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3.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4.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5.xml" ContentType="application/vnd.openxmlformats-officedocument.presentationml.comments+xml"/>
  <Override PartName="/ppt/notesSlides/notesSlide29.xml" ContentType="application/vnd.openxmlformats-officedocument.presentationml.notesSlide+xml"/>
  <Override PartName="/ppt/comments/comment6.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comment7.xml" ContentType="application/vnd.openxmlformats-officedocument.presentationml.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8.xml" ContentType="application/vnd.openxmlformats-officedocument.presentationml.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omments/comment9.xml" ContentType="application/vnd.openxmlformats-officedocument.presentationml.comment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omments/comment10.xml" ContentType="application/vnd.openxmlformats-officedocument.presentationml.comments+xml"/>
  <Override PartName="/ppt/notesSlides/notesSlide49.xml" ContentType="application/vnd.openxmlformats-officedocument.presentationml.notesSlide+xml"/>
  <Override PartName="/ppt/comments/comment11.xml" ContentType="application/vnd.openxmlformats-officedocument.presentationml.comments+xml"/>
  <Override PartName="/ppt/notesSlides/notesSlide50.xml" ContentType="application/vnd.openxmlformats-officedocument.presentationml.notesSlide+xml"/>
  <Override PartName="/ppt/comments/comment12.xml" ContentType="application/vnd.openxmlformats-officedocument.presentationml.comment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omments/comment13.xml" ContentType="application/vnd.openxmlformats-officedocument.presentationml.comments+xml"/>
  <Override PartName="/ppt/notesSlides/notesSlide55.xml" ContentType="application/vnd.openxmlformats-officedocument.presentationml.notesSlide+xml"/>
  <Override PartName="/ppt/comments/comment14.xml" ContentType="application/vnd.openxmlformats-officedocument.presentationml.comment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omments/comment15.xml" ContentType="application/vnd.openxmlformats-officedocument.presentationml.comment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omments/comment16.xml" ContentType="application/vnd.openxmlformats-officedocument.presentationml.comments+xml"/>
  <Override PartName="/ppt/notesSlides/notesSlide64.xml" ContentType="application/vnd.openxmlformats-officedocument.presentationml.notesSlide+xml"/>
  <Override PartName="/ppt/comments/comment17.xml" ContentType="application/vnd.openxmlformats-officedocument.presentationml.comment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omments/comment18.xml" ContentType="application/vnd.openxmlformats-officedocument.presentationml.comments+xml"/>
  <Override PartName="/ppt/notesSlides/notesSlide68.xml" ContentType="application/vnd.openxmlformats-officedocument.presentationml.notesSlide+xml"/>
  <Override PartName="/ppt/comments/comment19.xml" ContentType="application/vnd.openxmlformats-officedocument.presentationml.comment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omments/comment20.xml" ContentType="application/vnd.openxmlformats-officedocument.presentationml.comments+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omments/comment21.xml" ContentType="application/vnd.openxmlformats-officedocument.presentationml.comments+xml"/>
  <Override PartName="/ppt/theme/themeOverride2.xml" ContentType="application/vnd.openxmlformats-officedocument.themeOverride+xml"/>
  <Override PartName="/ppt/notesSlides/notesSlide79.xml" ContentType="application/vnd.openxmlformats-officedocument.presentationml.notesSlide+xml"/>
  <Override PartName="/ppt/comments/comment22.xml" ContentType="application/vnd.openxmlformats-officedocument.presentationml.comments+xml"/>
  <Override PartName="/ppt/notesSlides/notesSlide80.xml" ContentType="application/vnd.openxmlformats-officedocument.presentationml.notesSlide+xml"/>
  <Override PartName="/ppt/comments/comment23.xml" ContentType="application/vnd.openxmlformats-officedocument.presentationml.comments+xml"/>
  <Override PartName="/ppt/notesSlides/notesSlide81.xml" ContentType="application/vnd.openxmlformats-officedocument.presentationml.notesSlide+xml"/>
  <Override PartName="/ppt/comments/comment24.xml" ContentType="application/vnd.openxmlformats-officedocument.presentationml.comments+xml"/>
  <Override PartName="/ppt/notesSlides/notesSlide82.xml" ContentType="application/vnd.openxmlformats-officedocument.presentationml.notesSlide+xml"/>
  <Override PartName="/ppt/comments/comment25.xml" ContentType="application/vnd.openxmlformats-officedocument.presentationml.comments+xml"/>
  <Override PartName="/ppt/notesSlides/notesSlide83.xml" ContentType="application/vnd.openxmlformats-officedocument.presentationml.notesSlide+xml"/>
  <Override PartName="/ppt/comments/comment26.xml" ContentType="application/vnd.openxmlformats-officedocument.presentationml.comments+xml"/>
  <Override PartName="/ppt/notesSlides/notesSlide84.xml" ContentType="application/vnd.openxmlformats-officedocument.presentationml.notesSlide+xml"/>
  <Override PartName="/ppt/comments/comment27.xml" ContentType="application/vnd.openxmlformats-officedocument.presentationml.comments+xml"/>
  <Override PartName="/ppt/notesSlides/notesSlide85.xml" ContentType="application/vnd.openxmlformats-officedocument.presentationml.notesSlide+xml"/>
  <Override PartName="/ppt/comments/comment28.xml" ContentType="application/vnd.openxmlformats-officedocument.presentationml.comments+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comments/comment29.xml" ContentType="application/vnd.openxmlformats-officedocument.presentationml.comments+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comments/comment30.xml" ContentType="application/vnd.openxmlformats-officedocument.presentationml.comments+xml"/>
  <Override PartName="/ppt/notesSlides/notesSlide94.xml" ContentType="application/vnd.openxmlformats-officedocument.presentationml.notesSlide+xml"/>
  <Override PartName="/ppt/comments/comment31.xml" ContentType="application/vnd.openxmlformats-officedocument.presentationml.comments+xml"/>
  <Override PartName="/ppt/notesSlides/notesSlide95.xml" ContentType="application/vnd.openxmlformats-officedocument.presentationml.notesSlide+xml"/>
  <Override PartName="/ppt/comments/comment32.xml" ContentType="application/vnd.openxmlformats-officedocument.presentationml.comments+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comments/comment33.xml" ContentType="application/vnd.openxmlformats-officedocument.presentationml.comments+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comments/comment34.xml" ContentType="application/vnd.openxmlformats-officedocument.presentationml.comments+xml"/>
  <Override PartName="/ppt/notesSlides/notesSlide106.xml" ContentType="application/vnd.openxmlformats-officedocument.presentationml.notesSlide+xml"/>
  <Override PartName="/ppt/comments/comment35.xml" ContentType="application/vnd.openxmlformats-officedocument.presentationml.comments+xml"/>
  <Override PartName="/ppt/notesSlides/notesSlide107.xml" ContentType="application/vnd.openxmlformats-officedocument.presentationml.notesSlide+xml"/>
  <Override PartName="/ppt/comments/comment36.xml" ContentType="application/vnd.openxmlformats-officedocument.presentationml.comments+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comments/comment37.xml" ContentType="application/vnd.openxmlformats-officedocument.presentationml.comments+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comments/comment38.xml" ContentType="application/vnd.openxmlformats-officedocument.presentationml.comments+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4"/>
  </p:sldMasterIdLst>
  <p:notesMasterIdLst>
    <p:notesMasterId r:id="rId124"/>
  </p:notesMasterIdLst>
  <p:handoutMasterIdLst>
    <p:handoutMasterId r:id="rId125"/>
  </p:handoutMasterIdLst>
  <p:sldIdLst>
    <p:sldId id="256" r:id="rId5"/>
    <p:sldId id="461" r:id="rId6"/>
    <p:sldId id="462" r:id="rId7"/>
    <p:sldId id="596" r:id="rId8"/>
    <p:sldId id="522" r:id="rId9"/>
    <p:sldId id="464" r:id="rId10"/>
    <p:sldId id="469" r:id="rId11"/>
    <p:sldId id="471" r:id="rId12"/>
    <p:sldId id="598" r:id="rId13"/>
    <p:sldId id="599" r:id="rId14"/>
    <p:sldId id="502" r:id="rId15"/>
    <p:sldId id="504" r:id="rId16"/>
    <p:sldId id="472" r:id="rId17"/>
    <p:sldId id="511" r:id="rId18"/>
    <p:sldId id="473" r:id="rId19"/>
    <p:sldId id="474" r:id="rId20"/>
    <p:sldId id="476" r:id="rId21"/>
    <p:sldId id="477" r:id="rId22"/>
    <p:sldId id="478" r:id="rId23"/>
    <p:sldId id="479" r:id="rId24"/>
    <p:sldId id="480" r:id="rId25"/>
    <p:sldId id="481" r:id="rId26"/>
    <p:sldId id="482" r:id="rId27"/>
    <p:sldId id="507" r:id="rId28"/>
    <p:sldId id="508" r:id="rId29"/>
    <p:sldId id="509" r:id="rId30"/>
    <p:sldId id="484" r:id="rId31"/>
    <p:sldId id="486" r:id="rId32"/>
    <p:sldId id="485" r:id="rId33"/>
    <p:sldId id="512" r:id="rId34"/>
    <p:sldId id="513" r:id="rId35"/>
    <p:sldId id="600" r:id="rId36"/>
    <p:sldId id="602" r:id="rId37"/>
    <p:sldId id="510" r:id="rId38"/>
    <p:sldId id="514" r:id="rId39"/>
    <p:sldId id="515" r:id="rId40"/>
    <p:sldId id="597" r:id="rId41"/>
    <p:sldId id="576" r:id="rId42"/>
    <p:sldId id="603" r:id="rId43"/>
    <p:sldId id="393" r:id="rId44"/>
    <p:sldId id="391" r:id="rId45"/>
    <p:sldId id="390" r:id="rId46"/>
    <p:sldId id="500" r:id="rId47"/>
    <p:sldId id="406" r:id="rId48"/>
    <p:sldId id="416" r:id="rId49"/>
    <p:sldId id="418" r:id="rId50"/>
    <p:sldId id="411" r:id="rId51"/>
    <p:sldId id="414" r:id="rId52"/>
    <p:sldId id="605" r:id="rId53"/>
    <p:sldId id="424" r:id="rId54"/>
    <p:sldId id="604" r:id="rId55"/>
    <p:sldId id="426" r:id="rId56"/>
    <p:sldId id="431" r:id="rId57"/>
    <p:sldId id="428" r:id="rId58"/>
    <p:sldId id="430" r:id="rId59"/>
    <p:sldId id="434" r:id="rId60"/>
    <p:sldId id="606" r:id="rId61"/>
    <p:sldId id="420" r:id="rId62"/>
    <p:sldId id="436" r:id="rId63"/>
    <p:sldId id="440" r:id="rId64"/>
    <p:sldId id="444" r:id="rId65"/>
    <p:sldId id="447" r:id="rId66"/>
    <p:sldId id="456" r:id="rId67"/>
    <p:sldId id="454" r:id="rId68"/>
    <p:sldId id="460" r:id="rId69"/>
    <p:sldId id="455" r:id="rId70"/>
    <p:sldId id="397" r:id="rId71"/>
    <p:sldId id="398" r:id="rId72"/>
    <p:sldId id="394" r:id="rId73"/>
    <p:sldId id="589" r:id="rId74"/>
    <p:sldId id="590" r:id="rId75"/>
    <p:sldId id="607" r:id="rId76"/>
    <p:sldId id="573" r:id="rId77"/>
    <p:sldId id="608" r:id="rId78"/>
    <p:sldId id="558" r:id="rId79"/>
    <p:sldId id="562" r:id="rId80"/>
    <p:sldId id="564" r:id="rId81"/>
    <p:sldId id="395" r:id="rId82"/>
    <p:sldId id="554" r:id="rId83"/>
    <p:sldId id="609" r:id="rId84"/>
    <p:sldId id="614" r:id="rId85"/>
    <p:sldId id="616" r:id="rId86"/>
    <p:sldId id="618" r:id="rId87"/>
    <p:sldId id="619" r:id="rId88"/>
    <p:sldId id="617" r:id="rId89"/>
    <p:sldId id="566" r:id="rId90"/>
    <p:sldId id="620" r:id="rId91"/>
    <p:sldId id="612" r:id="rId92"/>
    <p:sldId id="531" r:id="rId93"/>
    <p:sldId id="534" r:id="rId94"/>
    <p:sldId id="536" r:id="rId95"/>
    <p:sldId id="530" r:id="rId96"/>
    <p:sldId id="570" r:id="rId97"/>
    <p:sldId id="571" r:id="rId98"/>
    <p:sldId id="572" r:id="rId99"/>
    <p:sldId id="528" r:id="rId100"/>
    <p:sldId id="538" r:id="rId101"/>
    <p:sldId id="547" r:id="rId102"/>
    <p:sldId id="551" r:id="rId103"/>
    <p:sldId id="550" r:id="rId104"/>
    <p:sldId id="544" r:id="rId105"/>
    <p:sldId id="539" r:id="rId106"/>
    <p:sldId id="548" r:id="rId107"/>
    <p:sldId id="543" r:id="rId108"/>
    <p:sldId id="545" r:id="rId109"/>
    <p:sldId id="542" r:id="rId110"/>
    <p:sldId id="549" r:id="rId111"/>
    <p:sldId id="529" r:id="rId112"/>
    <p:sldId id="580" r:id="rId113"/>
    <p:sldId id="610" r:id="rId114"/>
    <p:sldId id="581" r:id="rId115"/>
    <p:sldId id="584" r:id="rId116"/>
    <p:sldId id="585" r:id="rId117"/>
    <p:sldId id="586" r:id="rId118"/>
    <p:sldId id="587" r:id="rId119"/>
    <p:sldId id="588" r:id="rId120"/>
    <p:sldId id="451" r:id="rId121"/>
    <p:sldId id="595" r:id="rId122"/>
    <p:sldId id="611" r:id="rId12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othy Scholnick" initials="DS" lastIdx="33" clrIdx="0">
    <p:extLst>
      <p:ext uri="{19B8F6BF-5375-455C-9EA6-DF929625EA0E}">
        <p15:presenceInfo xmlns:p15="http://schemas.microsoft.com/office/powerpoint/2012/main" userId="S-1-5-21-1259751469-2946812254-3757343951-12192" providerId="AD"/>
      </p:ext>
    </p:extLst>
  </p:cmAuthor>
  <p:cmAuthor id="2" name="Mayra Portalatin" initials="MP" lastIdx="48" clrIdx="1">
    <p:extLst>
      <p:ext uri="{19B8F6BF-5375-455C-9EA6-DF929625EA0E}">
        <p15:presenceInfo xmlns:p15="http://schemas.microsoft.com/office/powerpoint/2012/main" userId="S-1-5-21-1259751469-2946812254-3757343951-1735" providerId="AD"/>
      </p:ext>
    </p:extLst>
  </p:cmAuthor>
  <p:cmAuthor id="3" name="Perron, George" initials="PG" lastIdx="51" clrIdx="2">
    <p:extLst>
      <p:ext uri="{19B8F6BF-5375-455C-9EA6-DF929625EA0E}">
        <p15:presenceInfo xmlns:p15="http://schemas.microsoft.com/office/powerpoint/2012/main" userId="S-1-5-21-823518204-1303643608-725345543-6916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E84C22"/>
    <a:srgbClr val="6699FF"/>
    <a:srgbClr val="000000"/>
    <a:srgbClr val="0000FF"/>
    <a:srgbClr val="861D00"/>
    <a:srgbClr val="00DA63"/>
    <a:srgbClr val="FFFF00"/>
    <a:srgbClr val="021D30"/>
    <a:srgbClr val="010E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63776" autoAdjust="0"/>
  </p:normalViewPr>
  <p:slideViewPr>
    <p:cSldViewPr snapToGrid="0" showGuides="1">
      <p:cViewPr varScale="1">
        <p:scale>
          <a:sx n="71" d="100"/>
          <a:sy n="71" d="100"/>
        </p:scale>
        <p:origin x="2178" y="54"/>
      </p:cViewPr>
      <p:guideLst>
        <p:guide orient="horz" pos="2208"/>
        <p:guide pos="2880"/>
      </p:guideLst>
    </p:cSldViewPr>
  </p:slideViewPr>
  <p:outlineViewPr>
    <p:cViewPr>
      <p:scale>
        <a:sx n="33" d="100"/>
        <a:sy n="33" d="100"/>
      </p:scale>
      <p:origin x="0" y="-34816"/>
    </p:cViewPr>
  </p:outlineViewPr>
  <p:notesTextViewPr>
    <p:cViewPr>
      <p:scale>
        <a:sx n="1" d="1"/>
        <a:sy n="1" d="1"/>
      </p:scale>
      <p:origin x="0" y="0"/>
    </p:cViewPr>
  </p:notesTextViewPr>
  <p:sorterViewPr>
    <p:cViewPr>
      <p:scale>
        <a:sx n="100" d="100"/>
        <a:sy n="100" d="100"/>
      </p:scale>
      <p:origin x="0" y="-14754"/>
    </p:cViewPr>
  </p:sorterViewPr>
  <p:notesViewPr>
    <p:cSldViewPr snapToGrid="0" showGuides="1">
      <p:cViewPr>
        <p:scale>
          <a:sx n="70" d="100"/>
          <a:sy n="70" d="100"/>
        </p:scale>
        <p:origin x="2568" y="30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notesMaster" Target="notesMasters/notesMaster1.xml"/><Relationship Id="rId12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microsoft.com/office/2015/10/relationships/revisionInfo" Target="revisionInfo.xml"/><Relationship Id="rId61" Type="http://schemas.openxmlformats.org/officeDocument/2006/relationships/slide" Target="slides/slide57.xml"/><Relationship Id="rId82" Type="http://schemas.openxmlformats.org/officeDocument/2006/relationships/slide" Target="slides/slide78.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7-10-02T09:15:17.432" idx="42">
    <p:pos x="10" y="10"/>
    <p:text>Changed to 9.1 (current version)</p:text>
    <p:extLst>
      <p:ext uri="{C676402C-5697-4E1C-873F-D02D1690AC5C}">
        <p15:threadingInfo xmlns:p15="http://schemas.microsoft.com/office/powerpoint/2012/main" timeZoneBias="2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3" dt="2017-10-02T10:12:16.476" idx="46">
    <p:pos x="2580" y="2162"/>
    <p:text>Facility = Campus</p:text>
    <p:extLst>
      <p:ext uri="{C676402C-5697-4E1C-873F-D02D1690AC5C}">
        <p15:threadingInfo xmlns:p15="http://schemas.microsoft.com/office/powerpoint/2012/main" timeZoneBias="24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3" dt="2017-09-28T11:00:20.808" idx="9">
    <p:pos x="10" y="10"/>
    <p:text>UConn is not using Job priority on the Work Order Level.  This screen can be removed</p:text>
    <p:extLst>
      <p:ext uri="{C676402C-5697-4E1C-873F-D02D1690AC5C}">
        <p15:threadingInfo xmlns:p15="http://schemas.microsoft.com/office/powerpoint/2012/main" timeZoneBias="24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3" dt="2017-10-02T10:13:29.667" idx="47">
    <p:pos x="10" y="10"/>
    <p:text>Should have notation of "Add Phase" to get to this point.  Need to identify that there must be a phase per shop, time needed on each phase.</p:text>
    <p:extLst>
      <p:ext uri="{C676402C-5697-4E1C-873F-D02D1690AC5C}">
        <p15:threadingInfo xmlns:p15="http://schemas.microsoft.com/office/powerpoint/2012/main" timeZoneBias="24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3" dt="2017-09-28T11:02:26.478" idx="10">
    <p:pos x="4902" y="3103"/>
    <p:text>Changed Response time</p:text>
    <p:extLst>
      <p:ext uri="{C676402C-5697-4E1C-873F-D02D1690AC5C}">
        <p15:threadingInfo xmlns:p15="http://schemas.microsoft.com/office/powerpoint/2012/main" timeZoneBias="24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3" dt="2017-09-28T11:03:08.303" idx="11">
    <p:pos x="10" y="10"/>
    <p:text>In notes: funding method default is Shop.  Fixed rate is exception</p:text>
    <p:extLst>
      <p:ext uri="{C676402C-5697-4E1C-873F-D02D1690AC5C}">
        <p15:threadingInfo xmlns:p15="http://schemas.microsoft.com/office/powerpoint/2012/main" timeZoneBias="240"/>
      </p:ext>
    </p:extLst>
  </p:cm>
  <p:cm authorId="3" dt="2017-10-02T10:21:24.396" idx="48">
    <p:pos x="106" y="106"/>
    <p:text>Operations Will generally use this</p:text>
    <p:extLst>
      <p:ext uri="{C676402C-5697-4E1C-873F-D02D1690AC5C}">
        <p15:threadingInfo xmlns:p15="http://schemas.microsoft.com/office/powerpoint/2012/main" timeZoneBias="24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3" dt="2017-10-02T10:25:05.814" idx="49">
    <p:pos x="10" y="10"/>
    <p:text>Change - do not use IT department</p:text>
    <p:extLst>
      <p:ext uri="{C676402C-5697-4E1C-873F-D02D1690AC5C}">
        <p15:threadingInfo xmlns:p15="http://schemas.microsoft.com/office/powerpoint/2012/main" timeZoneBias="24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3" dt="2017-09-28T11:07:34.786" idx="12">
    <p:pos x="10" y="10"/>
    <p:text>Remove references to Equipment - not using for firt release.  Only using for Asset relationship</p:text>
    <p:extLst>
      <p:ext uri="{C676402C-5697-4E1C-873F-D02D1690AC5C}">
        <p15:threadingInfo xmlns:p15="http://schemas.microsoft.com/office/powerpoint/2012/main" timeZoneBias="24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3" dt="2017-09-28T11:08:56.569" idx="13">
    <p:pos x="3656" y="1975"/>
    <p:text>Remove when poulated (not yet)</p:text>
    <p:extLst>
      <p:ext uri="{C676402C-5697-4E1C-873F-D02D1690AC5C}">
        <p15:threadingInfo xmlns:p15="http://schemas.microsoft.com/office/powerpoint/2012/main" timeZoneBias="24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3" dt="2017-09-28T11:09:35.264" idx="14">
    <p:pos x="10" y="10"/>
    <p:text>Don't see usage for this but can leave slides.  Note these do not allow extra description.  UConn will configure to hide</p:text>
    <p:extLst>
      <p:ext uri="{C676402C-5697-4E1C-873F-D02D1690AC5C}">
        <p15:threadingInfo xmlns:p15="http://schemas.microsoft.com/office/powerpoint/2012/main" timeZoneBias="240"/>
      </p:ext>
    </p:extLst>
  </p:cm>
  <p:cm authorId="3" dt="2017-10-02T10:30:31.365" idx="50">
    <p:pos x="106" y="106"/>
    <p:text>Remoe Slide.  This has been hidden</p:text>
    <p:extLst>
      <p:ext uri="{C676402C-5697-4E1C-873F-D02D1690AC5C}">
        <p15:threadingInfo xmlns:p15="http://schemas.microsoft.com/office/powerpoint/2012/main" timeZoneBias="240"/>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3" dt="2017-09-28T11:11:04.095" idx="15">
    <p:pos x="10" y="10"/>
    <p:text>Don't see usage for this but can leave slides.  Note these do not allow extra description.  UConn will configure to hide</p:text>
    <p:extLst>
      <p:ext uri="{C676402C-5697-4E1C-873F-D02D1690AC5C}">
        <p15:threadingInfo xmlns:p15="http://schemas.microsoft.com/office/powerpoint/2012/main" timeZoneBias="240"/>
      </p:ext>
    </p:extLst>
  </p:cm>
  <p:cm authorId="3" dt="2017-10-02T10:30:54.112" idx="51">
    <p:pos x="106" y="106"/>
    <p:text>Remove Slide This has been hidden</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17-09-28T10:31:03.430" idx="1">
    <p:pos x="5302" y="1093"/>
    <p:text>Change Work Order Control to Operations Center</p:text>
    <p:extLst>
      <p:ext uri="{C676402C-5697-4E1C-873F-D02D1690AC5C}">
        <p15:threadingInfo xmlns:p15="http://schemas.microsoft.com/office/powerpoint/2012/main" timeZoneBias="240"/>
      </p:ext>
    </p:extLst>
  </p:cm>
  <p:cm authorId="3" dt="2017-09-28T10:31:53.462" idx="2">
    <p:pos x="858" y="2433"/>
    <p:text>Remove Shop Stock (not using with initial release)</p:text>
    <p:extLst>
      <p:ext uri="{C676402C-5697-4E1C-873F-D02D1690AC5C}">
        <p15:threadingInfo xmlns:p15="http://schemas.microsoft.com/office/powerpoint/2012/main" timeZoneBias="24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3" dt="2017-09-28T11:12:14.349" idx="16">
    <p:pos x="10" y="10"/>
    <p:text>Remove #2 &amp; #3.  UConn will not be using for initial release</p:text>
    <p:extLst>
      <p:ext uri="{C676402C-5697-4E1C-873F-D02D1690AC5C}">
        <p15:threadingInfo xmlns:p15="http://schemas.microsoft.com/office/powerpoint/2012/main" timeZoneBias="240"/>
      </p:ext>
    </p:extLst>
  </p:cm>
  <p:cm authorId="3" dt="2017-09-28T15:50:13.461" idx="26">
    <p:pos x="5175" y="2149"/>
    <p:text>Note HuskyBuy is outside of Aim and user must go through KFS</p:text>
    <p:extLst>
      <p:ext uri="{C676402C-5697-4E1C-873F-D02D1690AC5C}">
        <p15:threadingInfo xmlns:p15="http://schemas.microsoft.com/office/powerpoint/2012/main" timeZoneBias="240"/>
      </p:ext>
    </p:extLst>
  </p:cm>
  <p:cm authorId="3" dt="2017-09-28T15:51:23.915" idx="27">
    <p:pos x="106" y="106"/>
    <p:text>This slide should be the introductry screen before "If you n</p:text>
    <p:extLst>
      <p:ext uri="{C676402C-5697-4E1C-873F-D02D1690AC5C}">
        <p15:threadingInfo xmlns:p15="http://schemas.microsoft.com/office/powerpoint/2012/main" timeZoneBias="240"/>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3" dt="2017-09-28T15:47:56.364" idx="25">
    <p:pos x="10" y="10"/>
    <p:text>Changed the Slide Notes</p:text>
    <p:extLst>
      <p:ext uri="{C676402C-5697-4E1C-873F-D02D1690AC5C}">
        <p15:threadingInfo xmlns:p15="http://schemas.microsoft.com/office/powerpoint/2012/main" timeZoneBias="240"/>
      </p:ext>
    </p:extLst>
  </p:cm>
  <p:cm authorId="3" dt="2017-09-28T15:52:44.816" idx="28">
    <p:pos x="106" y="106"/>
    <p:text>Need slide to introduce if a purchase is required for the work order/phase then....</p:text>
    <p:extLst>
      <p:ext uri="{C676402C-5697-4E1C-873F-D02D1690AC5C}">
        <p15:threadingInfo xmlns:p15="http://schemas.microsoft.com/office/powerpoint/2012/main" timeZoneBias="240"/>
      </p:ext>
    </p:extLst>
  </p:cm>
</p:cmLst>
</file>

<file path=ppt/comments/comment22.xml><?xml version="1.0" encoding="utf-8"?>
<p:cmLst xmlns:a="http://schemas.openxmlformats.org/drawingml/2006/main" xmlns:r="http://schemas.openxmlformats.org/officeDocument/2006/relationships" xmlns:p="http://schemas.openxmlformats.org/presentationml/2006/main">
  <p:cm authorId="3" dt="2017-09-29T08:05:36.328" idx="32">
    <p:pos x="5406" y="1112"/>
    <p:text>There is no limit to purchase requests per phase.  One rule UConn has is that a seperate purchase request is made per vendor.</p:text>
    <p:extLst>
      <p:ext uri="{C676402C-5697-4E1C-873F-D02D1690AC5C}">
        <p15:threadingInfo xmlns:p15="http://schemas.microsoft.com/office/powerpoint/2012/main" timeZoneBias="240"/>
      </p:ext>
    </p:extLst>
  </p:cm>
</p:cmLst>
</file>

<file path=ppt/comments/comment23.xml><?xml version="1.0" encoding="utf-8"?>
<p:cmLst xmlns:a="http://schemas.openxmlformats.org/drawingml/2006/main" xmlns:r="http://schemas.openxmlformats.org/officeDocument/2006/relationships" xmlns:p="http://schemas.openxmlformats.org/presentationml/2006/main">
  <p:cm authorId="3" dt="2017-09-29T08:11:20.847" idx="33">
    <p:pos x="10" y="10"/>
    <p:text>Demo both versions (Material and Service types)</p:text>
    <p:extLst>
      <p:ext uri="{C676402C-5697-4E1C-873F-D02D1690AC5C}">
        <p15:threadingInfo xmlns:p15="http://schemas.microsoft.com/office/powerpoint/2012/main" timeZoneBias="240"/>
      </p:ext>
    </p:extLst>
  </p:cm>
</p:cmLst>
</file>

<file path=ppt/comments/comment24.xml><?xml version="1.0" encoding="utf-8"?>
<p:cmLst xmlns:a="http://schemas.openxmlformats.org/drawingml/2006/main" xmlns:r="http://schemas.openxmlformats.org/officeDocument/2006/relationships" xmlns:p="http://schemas.openxmlformats.org/presentationml/2006/main">
  <p:cm authorId="3" dt="2017-09-29T08:11:20.847" idx="33">
    <p:pos x="10" y="10"/>
    <p:text>Demo both versions (Material and Service types)</p:text>
    <p:extLst>
      <p:ext uri="{C676402C-5697-4E1C-873F-D02D1690AC5C}">
        <p15:threadingInfo xmlns:p15="http://schemas.microsoft.com/office/powerpoint/2012/main" timeZoneBias="240"/>
      </p:ext>
    </p:extLst>
  </p:cm>
</p:cmLst>
</file>

<file path=ppt/comments/comment25.xml><?xml version="1.0" encoding="utf-8"?>
<p:cmLst xmlns:a="http://schemas.openxmlformats.org/drawingml/2006/main" xmlns:r="http://schemas.openxmlformats.org/officeDocument/2006/relationships" xmlns:p="http://schemas.openxmlformats.org/presentationml/2006/main">
  <p:cm authorId="3" dt="2017-09-29T08:11:20.847" idx="33">
    <p:pos x="10" y="10"/>
    <p:text>Demo both versions (Material and Service types)</p:text>
    <p:extLst>
      <p:ext uri="{C676402C-5697-4E1C-873F-D02D1690AC5C}">
        <p15:threadingInfo xmlns:p15="http://schemas.microsoft.com/office/powerpoint/2012/main" timeZoneBias="240"/>
      </p:ext>
    </p:extLst>
  </p:cm>
</p:cmLst>
</file>

<file path=ppt/comments/comment26.xml><?xml version="1.0" encoding="utf-8"?>
<p:cmLst xmlns:a="http://schemas.openxmlformats.org/drawingml/2006/main" xmlns:r="http://schemas.openxmlformats.org/officeDocument/2006/relationships" xmlns:p="http://schemas.openxmlformats.org/presentationml/2006/main">
  <p:cm authorId="3" dt="2017-09-29T08:11:20.847" idx="33">
    <p:pos x="10" y="10"/>
    <p:text>Demo both versions (Material and Service types)</p:text>
    <p:extLst>
      <p:ext uri="{C676402C-5697-4E1C-873F-D02D1690AC5C}">
        <p15:threadingInfo xmlns:p15="http://schemas.microsoft.com/office/powerpoint/2012/main" timeZoneBias="240"/>
      </p:ext>
    </p:extLst>
  </p:cm>
</p:cmLst>
</file>

<file path=ppt/comments/comment27.xml><?xml version="1.0" encoding="utf-8"?>
<p:cmLst xmlns:a="http://schemas.openxmlformats.org/drawingml/2006/main" xmlns:r="http://schemas.openxmlformats.org/officeDocument/2006/relationships" xmlns:p="http://schemas.openxmlformats.org/presentationml/2006/main">
  <p:cm authorId="3" dt="2017-09-29T08:11:20.847" idx="33">
    <p:pos x="10" y="10"/>
    <p:text>Demo both versions (Material and Service types)</p:text>
    <p:extLst>
      <p:ext uri="{C676402C-5697-4E1C-873F-D02D1690AC5C}">
        <p15:threadingInfo xmlns:p15="http://schemas.microsoft.com/office/powerpoint/2012/main" timeZoneBias="240"/>
      </p:ext>
    </p:extLst>
  </p:cm>
</p:cmLst>
</file>

<file path=ppt/comments/comment28.xml><?xml version="1.0" encoding="utf-8"?>
<p:cmLst xmlns:a="http://schemas.openxmlformats.org/drawingml/2006/main" xmlns:r="http://schemas.openxmlformats.org/officeDocument/2006/relationships" xmlns:p="http://schemas.openxmlformats.org/presentationml/2006/main">
  <p:cm authorId="3" dt="2017-09-29T08:12:39.932" idx="34">
    <p:pos x="1875" y="1293"/>
    <p:text>The trigger for a request is done by creating a query on the WorkDesk for the supervisor to see all requests needing approval.  We may have an action code in the future.</p:text>
    <p:extLst>
      <p:ext uri="{C676402C-5697-4E1C-873F-D02D1690AC5C}">
        <p15:threadingInfo xmlns:p15="http://schemas.microsoft.com/office/powerpoint/2012/main" timeZoneBias="240"/>
      </p:ext>
    </p:extLst>
  </p:cm>
</p:cmLst>
</file>

<file path=ppt/comments/comment29.xml><?xml version="1.0" encoding="utf-8"?>
<p:cmLst xmlns:a="http://schemas.openxmlformats.org/drawingml/2006/main" xmlns:r="http://schemas.openxmlformats.org/officeDocument/2006/relationships" xmlns:p="http://schemas.openxmlformats.org/presentationml/2006/main">
  <p:cm authorId="3" dt="2017-09-28T11:17:32.647" idx="17">
    <p:pos x="10" y="10"/>
    <p:text>Operations will go directly to the work order.</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17-10-02T09:50:23.040" idx="43">
    <p:pos x="333" y="2803"/>
    <p:text>Change to Facility to Campus</p:text>
    <p:extLst>
      <p:ext uri="{C676402C-5697-4E1C-873F-D02D1690AC5C}">
        <p15:threadingInfo xmlns:p15="http://schemas.microsoft.com/office/powerpoint/2012/main" timeZoneBias="240"/>
      </p:ext>
    </p:extLst>
  </p:cm>
</p:cmLst>
</file>

<file path=ppt/comments/comment30.xml><?xml version="1.0" encoding="utf-8"?>
<p:cmLst xmlns:a="http://schemas.openxmlformats.org/drawingml/2006/main" xmlns:r="http://schemas.openxmlformats.org/officeDocument/2006/relationships" xmlns:p="http://schemas.openxmlformats.org/presentationml/2006/main">
  <p:cm authorId="3" dt="2017-09-29T08:45:42.740" idx="39">
    <p:pos x="10" y="10"/>
    <p:text>This slide / process will not be used.  Using integration with KFS instead.  Note.  When using service in AiM the request needs to be made to the vendor to put the Work Order / Phase on the invoice.</p:text>
    <p:extLst>
      <p:ext uri="{C676402C-5697-4E1C-873F-D02D1690AC5C}">
        <p15:threadingInfo xmlns:p15="http://schemas.microsoft.com/office/powerpoint/2012/main" timeZoneBias="240"/>
      </p:ext>
    </p:extLst>
  </p:cm>
</p:cmLst>
</file>

<file path=ppt/comments/comment31.xml><?xml version="1.0" encoding="utf-8"?>
<p:cmLst xmlns:a="http://schemas.openxmlformats.org/drawingml/2006/main" xmlns:r="http://schemas.openxmlformats.org/officeDocument/2006/relationships" xmlns:p="http://schemas.openxmlformats.org/presentationml/2006/main">
  <p:cm authorId="3" dt="2017-09-29T08:48:23.359" idx="40">
    <p:pos x="10" y="10"/>
    <p:text>Not using, interface instead</p:text>
    <p:extLst>
      <p:ext uri="{C676402C-5697-4E1C-873F-D02D1690AC5C}">
        <p15:threadingInfo xmlns:p15="http://schemas.microsoft.com/office/powerpoint/2012/main" timeZoneBias="240"/>
      </p:ext>
    </p:extLst>
  </p:cm>
</p:cmLst>
</file>

<file path=ppt/comments/comment32.xml><?xml version="1.0" encoding="utf-8"?>
<p:cmLst xmlns:a="http://schemas.openxmlformats.org/drawingml/2006/main" xmlns:r="http://schemas.openxmlformats.org/officeDocument/2006/relationships" xmlns:p="http://schemas.openxmlformats.org/presentationml/2006/main">
  <p:cm authorId="3" dt="2017-09-29T08:48:42.924" idx="41">
    <p:pos x="10" y="10"/>
    <p:text>Ditto</p:text>
    <p:extLst>
      <p:ext uri="{C676402C-5697-4E1C-873F-D02D1690AC5C}">
        <p15:threadingInfo xmlns:p15="http://schemas.microsoft.com/office/powerpoint/2012/main" timeZoneBias="240"/>
      </p:ext>
    </p:extLst>
  </p:cm>
</p:cmLst>
</file>

<file path=ppt/comments/comment33.xml><?xml version="1.0" encoding="utf-8"?>
<p:cmLst xmlns:a="http://schemas.openxmlformats.org/drawingml/2006/main" xmlns:r="http://schemas.openxmlformats.org/officeDocument/2006/relationships" xmlns:p="http://schemas.openxmlformats.org/presentationml/2006/main">
  <p:cm authorId="3" dt="2017-09-28T11:25:18.613" idx="18">
    <p:pos x="10" y="10"/>
    <p:text>If a specific room is assigned assets may not have the ability to add if a room is assigned.  In that case a new phase example air handler</p:text>
    <p:extLst>
      <p:ext uri="{C676402C-5697-4E1C-873F-D02D1690AC5C}">
        <p15:threadingInfo xmlns:p15="http://schemas.microsoft.com/office/powerpoint/2012/main" timeZoneBias="240"/>
      </p:ext>
    </p:extLst>
  </p:cm>
</p:cmLst>
</file>

<file path=ppt/comments/comment34.xml><?xml version="1.0" encoding="utf-8"?>
<p:cmLst xmlns:a="http://schemas.openxmlformats.org/drawingml/2006/main" xmlns:r="http://schemas.openxmlformats.org/officeDocument/2006/relationships" xmlns:p="http://schemas.openxmlformats.org/presentationml/2006/main">
  <p:cm authorId="3" dt="2017-09-28T11:27:52.753" idx="19">
    <p:pos x="10" y="10"/>
    <p:text>Slide picture pointing to Notes reference should be Failure Code</p:text>
    <p:extLst>
      <p:ext uri="{C676402C-5697-4E1C-873F-D02D1690AC5C}">
        <p15:threadingInfo xmlns:p15="http://schemas.microsoft.com/office/powerpoint/2012/main" timeZoneBias="240"/>
      </p:ext>
    </p:extLst>
  </p:cm>
</p:cmLst>
</file>

<file path=ppt/comments/comment35.xml><?xml version="1.0" encoding="utf-8"?>
<p:cmLst xmlns:a="http://schemas.openxmlformats.org/drawingml/2006/main" xmlns:r="http://schemas.openxmlformats.org/officeDocument/2006/relationships" xmlns:p="http://schemas.openxmlformats.org/presentationml/2006/main">
  <p:cm authorId="3" dt="2017-09-28T11:28:38.434" idx="20">
    <p:pos x="10" y="10"/>
    <p:text>Might need to add slide missing on how user gets here if previous is adjusted to Failure code</p:text>
    <p:extLst>
      <p:ext uri="{C676402C-5697-4E1C-873F-D02D1690AC5C}">
        <p15:threadingInfo xmlns:p15="http://schemas.microsoft.com/office/powerpoint/2012/main" timeZoneBias="240"/>
      </p:ext>
    </p:extLst>
  </p:cm>
</p:cmLst>
</file>

<file path=ppt/comments/comment36.xml><?xml version="1.0" encoding="utf-8"?>
<p:cmLst xmlns:a="http://schemas.openxmlformats.org/drawingml/2006/main" xmlns:r="http://schemas.openxmlformats.org/officeDocument/2006/relationships" xmlns:p="http://schemas.openxmlformats.org/presentationml/2006/main">
  <p:cm authorId="3" dt="2017-09-28T11:29:48.564" idx="21">
    <p:pos x="10" y="10"/>
    <p:text>Additional information is needed after to enter required labor information (regular time, etc.)</p:text>
    <p:extLst>
      <p:ext uri="{C676402C-5697-4E1C-873F-D02D1690AC5C}">
        <p15:threadingInfo xmlns:p15="http://schemas.microsoft.com/office/powerpoint/2012/main" timeZoneBias="240"/>
      </p:ext>
    </p:extLst>
  </p:cm>
</p:cmLst>
</file>

<file path=ppt/comments/comment37.xml><?xml version="1.0" encoding="utf-8"?>
<p:cmLst xmlns:a="http://schemas.openxmlformats.org/drawingml/2006/main" xmlns:r="http://schemas.openxmlformats.org/officeDocument/2006/relationships" xmlns:p="http://schemas.openxmlformats.org/presentationml/2006/main">
  <p:cm authorId="3" dt="2017-09-28T11:31:46.823" idx="22">
    <p:pos x="10" y="10"/>
    <p:text>Slide needs to be updated</p:text>
    <p:extLst>
      <p:ext uri="{C676402C-5697-4E1C-873F-D02D1690AC5C}">
        <p15:threadingInfo xmlns:p15="http://schemas.microsoft.com/office/powerpoint/2012/main" timeZoneBias="240"/>
      </p:ext>
    </p:extLst>
  </p:cm>
  <p:cm authorId="3" dt="2017-09-28T11:33:55.934" idx="23">
    <p:pos x="5454" y="2151"/>
    <p:text>Reword.  Enter action taken to communicate what steps were taken
Reword.  Enter action taken to communicate what steps were taken</p:text>
    <p:extLst>
      <p:ext uri="{C676402C-5697-4E1C-873F-D02D1690AC5C}">
        <p15:threadingInfo xmlns:p15="http://schemas.microsoft.com/office/powerpoint/2012/main" timeZoneBias="240"/>
      </p:ext>
    </p:extLst>
  </p:cm>
</p:cmLst>
</file>

<file path=ppt/comments/comment38.xml><?xml version="1.0" encoding="utf-8"?>
<p:cmLst xmlns:a="http://schemas.openxmlformats.org/drawingml/2006/main" xmlns:r="http://schemas.openxmlformats.org/officeDocument/2006/relationships" xmlns:p="http://schemas.openxmlformats.org/presentationml/2006/main">
  <p:cm authorId="3" dt="2017-09-28T11:36:29.951" idx="24">
    <p:pos x="10" y="10"/>
    <p:text>Not using this feature for initial release</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17-09-28T10:41:05.927" idx="3">
    <p:pos x="4455" y="1916"/>
    <p:text>This can be confusing.  This slide impies Preventative Maintenance is a subset of ProActive.  Is this consistant with industry best practices?</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3" dt="2017-09-28T10:44:40.501" idx="4">
    <p:pos x="4044" y="2657"/>
    <p:text>Changed Moderate and Routine times</p:text>
    <p:extLst mod="1">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3" dt="2017-09-28T10:45:49.279" idx="5">
    <p:pos x="4479" y="2951"/>
    <p:text>added residence hall</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3" dt="2017-09-28T10:49:07.139" idx="6">
    <p:pos x="2233" y="2010"/>
    <p:text>Removed Pending Approval</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3" dt="2017-10-02T10:04:59.121" idx="44">
    <p:pos x="10" y="10"/>
    <p:text>Modified Time and Attendace Language</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3" dt="2017-09-28T10:58:39.693" idx="8">
    <p:pos x="10" y="10"/>
    <p:text>There are few occasions this will be the case.  Add to talking point</p:text>
    <p:extLst>
      <p:ext uri="{C676402C-5697-4E1C-873F-D02D1690AC5C}">
        <p15:threadingInfo xmlns:p15="http://schemas.microsoft.com/office/powerpoint/2012/main" timeZoneBias="240"/>
      </p:ext>
    </p:extLst>
  </p:cm>
  <p:cm authorId="3" dt="2017-10-02T10:11:10.432" idx="45">
    <p:pos x="3720" y="408"/>
    <p:text>Applicable to Operations, maybe PM</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0AD7F81A-CC98-439E-AF8B-D16296A85341}" type="datetimeFigureOut">
              <a:rPr lang="en-US" smtClean="0"/>
              <a:t>10/24/2017</a:t>
            </a:fld>
            <a:endParaRPr lang="en-US"/>
          </a:p>
        </p:txBody>
      </p:sp>
      <p:sp>
        <p:nvSpPr>
          <p:cNvPr id="4" name="Footer Placeholder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3010B8E8-E230-47BB-97C1-7344A3D7FFDB}" type="slidenum">
              <a:rPr lang="en-US" smtClean="0"/>
              <a:t>‹#›</a:t>
            </a:fld>
            <a:endParaRPr lang="en-US"/>
          </a:p>
        </p:txBody>
      </p:sp>
    </p:spTree>
    <p:extLst>
      <p:ext uri="{BB962C8B-B14F-4D97-AF65-F5344CB8AC3E}">
        <p14:creationId xmlns:p14="http://schemas.microsoft.com/office/powerpoint/2010/main" val="2678070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11250" y="500063"/>
            <a:ext cx="5267325" cy="394970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998" y="4871896"/>
            <a:ext cx="4069591" cy="4240093"/>
          </a:xfrm>
          <a:prstGeom prst="rect">
            <a:avLst/>
          </a:prstGeom>
        </p:spPr>
        <p:txBody>
          <a:bodyPr vert="horz" lIns="96653" tIns="48327" rIns="96653" bIns="48327"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D05519BA-76DB-47E5-919D-B82D7302E264}" type="slidenum">
              <a:rPr lang="en-US" smtClean="0"/>
              <a:t>‹#›</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4093954985"/>
              </p:ext>
            </p:extLst>
          </p:nvPr>
        </p:nvGraphicFramePr>
        <p:xfrm>
          <a:off x="4272715" y="4880084"/>
          <a:ext cx="2936998" cy="4231906"/>
        </p:xfrm>
        <a:graphic>
          <a:graphicData uri="http://schemas.openxmlformats.org/drawingml/2006/table">
            <a:tbl>
              <a:tblPr firstRow="1" bandRow="1">
                <a:tableStyleId>{5C22544A-7EE6-4342-B048-85BDC9FD1C3A}</a:tableStyleId>
              </a:tblPr>
              <a:tblGrid>
                <a:gridCol w="2936998">
                  <a:extLst>
                    <a:ext uri="{9D8B030D-6E8A-4147-A177-3AD203B41FA5}">
                      <a16:colId xmlns:a16="http://schemas.microsoft.com/office/drawing/2014/main" val="2795342164"/>
                    </a:ext>
                  </a:extLst>
                </a:gridCol>
              </a:tblGrid>
              <a:tr h="388843">
                <a:tc>
                  <a:txBody>
                    <a:bodyPr/>
                    <a:lstStyle/>
                    <a:p>
                      <a:r>
                        <a:rPr lang="en-US" sz="1900" b="0" dirty="0">
                          <a:latin typeface="+mj-lt"/>
                        </a:rPr>
                        <a:t>Notes</a:t>
                      </a:r>
                    </a:p>
                  </a:txBody>
                  <a:tcPr marL="97536" marR="97536" marT="48006" marB="48006">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61D00"/>
                    </a:solidFill>
                  </a:tcPr>
                </a:tc>
                <a:extLst>
                  <a:ext uri="{0D108BD9-81ED-4DB2-BD59-A6C34878D82A}">
                    <a16:rowId xmlns:a16="http://schemas.microsoft.com/office/drawing/2014/main" val="3066505830"/>
                  </a:ext>
                </a:extLst>
              </a:tr>
              <a:tr h="427007">
                <a:tc>
                  <a:txBody>
                    <a:bodyPr/>
                    <a:lstStyle/>
                    <a:p>
                      <a:endParaRPr lang="en-US" sz="1100" dirty="0"/>
                    </a:p>
                  </a:txBody>
                  <a:tcPr marL="97536" marR="97536" marT="48006" marB="48006">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2737754"/>
                  </a:ext>
                </a:extLst>
              </a:tr>
              <a:tr h="427007">
                <a:tc>
                  <a:txBody>
                    <a:bodyPr/>
                    <a:lstStyle/>
                    <a:p>
                      <a:endParaRPr lang="en-US" sz="1100" dirty="0"/>
                    </a:p>
                  </a:txBody>
                  <a:tcPr marL="97536" marR="97536" marT="48006" marB="48006">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1269335"/>
                  </a:ext>
                </a:extLst>
              </a:tr>
              <a:tr h="427007">
                <a:tc>
                  <a:txBody>
                    <a:bodyPr/>
                    <a:lstStyle/>
                    <a:p>
                      <a:endParaRPr lang="en-US" sz="1100" dirty="0"/>
                    </a:p>
                  </a:txBody>
                  <a:tcPr marL="97536" marR="97536" marT="48006" marB="48006">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1171255"/>
                  </a:ext>
                </a:extLst>
              </a:tr>
              <a:tr h="427007">
                <a:tc>
                  <a:txBody>
                    <a:bodyPr/>
                    <a:lstStyle/>
                    <a:p>
                      <a:endParaRPr lang="en-US" sz="1100" dirty="0"/>
                    </a:p>
                  </a:txBody>
                  <a:tcPr marL="97536" marR="97536" marT="48006" marB="48006">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0567735"/>
                  </a:ext>
                </a:extLst>
              </a:tr>
              <a:tr h="427007">
                <a:tc>
                  <a:txBody>
                    <a:bodyPr/>
                    <a:lstStyle/>
                    <a:p>
                      <a:endParaRPr lang="en-US" sz="1100" dirty="0"/>
                    </a:p>
                  </a:txBody>
                  <a:tcPr marL="97536" marR="97536" marT="48006" marB="48006">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9586928"/>
                  </a:ext>
                </a:extLst>
              </a:tr>
              <a:tr h="427007">
                <a:tc>
                  <a:txBody>
                    <a:bodyPr/>
                    <a:lstStyle/>
                    <a:p>
                      <a:endParaRPr lang="en-US" sz="1100" dirty="0"/>
                    </a:p>
                  </a:txBody>
                  <a:tcPr marL="97536" marR="97536" marT="48006" marB="48006">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8639564"/>
                  </a:ext>
                </a:extLst>
              </a:tr>
              <a:tr h="427007">
                <a:tc>
                  <a:txBody>
                    <a:bodyPr/>
                    <a:lstStyle/>
                    <a:p>
                      <a:endParaRPr lang="en-US" sz="1100" dirty="0"/>
                    </a:p>
                  </a:txBody>
                  <a:tcPr marL="97536" marR="97536" marT="48006" marB="48006">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2097616"/>
                  </a:ext>
                </a:extLst>
              </a:tr>
              <a:tr h="427007">
                <a:tc>
                  <a:txBody>
                    <a:bodyPr/>
                    <a:lstStyle/>
                    <a:p>
                      <a:endParaRPr lang="en-US" sz="1100" dirty="0"/>
                    </a:p>
                  </a:txBody>
                  <a:tcPr marL="97536" marR="97536" marT="48006" marB="48006">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329626"/>
                  </a:ext>
                </a:extLst>
              </a:tr>
              <a:tr h="427007">
                <a:tc>
                  <a:txBody>
                    <a:bodyPr/>
                    <a:lstStyle/>
                    <a:p>
                      <a:endParaRPr lang="en-US" sz="1100" dirty="0"/>
                    </a:p>
                  </a:txBody>
                  <a:tcPr marL="97536" marR="97536" marT="48006" marB="48006">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7207916"/>
                  </a:ext>
                </a:extLst>
              </a:tr>
            </a:tbl>
          </a:graphicData>
        </a:graphic>
      </p:graphicFrame>
      <p:pic>
        <p:nvPicPr>
          <p:cNvPr id="10" name="Picture 9"/>
          <p:cNvPicPr>
            <a:picLocks noChangeAspect="1"/>
          </p:cNvPicPr>
          <p:nvPr/>
        </p:nvPicPr>
        <p:blipFill>
          <a:blip r:embed="rId2"/>
          <a:stretch>
            <a:fillRect/>
          </a:stretch>
        </p:blipFill>
        <p:spPr>
          <a:xfrm>
            <a:off x="73998" y="36507"/>
            <a:ext cx="1824562" cy="408713"/>
          </a:xfrm>
          <a:prstGeom prst="rect">
            <a:avLst/>
          </a:prstGeom>
        </p:spPr>
      </p:pic>
      <p:sp>
        <p:nvSpPr>
          <p:cNvPr id="11" name="TextBox 10"/>
          <p:cNvSpPr txBox="1"/>
          <p:nvPr/>
        </p:nvSpPr>
        <p:spPr>
          <a:xfrm>
            <a:off x="243840" y="9235567"/>
            <a:ext cx="3899747" cy="290849"/>
          </a:xfrm>
          <a:prstGeom prst="rect">
            <a:avLst/>
          </a:prstGeom>
          <a:noFill/>
        </p:spPr>
        <p:txBody>
          <a:bodyPr wrap="square" lIns="96653" tIns="48327" rIns="96653" bIns="48327" rtlCol="0">
            <a:spAutoFit/>
          </a:bodyPr>
          <a:lstStyle/>
          <a:p>
            <a:r>
              <a:rPr lang="en-US" sz="1200" i="1" dirty="0"/>
              <a:t>AssetWorks</a:t>
            </a:r>
            <a:r>
              <a:rPr lang="en-US" sz="1200" i="1" baseline="0" dirty="0"/>
              <a:t> AiM Work Management </a:t>
            </a:r>
            <a:r>
              <a:rPr lang="en-US" sz="1200" i="1" dirty="0"/>
              <a:t>Training Manual</a:t>
            </a:r>
          </a:p>
        </p:txBody>
      </p:sp>
    </p:spTree>
    <p:extLst>
      <p:ext uri="{BB962C8B-B14F-4D97-AF65-F5344CB8AC3E}">
        <p14:creationId xmlns:p14="http://schemas.microsoft.com/office/powerpoint/2010/main" val="2788629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47.xml"/><Relationship Id="rId1" Type="http://schemas.openxmlformats.org/officeDocument/2006/relationships/notesMaster" Target="../notesMasters/notesMaster1.xml"/><Relationship Id="rId5" Type="http://schemas.openxmlformats.org/officeDocument/2006/relationships/image" Target="../media/image18.png"/><Relationship Id="rId4" Type="http://schemas.openxmlformats.org/officeDocument/2006/relationships/image" Target="../media/image17.png"/></Relationships>
</file>

<file path=ppt/notesSlides/_rels/note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image" Target="../media/image43.png"/></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 Target="../slides/slide70.xml"/><Relationship Id="rId1" Type="http://schemas.openxmlformats.org/officeDocument/2006/relationships/notesMaster" Target="../notesMasters/notesMaster1.xml"/><Relationship Id="rId4" Type="http://schemas.openxmlformats.org/officeDocument/2006/relationships/image" Target="../media/image58.png"/></Relationships>
</file>

<file path=ppt/notesSlides/_rels/notesSlide7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purchasing.uconn.edu/huskybuy/" TargetMode="External"/><Relationship Id="rId2" Type="http://schemas.openxmlformats.org/officeDocument/2006/relationships/slide" Target="../slides/slide77.xml"/><Relationship Id="rId1" Type="http://schemas.openxmlformats.org/officeDocument/2006/relationships/notesMaster" Target="../notesMasters/notesMaster1.xml"/><Relationship Id="rId4" Type="http://schemas.openxmlformats.org/officeDocument/2006/relationships/hyperlink" Target="https://uconn.sharepoint.com/cmms/AiM_Configuration/_layouts/15/guestaccess.aspx?folderid=15ff25ef11c5247d586ae2b37a37b73cf&amp;authkey=ATdp5CFl7QS8NPAC1QH8e7M" TargetMode="External"/></Relationships>
</file>

<file path=ppt/notesSlides/_rels/notesSlide7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slide" Target="../slides/slide90.xml"/><Relationship Id="rId1" Type="http://schemas.openxmlformats.org/officeDocument/2006/relationships/notesMaster" Target="../notesMasters/notesMaster1.xml"/><Relationship Id="rId4" Type="http://schemas.openxmlformats.org/officeDocument/2006/relationships/image" Target="../media/image94.png"/></Relationships>
</file>

<file path=ppt/notesSlides/_rels/notesSlide9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0" y="500063"/>
            <a:ext cx="5265738" cy="3948112"/>
          </a:xfrm>
        </p:spPr>
      </p:sp>
      <p:sp>
        <p:nvSpPr>
          <p:cNvPr id="3" name="Notes Placeholder 2"/>
          <p:cNvSpPr>
            <a:spLocks noGrp="1"/>
          </p:cNvSpPr>
          <p:nvPr>
            <p:ph type="body" idx="1"/>
          </p:nvPr>
        </p:nvSpPr>
        <p:spPr/>
        <p:txBody>
          <a:bodyPr/>
          <a:lstStyle/>
          <a:p>
            <a:pPr algn="just"/>
            <a:r>
              <a:rPr lang="en-US" dirty="0"/>
              <a:t>AssetWorks AiM</a:t>
            </a:r>
            <a:r>
              <a:rPr lang="en-US" baseline="0" dirty="0"/>
              <a:t> version 9.1 is an Integrated Work Management System (IWMS) software designed to provide facilities management solutions. </a:t>
            </a:r>
            <a:r>
              <a:rPr lang="en-US" dirty="0"/>
              <a:t>This training is an overview of</a:t>
            </a:r>
            <a:r>
              <a:rPr lang="en-US" baseline="0" dirty="0"/>
              <a:t> some of the most used functions and functionalities that AssetWorks AiM has to offer relating to Work Management processes. </a:t>
            </a:r>
          </a:p>
          <a:p>
            <a:endParaRPr lang="en-US" baseline="0" dirty="0"/>
          </a:p>
          <a:p>
            <a:r>
              <a:rPr lang="en-US" baseline="0" dirty="0"/>
              <a:t>For more details or help, reference the </a:t>
            </a:r>
            <a:r>
              <a:rPr lang="en-US" b="1" baseline="0" dirty="0" err="1"/>
              <a:t>AiM</a:t>
            </a:r>
            <a:r>
              <a:rPr lang="en-US" b="1" baseline="0" dirty="0"/>
              <a:t> 9.1 Reference Guide Operations and Maintenance </a:t>
            </a:r>
            <a:r>
              <a:rPr lang="en-US" baseline="0" dirty="0"/>
              <a:t>manual.</a:t>
            </a:r>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1</a:t>
            </a:fld>
            <a:endParaRPr lang="en-US"/>
          </a:p>
        </p:txBody>
      </p:sp>
    </p:spTree>
    <p:extLst>
      <p:ext uri="{BB962C8B-B14F-4D97-AF65-F5344CB8AC3E}">
        <p14:creationId xmlns:p14="http://schemas.microsoft.com/office/powerpoint/2010/main" val="3310927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baseline="0" dirty="0"/>
              <a:t>What are these fields?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i="0" baseline="0" dirty="0" err="1"/>
              <a:t>AiM</a:t>
            </a:r>
            <a:r>
              <a:rPr lang="en-US" sz="1200" b="0" i="0" baseline="0" dirty="0"/>
              <a:t> allows users to track the contact information of personnel entering work requests in case more information or follow-up is required. The location fields allow users to track the area where the work being requested is located for efficiency in resource planning.</a:t>
            </a:r>
            <a:endParaRPr lang="en-US" sz="1200" b="1" i="1" baseline="0" dirty="0"/>
          </a:p>
          <a:p>
            <a:pPr algn="just"/>
            <a:endParaRPr lang="en-US" sz="1200" b="1" i="1" baseline="0" dirty="0"/>
          </a:p>
          <a:p>
            <a:pPr algn="just"/>
            <a:r>
              <a:rPr lang="en-US" sz="1200" b="1" i="1" baseline="0" dirty="0"/>
              <a:t>Where will you find these fields?</a:t>
            </a:r>
          </a:p>
          <a:p>
            <a:pPr algn="just"/>
            <a:r>
              <a:rPr lang="en-US" sz="1200" baseline="0" dirty="0"/>
              <a:t>These fields are found in screens under the Work Management module (work orders, purchase request, work scheduler, etc.)</a:t>
            </a:r>
          </a:p>
          <a:p>
            <a:endParaRPr lang="en-US" sz="12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5519BA-76DB-47E5-919D-B82D7302E2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443842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 Queue is all of the work that has been assigned to you, but not specifically scheduled for you to do today.  From this page, you will select the Work Order Phase that you are going to work on.</a:t>
            </a:r>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100</a:t>
            </a:fld>
            <a:endParaRPr lang="en-US"/>
          </a:p>
        </p:txBody>
      </p:sp>
    </p:spTree>
    <p:extLst>
      <p:ext uri="{BB962C8B-B14F-4D97-AF65-F5344CB8AC3E}">
        <p14:creationId xmlns:p14="http://schemas.microsoft.com/office/powerpoint/2010/main" val="147116939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Once you have selected your Phase, you will see this screen.  Once you are on site, start your labor clock by selecting the clock icon at the bottom of the screen.  It is important to select the asset that you are working on </a:t>
            </a:r>
            <a:r>
              <a:rPr lang="en-US" b="1" i="1" dirty="0">
                <a:effectLst/>
              </a:rPr>
              <a:t>whenever</a:t>
            </a:r>
            <a:r>
              <a:rPr lang="en-US" b="1" i="1" baseline="0" dirty="0">
                <a:effectLst/>
              </a:rPr>
              <a:t> possible</a:t>
            </a:r>
            <a:r>
              <a:rPr lang="en-US"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If the work is preventative, the asset will likely already be populated.</a:t>
            </a:r>
            <a:endParaRPr lang="en-US" dirty="0"/>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101</a:t>
            </a:fld>
            <a:endParaRPr lang="en-US"/>
          </a:p>
        </p:txBody>
      </p:sp>
    </p:spTree>
    <p:extLst>
      <p:ext uri="{BB962C8B-B14F-4D97-AF65-F5344CB8AC3E}">
        <p14:creationId xmlns:p14="http://schemas.microsoft.com/office/powerpoint/2010/main" val="161713612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To select the asset, touch the asset field.  The AIM will display all of the assets that are located at the property which is assigned to your phase.  </a:t>
            </a:r>
          </a:p>
          <a:p>
            <a:endParaRPr lang="en-US" dirty="0">
              <a:effectLst/>
            </a:endParaRPr>
          </a:p>
          <a:p>
            <a:r>
              <a:rPr lang="en-US" dirty="0">
                <a:effectLst/>
              </a:rPr>
              <a:t>If there is a UCONN barcode present, you can scan that by selecting the barcode icon at the bottom of the screen.  Once you see your asset, select it and Fire will return to the phase view.</a:t>
            </a:r>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102</a:t>
            </a:fld>
            <a:endParaRPr lang="en-US"/>
          </a:p>
        </p:txBody>
      </p:sp>
    </p:spTree>
    <p:extLst>
      <p:ext uri="{BB962C8B-B14F-4D97-AF65-F5344CB8AC3E}">
        <p14:creationId xmlns:p14="http://schemas.microsoft.com/office/powerpoint/2010/main" val="388614947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work order</a:t>
            </a:r>
            <a:r>
              <a:rPr lang="en-US" baseline="0" dirty="0"/>
              <a:t> </a:t>
            </a:r>
            <a:r>
              <a:rPr lang="en-US" dirty="0"/>
              <a:t>Phase screen will appear</a:t>
            </a:r>
            <a:r>
              <a:rPr lang="en-US" baseline="0" dirty="0"/>
              <a:t> will the same information as the screen in the Work Management, Phase module in </a:t>
            </a:r>
            <a:r>
              <a:rPr lang="en-US" baseline="0" dirty="0" err="1"/>
              <a:t>AiM</a:t>
            </a:r>
            <a:r>
              <a:rPr lang="en-US" baseline="0" dirty="0"/>
              <a:t>.</a:t>
            </a:r>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103</a:t>
            </a:fld>
            <a:endParaRPr lang="en-US"/>
          </a:p>
        </p:txBody>
      </p:sp>
    </p:spTree>
    <p:extLst>
      <p:ext uri="{BB962C8B-B14F-4D97-AF65-F5344CB8AC3E}">
        <p14:creationId xmlns:p14="http://schemas.microsoft.com/office/powerpoint/2010/main" val="158223659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Technicians can change the Phase status by selecting the status field.</a:t>
            </a:r>
          </a:p>
          <a:p>
            <a:endParaRPr lang="en-US" dirty="0">
              <a:effectLst/>
            </a:endParaRPr>
          </a:p>
          <a:p>
            <a:r>
              <a:rPr lang="en-US" dirty="0">
                <a:effectLst/>
              </a:rPr>
              <a:t>The options available for technicians are shown above.  </a:t>
            </a:r>
          </a:p>
          <a:p>
            <a:endParaRPr lang="en-US" dirty="0">
              <a:effectLst/>
            </a:endParaRPr>
          </a:p>
          <a:p>
            <a:r>
              <a:rPr lang="en-US" dirty="0">
                <a:effectLst/>
              </a:rPr>
              <a:t>Once a status is selected, Fire will return to the Phase screen.</a:t>
            </a:r>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104</a:t>
            </a:fld>
            <a:endParaRPr lang="en-US"/>
          </a:p>
        </p:txBody>
      </p:sp>
    </p:spTree>
    <p:extLst>
      <p:ext uri="{BB962C8B-B14F-4D97-AF65-F5344CB8AC3E}">
        <p14:creationId xmlns:p14="http://schemas.microsoft.com/office/powerpoint/2010/main" val="425999928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Select the appropriate failure code by touching the failure code field.  </a:t>
            </a:r>
          </a:p>
          <a:p>
            <a:endParaRPr lang="en-US" dirty="0">
              <a:effectLst/>
            </a:endParaRPr>
          </a:p>
          <a:p>
            <a:r>
              <a:rPr lang="en-US" dirty="0">
                <a:effectLst/>
              </a:rPr>
              <a:t>The options will be populated according to Asset Group.  If the list does not contain the appropriate code, further information can be entered in the notes.</a:t>
            </a:r>
            <a:r>
              <a:rPr lang="en-US" baseline="0" dirty="0">
                <a:effectLst/>
              </a:rPr>
              <a:t> The notes icon is located on the bottom right side of the screen.</a:t>
            </a:r>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105</a:t>
            </a:fld>
            <a:endParaRPr lang="en-US"/>
          </a:p>
        </p:txBody>
      </p:sp>
    </p:spTree>
    <p:extLst>
      <p:ext uri="{BB962C8B-B14F-4D97-AF65-F5344CB8AC3E}">
        <p14:creationId xmlns:p14="http://schemas.microsoft.com/office/powerpoint/2010/main" val="105555806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Notes can be entered by selecting the Notes Log from the Phase screen.  </a:t>
            </a:r>
          </a:p>
          <a:p>
            <a:endParaRPr lang="en-US" dirty="0">
              <a:effectLst/>
            </a:endParaRPr>
          </a:p>
          <a:p>
            <a:r>
              <a:rPr lang="en-US" dirty="0">
                <a:effectLst/>
              </a:rPr>
              <a:t>Notes can be typed in or technicians can use the speech to text feature by selecting the microphone to the left of the space bar.  </a:t>
            </a:r>
          </a:p>
          <a:p>
            <a:endParaRPr lang="en-US" dirty="0">
              <a:effectLst/>
            </a:endParaRPr>
          </a:p>
          <a:p>
            <a:r>
              <a:rPr lang="en-US" dirty="0">
                <a:effectLst/>
              </a:rPr>
              <a:t>When notes are finished, touch Save in the upper, right hand corner.</a:t>
            </a:r>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106</a:t>
            </a:fld>
            <a:endParaRPr lang="en-US"/>
          </a:p>
        </p:txBody>
      </p:sp>
    </p:spTree>
    <p:extLst>
      <p:ext uri="{BB962C8B-B14F-4D97-AF65-F5344CB8AC3E}">
        <p14:creationId xmlns:p14="http://schemas.microsoft.com/office/powerpoint/2010/main" val="2924891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Once you are finished working on the phase, end your labor entry by touching the clock icon and choosing the labor type (Regular/Overtime) as well as choosing the action taken from the list.  These options are associated with the Work Code on the Phase.  If none of the action codes are representative of the work performed, choose “Other” and enter a more detailed explanation in the notes.</a:t>
            </a:r>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107</a:t>
            </a:fld>
            <a:endParaRPr lang="en-US"/>
          </a:p>
        </p:txBody>
      </p:sp>
    </p:spTree>
    <p:extLst>
      <p:ext uri="{BB962C8B-B14F-4D97-AF65-F5344CB8AC3E}">
        <p14:creationId xmlns:p14="http://schemas.microsoft.com/office/powerpoint/2010/main" val="358440546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Time and Attendance module</a:t>
            </a:r>
            <a:r>
              <a:rPr lang="en-US" baseline="0" dirty="0"/>
              <a:t> in </a:t>
            </a:r>
            <a:r>
              <a:rPr lang="en-US" baseline="0" dirty="0" err="1"/>
              <a:t>AiM</a:t>
            </a:r>
            <a:r>
              <a:rPr lang="en-US" baseline="0" dirty="0"/>
              <a:t> provides links to screens for managing and approving labor documentation. The module includes links to timecard entry, timecard approval, as well as attendance and leave tracking.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module is linked to the work management processes covered in this training because the timecard information can be populated based on the shop person selected in work order phases.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D05519BA-76DB-47E5-919D-B82D7302E26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57269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Time and Attendance module</a:t>
            </a:r>
            <a:r>
              <a:rPr lang="en-US" baseline="0" dirty="0"/>
              <a:t> in </a:t>
            </a:r>
            <a:r>
              <a:rPr lang="en-US" baseline="0" dirty="0" err="1"/>
              <a:t>AiM</a:t>
            </a:r>
            <a:r>
              <a:rPr lang="en-US" baseline="0" dirty="0"/>
              <a:t> provides links to screens for entering timecards and approving timecards. </a:t>
            </a:r>
            <a:r>
              <a:rPr lang="en-US" dirty="0"/>
              <a:t>The timecard link enables entry of employee work hours and/or non-leave hours for a shop person on a given date.</a:t>
            </a:r>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109</a:t>
            </a:fld>
            <a:endParaRPr lang="en-US"/>
          </a:p>
        </p:txBody>
      </p:sp>
    </p:spTree>
    <p:extLst>
      <p:ext uri="{BB962C8B-B14F-4D97-AF65-F5344CB8AC3E}">
        <p14:creationId xmlns:p14="http://schemas.microsoft.com/office/powerpoint/2010/main" val="529789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i="0" u="none" strike="noStrike" kern="1200" baseline="0" dirty="0">
                <a:solidFill>
                  <a:schemeClr val="tx1"/>
                </a:solidFill>
                <a:latin typeface="+mn-lt"/>
                <a:ea typeface="+mn-ea"/>
                <a:cs typeface="+mn-cs"/>
              </a:rPr>
              <a:t>The organizational hierarchy setup determines who is requesting the work and is based on the organizational structure of UConn. The institution code is first set up, which has departments associated to it. Organizations are then associated to departments and finally requestors are associated to organizations.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t>UConn has set up</a:t>
            </a:r>
            <a:r>
              <a:rPr lang="en-US" sz="1200" baseline="0" dirty="0"/>
              <a:t> the fields as follows:</a:t>
            </a:r>
          </a:p>
          <a:p>
            <a:pPr marL="171450" lvl="0" indent="-171450" algn="just" defTabSz="914400" rtl="0" eaLnBrk="1" latinLnBrk="0" hangingPunct="1">
              <a:lnSpc>
                <a:spcPct val="90000"/>
              </a:lnSpc>
              <a:spcBef>
                <a:spcPct val="55000"/>
              </a:spcBef>
              <a:buFont typeface="Arial" panose="020B0604020202020204" pitchFamily="34" charset="0"/>
              <a:buChar char="•"/>
            </a:pPr>
            <a:r>
              <a:rPr lang="en-US" altLang="en-US" sz="1200" b="1" i="1" kern="1200" baseline="0" dirty="0">
                <a:solidFill>
                  <a:schemeClr val="tx1"/>
                </a:solidFill>
                <a:latin typeface="+mn-lt"/>
                <a:ea typeface="+mn-ea"/>
                <a:cs typeface="+mn-cs"/>
              </a:rPr>
              <a:t>Institution </a:t>
            </a:r>
            <a:r>
              <a:rPr lang="en-US" altLang="en-US" sz="1200" kern="1200" baseline="0" dirty="0">
                <a:solidFill>
                  <a:schemeClr val="tx1"/>
                </a:solidFill>
                <a:latin typeface="+mn-lt"/>
                <a:ea typeface="+mn-ea"/>
                <a:cs typeface="+mn-cs"/>
              </a:rPr>
              <a:t>– The University of Connecticut is the Institution in each scenario</a:t>
            </a:r>
          </a:p>
          <a:p>
            <a:pPr marL="171450" lvl="0" indent="-171450" algn="just" defTabSz="914400" rtl="0" eaLnBrk="1" latinLnBrk="0" hangingPunct="1">
              <a:lnSpc>
                <a:spcPct val="90000"/>
              </a:lnSpc>
              <a:spcBef>
                <a:spcPct val="35000"/>
              </a:spcBef>
              <a:buFont typeface="Arial" panose="020B0604020202020204" pitchFamily="34" charset="0"/>
              <a:buChar char="•"/>
            </a:pPr>
            <a:r>
              <a:rPr lang="en-US" altLang="en-US" sz="1200" b="1" i="1" kern="1200" baseline="0" dirty="0">
                <a:solidFill>
                  <a:schemeClr val="tx1"/>
                </a:solidFill>
                <a:latin typeface="+mn-lt"/>
                <a:ea typeface="+mn-ea"/>
                <a:cs typeface="+mn-cs"/>
              </a:rPr>
              <a:t>Department </a:t>
            </a:r>
            <a:r>
              <a:rPr lang="en-US" altLang="en-US" sz="1200" kern="1200" baseline="0" dirty="0">
                <a:solidFill>
                  <a:schemeClr val="tx1"/>
                </a:solidFill>
                <a:latin typeface="+mn-lt"/>
                <a:ea typeface="+mn-ea"/>
                <a:cs typeface="+mn-cs"/>
              </a:rPr>
              <a:t>– The Departments are divided into the groups of President, Provost Academic Affairs, Exec VP Admin, and CFO</a:t>
            </a:r>
          </a:p>
          <a:p>
            <a:pPr marL="171450" marR="0" lvl="0" indent="-171450" algn="just" defTabSz="914400" rtl="0" eaLnBrk="1" fontAlgn="auto" latinLnBrk="0" hangingPunct="1">
              <a:lnSpc>
                <a:spcPct val="90000"/>
              </a:lnSpc>
              <a:spcBef>
                <a:spcPct val="35000"/>
              </a:spcBef>
              <a:spcAft>
                <a:spcPts val="0"/>
              </a:spcAft>
              <a:buClrTx/>
              <a:buSzTx/>
              <a:buFont typeface="Arial" panose="020B0604020202020204" pitchFamily="34" charset="0"/>
              <a:buChar char="•"/>
              <a:tabLst/>
              <a:defRPr/>
            </a:pPr>
            <a:r>
              <a:rPr lang="en-US" altLang="en-US" sz="1200" b="1" i="1" kern="1200" baseline="0" dirty="0">
                <a:solidFill>
                  <a:schemeClr val="tx1"/>
                </a:solidFill>
                <a:latin typeface="+mn-lt"/>
                <a:ea typeface="+mn-ea"/>
                <a:cs typeface="+mn-cs"/>
              </a:rPr>
              <a:t>Organization </a:t>
            </a:r>
            <a:r>
              <a:rPr lang="en-US" altLang="en-US" sz="1200" kern="1200" baseline="0" dirty="0">
                <a:solidFill>
                  <a:schemeClr val="tx1"/>
                </a:solidFill>
                <a:latin typeface="+mn-lt"/>
                <a:ea typeface="+mn-ea"/>
                <a:cs typeface="+mn-cs"/>
              </a:rPr>
              <a:t>– The Organizations are divided into groups under each of the Departments (i.e. Athletics, Academic Affairs, Accounting)</a:t>
            </a:r>
            <a:endParaRPr lang="en-US" sz="1200" dirty="0"/>
          </a:p>
          <a:p>
            <a:pPr marL="171450" lvl="0" indent="-171450" algn="just" defTabSz="914400" rtl="0" eaLnBrk="1" latinLnBrk="0" hangingPunct="1">
              <a:lnSpc>
                <a:spcPct val="90000"/>
              </a:lnSpc>
              <a:spcBef>
                <a:spcPct val="35000"/>
              </a:spcBef>
              <a:buFont typeface="Arial" panose="020B0604020202020204" pitchFamily="34" charset="0"/>
              <a:buChar char="•"/>
            </a:pPr>
            <a:r>
              <a:rPr lang="en-US" altLang="en-US" sz="1200" b="1" i="1" kern="1200" baseline="0" dirty="0">
                <a:solidFill>
                  <a:schemeClr val="tx1"/>
                </a:solidFill>
                <a:latin typeface="+mn-lt"/>
                <a:ea typeface="+mn-ea"/>
                <a:cs typeface="+mn-cs"/>
              </a:rPr>
              <a:t>Requestor </a:t>
            </a:r>
            <a:r>
              <a:rPr lang="en-US" altLang="en-US" sz="1200" kern="1200" baseline="0" dirty="0">
                <a:solidFill>
                  <a:schemeClr val="tx1"/>
                </a:solidFill>
                <a:latin typeface="+mn-lt"/>
                <a:ea typeface="+mn-ea"/>
                <a:cs typeface="+mn-cs"/>
              </a:rPr>
              <a:t>– The Requestor options are linked to the Organization selected and are shown by </a:t>
            </a:r>
            <a:r>
              <a:rPr lang="en-US" altLang="en-US" sz="1200" kern="1200" baseline="0" dirty="0" err="1">
                <a:solidFill>
                  <a:schemeClr val="tx1"/>
                </a:solidFill>
                <a:latin typeface="+mn-lt"/>
                <a:ea typeface="+mn-ea"/>
                <a:cs typeface="+mn-cs"/>
              </a:rPr>
              <a:t>NetID</a:t>
            </a:r>
            <a:endParaRPr lang="en-US" sz="1200" dirty="0"/>
          </a:p>
        </p:txBody>
      </p:sp>
      <p:sp>
        <p:nvSpPr>
          <p:cNvPr id="4" name="Slide Number Placeholder 3"/>
          <p:cNvSpPr>
            <a:spLocks noGrp="1"/>
          </p:cNvSpPr>
          <p:nvPr>
            <p:ph type="sldNum" sz="quarter" idx="10"/>
          </p:nvPr>
        </p:nvSpPr>
        <p:spPr/>
        <p:txBody>
          <a:bodyPr/>
          <a:lstStyle/>
          <a:p>
            <a:pPr defTabSz="483265"/>
            <a:fld id="{D05519BA-76DB-47E5-919D-B82D7302E264}" type="slidenum">
              <a:rPr lang="en-US">
                <a:solidFill>
                  <a:prstClr val="black"/>
                </a:solidFill>
                <a:latin typeface="Calibri" panose="020F0502020204030204"/>
              </a:rPr>
              <a:pPr defTabSz="483265"/>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32806304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b="1" i="1" dirty="0"/>
              <a:t>Shop Person: </a:t>
            </a:r>
            <a:r>
              <a:rPr lang="en-US" dirty="0"/>
              <a:t>The Shop Person identifies the employee identification code and name for which the timecard is being entered on a specific work date. There may only be one timecard record per employee per day. </a:t>
            </a:r>
          </a:p>
          <a:p>
            <a:pPr marL="285750" indent="-285750">
              <a:buFont typeface="Arial" panose="020B0604020202020204" pitchFamily="34" charset="0"/>
              <a:buChar char="•"/>
            </a:pPr>
            <a:r>
              <a:rPr lang="en-US" b="1" i="1" dirty="0"/>
              <a:t>Total Hours: </a:t>
            </a:r>
            <a:r>
              <a:rPr lang="en-US" dirty="0"/>
              <a:t>This field represents a roll up of labor hours from the timecard line items associated to the timecard parent record. </a:t>
            </a:r>
          </a:p>
          <a:p>
            <a:pPr marL="285750" indent="-285750">
              <a:buFont typeface="Arial" panose="020B0604020202020204" pitchFamily="34" charset="0"/>
              <a:buChar char="•"/>
            </a:pPr>
            <a:r>
              <a:rPr lang="en-US" b="1" i="1" dirty="0"/>
              <a:t>Total Cost: </a:t>
            </a:r>
            <a:r>
              <a:rPr lang="en-US" dirty="0"/>
              <a:t>This field represents a roll up of the total costs from the timecard line items associated to the timecard parent record. </a:t>
            </a:r>
          </a:p>
          <a:p>
            <a:pPr marL="285750" indent="-285750">
              <a:buFont typeface="Arial" panose="020B0604020202020204" pitchFamily="34" charset="0"/>
              <a:buChar char="•"/>
            </a:pPr>
            <a:endParaRPr lang="en-US" dirty="0"/>
          </a:p>
          <a:p>
            <a:pPr marL="0" indent="0">
              <a:buFont typeface="Arial" panose="020B0604020202020204" pitchFamily="34" charset="0"/>
              <a:buNone/>
            </a:pPr>
            <a:r>
              <a:rPr lang="en-US" dirty="0"/>
              <a:t>The timecards</a:t>
            </a:r>
            <a:r>
              <a:rPr lang="en-US" baseline="0" dirty="0"/>
              <a:t> will be populated with information for each shop person based on work orders they have completed throughout the day.</a:t>
            </a:r>
            <a:endParaRPr lang="en-US" dirty="0"/>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110</a:t>
            </a:fld>
            <a:endParaRPr lang="en-US"/>
          </a:p>
        </p:txBody>
      </p:sp>
    </p:spTree>
    <p:extLst>
      <p:ext uri="{BB962C8B-B14F-4D97-AF65-F5344CB8AC3E}">
        <p14:creationId xmlns:p14="http://schemas.microsoft.com/office/powerpoint/2010/main" val="119055779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111</a:t>
            </a:fld>
            <a:endParaRPr lang="en-US"/>
          </a:p>
        </p:txBody>
      </p:sp>
      <p:pic>
        <p:nvPicPr>
          <p:cNvPr id="5" name="Picture 4"/>
          <p:cNvPicPr>
            <a:picLocks noChangeAspect="1"/>
          </p:cNvPicPr>
          <p:nvPr/>
        </p:nvPicPr>
        <p:blipFill>
          <a:blip r:embed="rId3"/>
          <a:stretch>
            <a:fillRect/>
          </a:stretch>
        </p:blipFill>
        <p:spPr>
          <a:xfrm>
            <a:off x="311976" y="5262562"/>
            <a:ext cx="2457450" cy="2733675"/>
          </a:xfrm>
          <a:prstGeom prst="rect">
            <a:avLst/>
          </a:prstGeom>
        </p:spPr>
      </p:pic>
      <p:sp>
        <p:nvSpPr>
          <p:cNvPr id="6" name="Rectangle: Rounded Corners 5"/>
          <p:cNvSpPr/>
          <p:nvPr/>
        </p:nvSpPr>
        <p:spPr>
          <a:xfrm>
            <a:off x="311976" y="5355119"/>
            <a:ext cx="2021047" cy="2914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62082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b="1" i="1" dirty="0"/>
              <a:t>Labor Rate: </a:t>
            </a:r>
            <a:r>
              <a:rPr lang="en-US" dirty="0"/>
              <a:t>identifies the combination of time type and labor class, which determines the billing rate for this particular timecard line item. The line item requires either labor rate information or a leave code to specify leave (but not both; only one can be entered). The time type and labor class can default from the employee profile header if populated. </a:t>
            </a:r>
          </a:p>
          <a:p>
            <a:pPr marL="285750" indent="-285750">
              <a:buFont typeface="Arial" panose="020B0604020202020204" pitchFamily="34" charset="0"/>
              <a:buChar char="•"/>
            </a:pPr>
            <a:r>
              <a:rPr lang="en-US" b="1" i="1" dirty="0"/>
              <a:t>Line Totals: </a:t>
            </a:r>
            <a:r>
              <a:rPr lang="en-US" dirty="0"/>
              <a:t>identifies total hours of work (or leave) for the line item. If the time either type or leave code specify start/stop time validation, then a start time and a stop time appear and are required. The calculated difference between the start time and stop time populate the required hours field. </a:t>
            </a:r>
          </a:p>
          <a:p>
            <a:pPr marL="285750" indent="-285750">
              <a:buFont typeface="Arial" panose="020B0604020202020204" pitchFamily="34" charset="0"/>
              <a:buChar char="•"/>
            </a:pPr>
            <a:r>
              <a:rPr lang="en-US" b="1" i="1" dirty="0"/>
              <a:t>Timecard Totals: </a:t>
            </a:r>
            <a:r>
              <a:rPr lang="en-US" dirty="0"/>
              <a:t>identifies the sum of non-leave (work) hours and leave hours for all line items on the timecard. This is useful to identify quickly whether or not the timecard line item details total a full and complete workday. The totals are calculated when the record is saved. </a:t>
            </a:r>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112</a:t>
            </a:fld>
            <a:endParaRPr lang="en-US"/>
          </a:p>
        </p:txBody>
      </p:sp>
    </p:spTree>
    <p:extLst>
      <p:ext uri="{BB962C8B-B14F-4D97-AF65-F5344CB8AC3E}">
        <p14:creationId xmlns:p14="http://schemas.microsoft.com/office/powerpoint/2010/main" val="385858432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Rapid Timecard Entry Screen enters multiple timecard records quickly in a single entry screen. A simple template loader is provided to enter additional timecards based on a combination of work date, shop person, and work order/phase number.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 popular template combination is to enter a single work date and a single shop person and then add lines to the timecard to complete the 8-hours (or a full workday) for that day, for that worker. The work order/phase numbers (or leave code) on each line, are then quickly modified (or entered using the zoom feature) as necessary. </a:t>
            </a:r>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113</a:t>
            </a:fld>
            <a:endParaRPr lang="en-US"/>
          </a:p>
        </p:txBody>
      </p:sp>
    </p:spTree>
    <p:extLst>
      <p:ext uri="{BB962C8B-B14F-4D97-AF65-F5344CB8AC3E}">
        <p14:creationId xmlns:p14="http://schemas.microsoft.com/office/powerpoint/2010/main" val="110722892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Timecard details are available through the timecard transaction identification code hyperlink.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Use the Refresh Icon to reset the returned search results after eligible timecards are approved.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Users can select the Approve or Reject buttons to approve or reject line items, and the Error Log hyperlink to view an error log should a transaction fail.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114</a:t>
            </a:fld>
            <a:endParaRPr lang="en-US"/>
          </a:p>
        </p:txBody>
      </p:sp>
    </p:spTree>
    <p:extLst>
      <p:ext uri="{BB962C8B-B14F-4D97-AF65-F5344CB8AC3E}">
        <p14:creationId xmlns:p14="http://schemas.microsoft.com/office/powerpoint/2010/main" val="283037414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line item is auto populated directly from the original timecard. The only field that is available for update on the existing transaction is the Adjust Hours field. The only option available in the Adjust Hours field is to decrease hours from the existing number.</a:t>
            </a:r>
          </a:p>
          <a:p>
            <a:endParaRPr lang="en-US" dirty="0"/>
          </a:p>
          <a:p>
            <a:r>
              <a:rPr lang="en-US" dirty="0"/>
              <a:t>If a user wants to add hours or subtract more hours, the Add Icon must be clicked. This will create a new line item record where the work order/phase is required and added or subtracted transactions are allowed. </a:t>
            </a:r>
          </a:p>
          <a:p>
            <a:endParaRPr lang="en-US" dirty="0"/>
          </a:p>
          <a:p>
            <a:r>
              <a:rPr lang="en-US" dirty="0"/>
              <a:t>The totals of all line item adjustments roll up to the timecard adjustment header record in the Adjusted Cost and Total Hours fields. </a:t>
            </a:r>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115</a:t>
            </a:fld>
            <a:endParaRPr lang="en-US"/>
          </a:p>
        </p:txBody>
      </p:sp>
    </p:spTree>
    <p:extLst>
      <p:ext uri="{BB962C8B-B14F-4D97-AF65-F5344CB8AC3E}">
        <p14:creationId xmlns:p14="http://schemas.microsoft.com/office/powerpoint/2010/main" val="72834869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generator can use the Organization Block criteria, the shop or shop person criteria, both, or neither to generate for all eligible employees. </a:t>
            </a:r>
          </a:p>
          <a:p>
            <a:endParaRPr lang="en-US" dirty="0"/>
          </a:p>
          <a:p>
            <a:r>
              <a:rPr lang="en-US" dirty="0"/>
              <a:t>The Timecard Generator, when run, will look for the setup values in the Human Resources Module for an employee and if all the conditions are met, will automatically generate a daily timecard for that employee. </a:t>
            </a:r>
          </a:p>
          <a:p>
            <a:endParaRPr lang="en-US" dirty="0"/>
          </a:p>
          <a:p>
            <a:r>
              <a:rPr lang="en-US" dirty="0"/>
              <a:t>However, the system does not know if the employee’s daily routine may have changed, so there should be a review process prior to the approval process. </a:t>
            </a:r>
          </a:p>
        </p:txBody>
      </p:sp>
      <p:sp>
        <p:nvSpPr>
          <p:cNvPr id="4" name="Slide Number Placeholder 3"/>
          <p:cNvSpPr>
            <a:spLocks noGrp="1"/>
          </p:cNvSpPr>
          <p:nvPr>
            <p:ph type="sldNum" sz="quarter" idx="10"/>
          </p:nvPr>
        </p:nvSpPr>
        <p:spPr/>
        <p:txBody>
          <a:bodyPr/>
          <a:lstStyle/>
          <a:p>
            <a:fld id="{D05519BA-76DB-47E5-919D-B82D7302E264}" type="slidenum">
              <a:rPr lang="en-US" smtClean="0"/>
              <a:t>116</a:t>
            </a:fld>
            <a:endParaRPr lang="en-US"/>
          </a:p>
        </p:txBody>
      </p:sp>
    </p:spTree>
    <p:extLst>
      <p:ext uri="{BB962C8B-B14F-4D97-AF65-F5344CB8AC3E}">
        <p14:creationId xmlns:p14="http://schemas.microsoft.com/office/powerpoint/2010/main" val="277069974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Supervisors and Technicians have the ability to pull reports from pre-defined screen queries</a:t>
            </a:r>
            <a:r>
              <a:rPr lang="en-US" baseline="0" dirty="0"/>
              <a:t> located in the main </a:t>
            </a:r>
            <a:r>
              <a:rPr lang="en-US" baseline="0" dirty="0" err="1"/>
              <a:t>WorkDesk</a:t>
            </a:r>
            <a:r>
              <a:rPr lang="en-US" baseline="0" dirty="0"/>
              <a:t> under </a:t>
            </a:r>
            <a:r>
              <a:rPr lang="en-US" b="1" i="1" baseline="0" dirty="0"/>
              <a:t>Report Listing</a:t>
            </a:r>
            <a:r>
              <a:rPr lang="en-US" b="0" i="0" baseline="0" dirty="0"/>
              <a:t>. The reports will be available based on the role of the staff, and can be configured to pull specific reports.</a:t>
            </a:r>
            <a:endParaRPr lang="en-US" b="0" i="0" dirty="0"/>
          </a:p>
        </p:txBody>
      </p:sp>
      <p:sp>
        <p:nvSpPr>
          <p:cNvPr id="4" name="Slide Number Placeholder 3"/>
          <p:cNvSpPr>
            <a:spLocks noGrp="1"/>
          </p:cNvSpPr>
          <p:nvPr>
            <p:ph type="sldNum" sz="quarter" idx="10"/>
          </p:nvPr>
        </p:nvSpPr>
        <p:spPr/>
        <p:txBody>
          <a:bodyPr/>
          <a:lstStyle/>
          <a:p>
            <a:fld id="{D05519BA-76DB-47E5-919D-B82D7302E264}" type="slidenum">
              <a:rPr lang="en-US" smtClean="0"/>
              <a:t>117</a:t>
            </a:fld>
            <a:endParaRPr lang="en-US"/>
          </a:p>
        </p:txBody>
      </p:sp>
    </p:spTree>
    <p:extLst>
      <p:ext uri="{BB962C8B-B14F-4D97-AF65-F5344CB8AC3E}">
        <p14:creationId xmlns:p14="http://schemas.microsoft.com/office/powerpoint/2010/main" val="59008420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reports from the Report Listing tab can be</a:t>
            </a:r>
            <a:r>
              <a:rPr lang="en-US" dirty="0"/>
              <a:t> exported to excel or printed. Run</a:t>
            </a:r>
            <a:r>
              <a:rPr lang="en-US" baseline="0" dirty="0"/>
              <a:t> the report by clicking on the link and choosing the parameters. The icons in the upper left side of the analysis screen allows users to print or export reports.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 Report Listing options are included under each separated module in </a:t>
            </a:r>
            <a:r>
              <a:rPr lang="en-US" dirty="0" err="1"/>
              <a:t>AiM</a:t>
            </a:r>
            <a:endParaRPr lang="en-US" i="1" dirty="0"/>
          </a:p>
          <a:p>
            <a:endParaRPr lang="en-US" baseline="0" dirty="0"/>
          </a:p>
          <a:p>
            <a:r>
              <a:rPr lang="en-US" dirty="0"/>
              <a:t>Examples of the most used reports include the following depending on the employee’s role:</a:t>
            </a:r>
          </a:p>
          <a:p>
            <a:pPr marL="342900" indent="-342900">
              <a:buFont typeface="+mj-lt"/>
              <a:buAutoNum type="arabicPeriod"/>
            </a:pPr>
            <a:r>
              <a:rPr lang="en-US" i="1" dirty="0"/>
              <a:t>Work Order Aging</a:t>
            </a:r>
          </a:p>
          <a:p>
            <a:pPr marL="342900" indent="-342900">
              <a:buFont typeface="+mj-lt"/>
              <a:buAutoNum type="arabicPeriod"/>
            </a:pPr>
            <a:r>
              <a:rPr lang="en-US" i="1" dirty="0"/>
              <a:t>Work Order Completion Dashboard</a:t>
            </a:r>
          </a:p>
          <a:p>
            <a:pPr marL="342900" indent="-342900">
              <a:buFont typeface="+mj-lt"/>
              <a:buAutoNum type="arabicPeriod"/>
            </a:pPr>
            <a:r>
              <a:rPr lang="en-US" i="1" dirty="0"/>
              <a:t>Phases Open by Priority</a:t>
            </a:r>
          </a:p>
          <a:p>
            <a:pPr marL="342900" indent="-342900">
              <a:buFont typeface="+mj-lt"/>
              <a:buAutoNum type="arabicPeriod"/>
            </a:pPr>
            <a:r>
              <a:rPr lang="en-US" i="1" dirty="0"/>
              <a:t>Past Due Phase</a:t>
            </a:r>
          </a:p>
          <a:p>
            <a:pPr marL="342900" indent="-342900">
              <a:buFont typeface="+mj-lt"/>
              <a:buAutoNum type="arabicPeriod"/>
            </a:pPr>
            <a:r>
              <a:rPr lang="en-US" i="1" dirty="0"/>
              <a:t>Past Due Projects</a:t>
            </a:r>
          </a:p>
          <a:p>
            <a:pPr marL="342900" indent="-342900">
              <a:buFont typeface="+mj-lt"/>
              <a:buAutoNum type="arabicPeriod"/>
            </a:pPr>
            <a:r>
              <a:rPr lang="en-US" i="1" dirty="0"/>
              <a:t>Asset Performance</a:t>
            </a:r>
          </a:p>
          <a:p>
            <a:pPr marL="342900" indent="-342900">
              <a:buFont typeface="+mj-lt"/>
              <a:buAutoNum type="arabicPeriod"/>
            </a:pPr>
            <a:r>
              <a:rPr lang="en-US" i="1" dirty="0"/>
              <a:t>Labor Breakdown</a:t>
            </a:r>
          </a:p>
          <a:p>
            <a:pPr marL="342900" indent="-342900">
              <a:buFont typeface="+mj-lt"/>
              <a:buAutoNum type="arabicPeriod"/>
            </a:pPr>
            <a:r>
              <a:rPr lang="en-US" i="1" dirty="0"/>
              <a:t>Budget Analysis</a:t>
            </a:r>
          </a:p>
          <a:p>
            <a:pPr marL="342900" indent="-342900">
              <a:buFont typeface="+mj-lt"/>
              <a:buAutoNum type="arabicPeriod"/>
            </a:pPr>
            <a:r>
              <a:rPr lang="en-US" i="1" dirty="0"/>
              <a:t>Backlog Aging</a:t>
            </a:r>
          </a:p>
          <a:p>
            <a:pPr marL="342900" indent="-342900">
              <a:buFont typeface="+mj-lt"/>
              <a:buAutoNum type="arabicPeriod"/>
            </a:pPr>
            <a:r>
              <a:rPr lang="en-US" i="1" dirty="0"/>
              <a:t>Past Due Purchase Order</a:t>
            </a:r>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118</a:t>
            </a:fld>
            <a:endParaRPr lang="en-US"/>
          </a:p>
        </p:txBody>
      </p:sp>
    </p:spTree>
    <p:extLst>
      <p:ext uri="{BB962C8B-B14F-4D97-AF65-F5344CB8AC3E}">
        <p14:creationId xmlns:p14="http://schemas.microsoft.com/office/powerpoint/2010/main" val="309684780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filtering functions allow Supervisors to narrow down the queries based on the metrics and factors they use for reporting and managing work.</a:t>
            </a:r>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119</a:t>
            </a:fld>
            <a:endParaRPr lang="en-US"/>
          </a:p>
        </p:txBody>
      </p:sp>
    </p:spTree>
    <p:extLst>
      <p:ext uri="{BB962C8B-B14F-4D97-AF65-F5344CB8AC3E}">
        <p14:creationId xmlns:p14="http://schemas.microsoft.com/office/powerpoint/2010/main" val="2446666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i="0" u="none" strike="noStrike" kern="1200" baseline="0" dirty="0">
                <a:solidFill>
                  <a:schemeClr val="tx1"/>
                </a:solidFill>
                <a:latin typeface="+mn-lt"/>
                <a:ea typeface="+mn-ea"/>
                <a:cs typeface="+mn-cs"/>
              </a:rPr>
              <a:t>The property hierarchy setup determines where the work is being done. The region code is first set up and then facilities are associated to regions. Properties are then associated to facilities and finally locations are associated to properties. </a:t>
            </a:r>
          </a:p>
          <a:p>
            <a:pPr algn="just"/>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err="1"/>
              <a:t>Uconn</a:t>
            </a:r>
            <a:r>
              <a:rPr lang="en-US" sz="1200" dirty="0"/>
              <a:t> has set up</a:t>
            </a:r>
            <a:r>
              <a:rPr lang="en-US" sz="1200" baseline="0" dirty="0"/>
              <a:t> the fields as follows:</a:t>
            </a:r>
          </a:p>
          <a:p>
            <a:pPr marL="171450" lvl="0" indent="-171450" algn="just" defTabSz="914400" rtl="0" eaLnBrk="1" latinLnBrk="0" hangingPunct="1">
              <a:lnSpc>
                <a:spcPct val="90000"/>
              </a:lnSpc>
              <a:spcBef>
                <a:spcPct val="55000"/>
              </a:spcBef>
              <a:buFont typeface="Arial" panose="020B0604020202020204" pitchFamily="34" charset="0"/>
              <a:buChar char="•"/>
            </a:pPr>
            <a:r>
              <a:rPr lang="en-US" altLang="en-US" sz="1200" b="1" i="1" kern="1200" baseline="0" dirty="0">
                <a:solidFill>
                  <a:schemeClr val="tx1"/>
                </a:solidFill>
                <a:latin typeface="+mn-lt"/>
                <a:ea typeface="+mn-ea"/>
                <a:cs typeface="+mn-cs"/>
              </a:rPr>
              <a:t>Region </a:t>
            </a:r>
            <a:r>
              <a:rPr lang="en-US" altLang="en-US" sz="1200" kern="1200" baseline="0" dirty="0">
                <a:solidFill>
                  <a:schemeClr val="tx1"/>
                </a:solidFill>
                <a:latin typeface="+mn-lt"/>
                <a:ea typeface="+mn-ea"/>
                <a:cs typeface="+mn-cs"/>
              </a:rPr>
              <a:t>– Connecticut is the Region in each scenario</a:t>
            </a:r>
          </a:p>
          <a:p>
            <a:pPr marL="171450" lvl="0" indent="-171450" algn="just" defTabSz="914400" rtl="0" eaLnBrk="1" latinLnBrk="0" hangingPunct="1">
              <a:lnSpc>
                <a:spcPct val="90000"/>
              </a:lnSpc>
              <a:spcBef>
                <a:spcPct val="35000"/>
              </a:spcBef>
              <a:buFont typeface="Arial" panose="020B0604020202020204" pitchFamily="34" charset="0"/>
              <a:buChar char="•"/>
            </a:pPr>
            <a:r>
              <a:rPr lang="en-US" altLang="en-US" sz="1200" b="1" i="1" kern="1200" baseline="0" dirty="0">
                <a:solidFill>
                  <a:schemeClr val="tx1"/>
                </a:solidFill>
                <a:latin typeface="+mn-lt"/>
                <a:ea typeface="+mn-ea"/>
                <a:cs typeface="+mn-cs"/>
              </a:rPr>
              <a:t>Campus </a:t>
            </a:r>
            <a:r>
              <a:rPr lang="en-US" altLang="en-US" sz="1200" kern="1200" baseline="0" dirty="0">
                <a:solidFill>
                  <a:schemeClr val="tx1"/>
                </a:solidFill>
                <a:latin typeface="+mn-lt"/>
                <a:ea typeface="+mn-ea"/>
                <a:cs typeface="+mn-cs"/>
              </a:rPr>
              <a:t>– The Facility standards are divided by Campus (Storrs, Hartford, Stamford, etc.)</a:t>
            </a:r>
          </a:p>
          <a:p>
            <a:pPr marL="171450" marR="0" lvl="0" indent="-171450" algn="just" defTabSz="914400" rtl="0" eaLnBrk="1" fontAlgn="auto" latinLnBrk="0" hangingPunct="1">
              <a:lnSpc>
                <a:spcPct val="90000"/>
              </a:lnSpc>
              <a:spcBef>
                <a:spcPct val="35000"/>
              </a:spcBef>
              <a:spcAft>
                <a:spcPts val="0"/>
              </a:spcAft>
              <a:buClrTx/>
              <a:buSzTx/>
              <a:buFont typeface="Arial" panose="020B0604020202020204" pitchFamily="34" charset="0"/>
              <a:buChar char="•"/>
              <a:tabLst/>
              <a:defRPr/>
            </a:pPr>
            <a:r>
              <a:rPr lang="en-US" altLang="en-US" sz="1200" b="1" i="1" kern="1200" baseline="0" dirty="0">
                <a:solidFill>
                  <a:schemeClr val="tx1"/>
                </a:solidFill>
                <a:latin typeface="+mn-lt"/>
                <a:ea typeface="+mn-ea"/>
                <a:cs typeface="+mn-cs"/>
              </a:rPr>
              <a:t>Property </a:t>
            </a:r>
            <a:r>
              <a:rPr lang="en-US" altLang="en-US" sz="1200" kern="1200" baseline="0" dirty="0">
                <a:solidFill>
                  <a:schemeClr val="tx1"/>
                </a:solidFill>
                <a:latin typeface="+mn-lt"/>
                <a:ea typeface="+mn-ea"/>
                <a:cs typeface="+mn-cs"/>
              </a:rPr>
              <a:t>– The Property options are divided into buildings or areas under each Campus (i.e. Storrs Hall, Hawley Armory, Softball Dugout)</a:t>
            </a:r>
          </a:p>
          <a:p>
            <a:pPr marL="171450" marR="0" lvl="0" indent="-171450" algn="just" defTabSz="914400" rtl="0" eaLnBrk="1" fontAlgn="auto" latinLnBrk="0" hangingPunct="1">
              <a:lnSpc>
                <a:spcPct val="90000"/>
              </a:lnSpc>
              <a:spcBef>
                <a:spcPct val="35000"/>
              </a:spcBef>
              <a:spcAft>
                <a:spcPts val="0"/>
              </a:spcAft>
              <a:buClrTx/>
              <a:buSzTx/>
              <a:buFont typeface="Arial" panose="020B0604020202020204" pitchFamily="34" charset="0"/>
              <a:buChar char="•"/>
              <a:tabLst/>
              <a:defRPr/>
            </a:pPr>
            <a:r>
              <a:rPr lang="en-US" sz="1200" b="1" i="1" kern="1200" baseline="0" dirty="0">
                <a:solidFill>
                  <a:schemeClr val="tx1"/>
                </a:solidFill>
                <a:latin typeface="+mn-lt"/>
                <a:ea typeface="+mn-ea"/>
                <a:cs typeface="+mn-cs"/>
              </a:rPr>
              <a:t>Location</a:t>
            </a:r>
            <a:r>
              <a:rPr lang="en-US" sz="1200" kern="1200" baseline="0" dirty="0">
                <a:solidFill>
                  <a:schemeClr val="tx1"/>
                </a:solidFill>
                <a:latin typeface="+mn-lt"/>
                <a:ea typeface="+mn-ea"/>
                <a:cs typeface="+mn-cs"/>
              </a:rPr>
              <a:t> – The Location information is identified in each Phase and is linked to the Property selected for the parent work order. The locations are listed by room number (100, 100A, 110B)</a:t>
            </a:r>
            <a:endParaRPr lang="en-US" sz="1200" dirty="0"/>
          </a:p>
          <a:p>
            <a:endParaRPr lang="en-US" dirty="0"/>
          </a:p>
        </p:txBody>
      </p:sp>
      <p:sp>
        <p:nvSpPr>
          <p:cNvPr id="4" name="Slide Number Placeholder 3"/>
          <p:cNvSpPr>
            <a:spLocks noGrp="1"/>
          </p:cNvSpPr>
          <p:nvPr>
            <p:ph type="sldNum" sz="quarter" idx="10"/>
          </p:nvPr>
        </p:nvSpPr>
        <p:spPr/>
        <p:txBody>
          <a:bodyPr/>
          <a:lstStyle/>
          <a:p>
            <a:pPr defTabSz="483265"/>
            <a:fld id="{D05519BA-76DB-47E5-919D-B82D7302E264}" type="slidenum">
              <a:rPr lang="en-US">
                <a:solidFill>
                  <a:prstClr val="black"/>
                </a:solidFill>
                <a:latin typeface="Calibri" panose="020F0502020204030204"/>
              </a:rPr>
              <a:pPr defTabSz="483265"/>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1759791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baseline="0" dirty="0"/>
              <a:t>What are these fields?</a:t>
            </a:r>
          </a:p>
          <a:p>
            <a:pPr algn="just"/>
            <a:r>
              <a:rPr lang="en-US" sz="1200" dirty="0"/>
              <a:t>The work classification (work types) and category codes are important to organize the data in the IWMS to enable consistent reporting of metrics.  The work types and category codes provide a complete and organized accounting of work performed; as long as it is recorded and entered into the IWMS. </a:t>
            </a:r>
          </a:p>
          <a:p>
            <a:endParaRPr lang="en-US" sz="1200" b="1" i="1" baseline="0" dirty="0"/>
          </a:p>
          <a:p>
            <a:r>
              <a:rPr lang="en-US" sz="1200" b="1" i="1" baseline="0" dirty="0"/>
              <a:t>Where will you find these fields?</a:t>
            </a:r>
          </a:p>
          <a:p>
            <a:pPr algn="just"/>
            <a:r>
              <a:rPr lang="en-US" sz="1200" baseline="0" dirty="0"/>
              <a:t>These fields are found in screens under the Work Management module (work orders, purchase request, work scheduler, etc.)</a:t>
            </a:r>
          </a:p>
          <a:p>
            <a:endParaRPr lang="en-US" sz="1200" dirty="0"/>
          </a:p>
        </p:txBody>
      </p:sp>
      <p:sp>
        <p:nvSpPr>
          <p:cNvPr id="4" name="Slide Number Placeholder 3"/>
          <p:cNvSpPr>
            <a:spLocks noGrp="1"/>
          </p:cNvSpPr>
          <p:nvPr>
            <p:ph type="sldNum" sz="quarter" idx="10"/>
          </p:nvPr>
        </p:nvSpPr>
        <p:spPr/>
        <p:txBody>
          <a:bodyPr/>
          <a:lstStyle/>
          <a:p>
            <a:fld id="{D05519BA-76DB-47E5-919D-B82D7302E264}" type="slidenum">
              <a:rPr lang="en-US" smtClean="0"/>
              <a:t>13</a:t>
            </a:fld>
            <a:endParaRPr lang="en-US"/>
          </a:p>
        </p:txBody>
      </p:sp>
    </p:spTree>
    <p:extLst>
      <p:ext uri="{BB962C8B-B14F-4D97-AF65-F5344CB8AC3E}">
        <p14:creationId xmlns:p14="http://schemas.microsoft.com/office/powerpoint/2010/main" val="2711207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pPr algn="just"/>
            <a:r>
              <a:rPr lang="en-US" sz="1200" b="0" i="0" u="none" strike="noStrike" kern="1200" baseline="0" dirty="0">
                <a:solidFill>
                  <a:schemeClr val="tx1"/>
                </a:solidFill>
                <a:latin typeface="+mn-lt"/>
                <a:ea typeface="+mn-ea"/>
                <a:cs typeface="+mn-cs"/>
              </a:rPr>
              <a:t>The work classification hierarchy setup determines what kind of work is to be completed. This classification is based on an organization’s business processes. Types of work (e.g., maintenance, construction, administrative, etc.) are first defined and then categories are associated to those types (e.g., within the maintenance type, categories could include preventive, deferred, service/demand, grounds, contract work, etc.). The work is defined further by associating work order statuses, phase statuses, and work codes to the categories. This classification enables the flexibility to map to any business process. </a:t>
            </a:r>
          </a:p>
          <a:p>
            <a:endParaRPr lang="en-US" dirty="0"/>
          </a:p>
        </p:txBody>
      </p:sp>
      <p:sp>
        <p:nvSpPr>
          <p:cNvPr id="4" name="Slide Number Placeholder 3"/>
          <p:cNvSpPr>
            <a:spLocks noGrp="1"/>
          </p:cNvSpPr>
          <p:nvPr>
            <p:ph type="sldNum" sz="quarter" idx="10"/>
          </p:nvPr>
        </p:nvSpPr>
        <p:spPr/>
        <p:txBody>
          <a:bodyPr/>
          <a:lstStyle/>
          <a:p>
            <a:pPr defTabSz="483265"/>
            <a:fld id="{D05519BA-76DB-47E5-919D-B82D7302E264}" type="slidenum">
              <a:rPr lang="en-US">
                <a:solidFill>
                  <a:prstClr val="black"/>
                </a:solidFill>
                <a:latin typeface="Calibri" panose="020F0502020204030204"/>
              </a:rPr>
              <a:pPr defTabSz="483265"/>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3376438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different</a:t>
            </a:r>
            <a:r>
              <a:rPr lang="en-US" baseline="0" dirty="0"/>
              <a:t> Work Types within AiM include the following:</a:t>
            </a:r>
          </a:p>
          <a:p>
            <a:pPr marL="177845" indent="-177845" algn="just">
              <a:buFont typeface="Arial" panose="020B0604020202020204" pitchFamily="34" charset="0"/>
              <a:buChar char="•"/>
            </a:pPr>
            <a:r>
              <a:rPr lang="en-US" b="1" i="1" baseline="0" dirty="0"/>
              <a:t>Maintenance</a:t>
            </a:r>
            <a:r>
              <a:rPr lang="en-US" b="1" baseline="0" dirty="0"/>
              <a:t> </a:t>
            </a:r>
            <a:r>
              <a:rPr lang="en-US" baseline="0" dirty="0"/>
              <a:t>– includes preventive, predictive, proactive, and corrective maintenance tasks</a:t>
            </a:r>
          </a:p>
          <a:p>
            <a:pPr marL="177845" indent="-177845" algn="just">
              <a:buFont typeface="Arial" panose="020B0604020202020204" pitchFamily="34" charset="0"/>
              <a:buChar char="•"/>
            </a:pPr>
            <a:r>
              <a:rPr lang="en-US" b="1" i="1" baseline="0" dirty="0"/>
              <a:t>Operations</a:t>
            </a:r>
            <a:r>
              <a:rPr lang="en-US" baseline="0" dirty="0"/>
              <a:t> – includes access control, custodial services, event support, grounds services, moves, room setups, security, and waste management</a:t>
            </a:r>
          </a:p>
          <a:p>
            <a:pPr marL="177845" indent="-177845" algn="just">
              <a:buFont typeface="Arial" panose="020B0604020202020204" pitchFamily="34" charset="0"/>
              <a:buChar char="•"/>
            </a:pPr>
            <a:r>
              <a:rPr lang="en-US" b="1" i="1" baseline="0" dirty="0"/>
              <a:t>Recapitalization</a:t>
            </a:r>
            <a:r>
              <a:rPr lang="en-US" baseline="0" dirty="0"/>
              <a:t> – includes energy conservation, estimating, fixed rate improvements, alterations, programmatic upgrades, renewal and replacement projects</a:t>
            </a:r>
          </a:p>
          <a:p>
            <a:pPr marL="177845" indent="-177845" algn="just">
              <a:buFont typeface="Arial" panose="020B0604020202020204" pitchFamily="34" charset="0"/>
              <a:buChar char="•"/>
            </a:pPr>
            <a:r>
              <a:rPr lang="en-US" b="1" i="1" baseline="0" dirty="0"/>
              <a:t>Administrative</a:t>
            </a:r>
            <a:r>
              <a:rPr lang="en-US" baseline="0" dirty="0"/>
              <a:t> – includes improvement projects, leave time, shop time, and training hours</a:t>
            </a:r>
          </a:p>
          <a:p>
            <a:pPr algn="just"/>
            <a:endParaRPr lang="en-US" baseline="0" dirty="0"/>
          </a:p>
          <a:p>
            <a:pPr algn="just"/>
            <a:r>
              <a:rPr lang="en-US" baseline="0" dirty="0"/>
              <a:t>The focus of this training will be on the </a:t>
            </a:r>
            <a:r>
              <a:rPr lang="en-US" b="1" baseline="0" dirty="0"/>
              <a:t>Maintenance</a:t>
            </a:r>
            <a:r>
              <a:rPr lang="en-US" baseline="0" dirty="0"/>
              <a:t> Work Type only.</a:t>
            </a:r>
          </a:p>
          <a:p>
            <a:pPr algn="just"/>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The best maintenance is a mix of the optimum</a:t>
            </a:r>
            <a:r>
              <a:rPr lang="en-US" baseline="0" dirty="0"/>
              <a:t> combination of corrective, interval-based (preventive maintenance), condition-based monitoring (predictive maintenance), proactive maintenance and run-to-failure approaches in order to maximize equipment reliability while minimizing life-cycle costs. This optimum mix is what we call reliability centered maintenance. </a:t>
            </a:r>
          </a:p>
          <a:p>
            <a:endParaRPr lang="en-US" dirty="0"/>
          </a:p>
        </p:txBody>
      </p:sp>
      <p:sp>
        <p:nvSpPr>
          <p:cNvPr id="4" name="Slide Number Placeholder 3"/>
          <p:cNvSpPr>
            <a:spLocks noGrp="1"/>
          </p:cNvSpPr>
          <p:nvPr>
            <p:ph type="sldNum" sz="quarter" idx="10"/>
          </p:nvPr>
        </p:nvSpPr>
        <p:spPr/>
        <p:txBody>
          <a:bodyPr/>
          <a:lstStyle/>
          <a:p>
            <a:pPr defTabSz="483265"/>
            <a:fld id="{D05519BA-76DB-47E5-919D-B82D7302E264}" type="slidenum">
              <a:rPr lang="en-US">
                <a:solidFill>
                  <a:prstClr val="black"/>
                </a:solidFill>
                <a:latin typeface="Calibri" panose="020F0502020204030204"/>
              </a:rPr>
              <a:pPr defTabSz="483265"/>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1533378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The different types of Maintenance Work Codes including the following:</a:t>
            </a:r>
          </a:p>
          <a:p>
            <a:endParaRPr lang="en-US" sz="1000" dirty="0"/>
          </a:p>
          <a:p>
            <a:pPr marL="241632" indent="-241632" algn="just">
              <a:buFont typeface="+mj-lt"/>
              <a:buAutoNum type="arabicPeriod"/>
            </a:pPr>
            <a:r>
              <a:rPr lang="en-US" sz="1050" b="1" i="1" u="none" dirty="0"/>
              <a:t>Preventive Maintenance (PM):  </a:t>
            </a:r>
            <a:r>
              <a:rPr lang="en-US" sz="1050" dirty="0"/>
              <a:t>Preventive Maintenance includes planned actions undertaken to retain an item at a specified level of performance by providing repetitive scheduled tasks that prolong system operation and useful life:. This can include inspections, cleaning, lubrication, and part replacement.  </a:t>
            </a:r>
          </a:p>
          <a:p>
            <a:pPr marL="241632" indent="-241632" algn="just">
              <a:buFont typeface="+mj-lt"/>
              <a:buAutoNum type="arabicPeriod"/>
            </a:pPr>
            <a:r>
              <a:rPr lang="en-US" sz="1050" b="1" i="1" u="none" dirty="0"/>
              <a:t>Predictive Maintenance (</a:t>
            </a:r>
            <a:r>
              <a:rPr lang="en-US" sz="1050" b="1" i="1" u="none" dirty="0" err="1"/>
              <a:t>PdM</a:t>
            </a:r>
            <a:r>
              <a:rPr lang="en-US" sz="1050" b="1" i="1" u="none" dirty="0"/>
              <a:t>):  </a:t>
            </a:r>
            <a:r>
              <a:rPr lang="en-US" sz="1050" dirty="0"/>
              <a:t>Predictive maintenance (</a:t>
            </a:r>
            <a:r>
              <a:rPr lang="en-US" sz="1050" dirty="0" err="1"/>
              <a:t>PdM</a:t>
            </a:r>
            <a:r>
              <a:rPr lang="en-US" sz="1050" dirty="0"/>
              <a:t>) is maintenance performed when empirical data that is collected and reviewed indicate that maintenance is required. Predictive Testing &amp; Inspection (PT&amp;I) is another term often used interchangeably to more clearly describe </a:t>
            </a:r>
            <a:r>
              <a:rPr lang="en-US" sz="1050" dirty="0" err="1"/>
              <a:t>PdM</a:t>
            </a:r>
            <a:r>
              <a:rPr lang="en-US" sz="1050" dirty="0"/>
              <a:t> processes.  PT&amp;I includes non-destructive and non-intrusive methods of investigation and analysis.  </a:t>
            </a:r>
          </a:p>
          <a:p>
            <a:pPr marL="241632" indent="-241632" algn="just">
              <a:buFont typeface="+mj-lt"/>
              <a:buAutoNum type="arabicPeriod"/>
            </a:pPr>
            <a:r>
              <a:rPr lang="en-US" sz="1050" b="1" i="1" u="none" dirty="0"/>
              <a:t>Proactive Maintenance (</a:t>
            </a:r>
            <a:r>
              <a:rPr lang="en-US" sz="1050" b="1" i="1" u="none" dirty="0" err="1"/>
              <a:t>PrM</a:t>
            </a:r>
            <a:r>
              <a:rPr lang="en-US" sz="1050" b="1" i="1" u="none" dirty="0"/>
              <a:t>):</a:t>
            </a:r>
            <a:r>
              <a:rPr lang="en-US" sz="1050" u="none" dirty="0"/>
              <a:t> </a:t>
            </a:r>
            <a:r>
              <a:rPr lang="en-US" sz="1050" dirty="0"/>
              <a:t>Proactive maintenance is the sum of all maintenance work that is completed to avoid failures.</a:t>
            </a:r>
          </a:p>
          <a:p>
            <a:pPr marL="241632" indent="-241632" algn="just" defTabSz="966529">
              <a:buFont typeface="+mj-lt"/>
              <a:buAutoNum type="arabicPeriod"/>
              <a:defRPr/>
            </a:pPr>
            <a:r>
              <a:rPr lang="en-US" sz="1050" b="1" i="1" u="none" dirty="0"/>
              <a:t>Corrective Maintenance (CM)</a:t>
            </a:r>
            <a:r>
              <a:rPr lang="en-US" sz="1050" dirty="0"/>
              <a:t>:  Maintenance activities performed because of equipment or system failure.  Activities are directed toward the restoration of an item to a specified level of performance.  Corrective maintenance is also referred to as demand maintenance, reactive maintenance, breakdown maintenance, etc.</a:t>
            </a:r>
          </a:p>
          <a:p>
            <a:pPr marL="241632" indent="-241632">
              <a:buFont typeface="+mj-lt"/>
              <a:buAutoNum type="arabicPeriod"/>
            </a:pPr>
            <a:endParaRPr lang="en-US" dirty="0"/>
          </a:p>
        </p:txBody>
      </p:sp>
      <p:sp>
        <p:nvSpPr>
          <p:cNvPr id="4" name="Slide Number Placeholder 3"/>
          <p:cNvSpPr>
            <a:spLocks noGrp="1"/>
          </p:cNvSpPr>
          <p:nvPr>
            <p:ph type="sldNum" sz="quarter" idx="10"/>
          </p:nvPr>
        </p:nvSpPr>
        <p:spPr/>
        <p:txBody>
          <a:bodyPr/>
          <a:lstStyle/>
          <a:p>
            <a:pPr defTabSz="483265"/>
            <a:fld id="{D05519BA-76DB-47E5-919D-B82D7302E264}" type="slidenum">
              <a:rPr lang="en-US">
                <a:solidFill>
                  <a:prstClr val="black"/>
                </a:solidFill>
                <a:latin typeface="Calibri" panose="020F0502020204030204"/>
              </a:rPr>
              <a:pPr defTabSz="483265"/>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3722494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b="1" i="1" baseline="0" dirty="0"/>
              <a:t>What is your organization’s philosophy on maintenance?</a:t>
            </a:r>
          </a:p>
          <a:p>
            <a:pPr algn="just" eaLnBrk="1" hangingPunct="1">
              <a:lnSpc>
                <a:spcPct val="90000"/>
              </a:lnSpc>
            </a:pPr>
            <a:r>
              <a:rPr lang="en-US" baseline="0" dirty="0"/>
              <a:t>Your organization’s optimum mix depends on your mission. It is important to understand the difference between each of these maintenance types in order to document work correctly, and gain an accurate understanding of your current mix to be able to identify gaps between where you are now and where you would like to be. </a:t>
            </a:r>
          </a:p>
          <a:p>
            <a:pPr algn="just" eaLnBrk="1" hangingPunct="1">
              <a:lnSpc>
                <a:spcPct val="90000"/>
              </a:lnSpc>
            </a:pPr>
            <a:endParaRPr lang="en-US" baseline="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b="1" i="1" baseline="0" dirty="0"/>
              <a:t>Benefits of categorizing</a:t>
            </a:r>
            <a:r>
              <a:rPr lang="en-US" b="1" baseline="0" dirty="0"/>
              <a:t>: </a:t>
            </a:r>
            <a:r>
              <a:rPr lang="en-US" sz="1200" dirty="0"/>
              <a:t>Reporting abilities, accurate analysis, resource allocation, and telling your story.</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dirty="0"/>
          </a:p>
          <a:p>
            <a:pPr algn="just"/>
            <a:r>
              <a:rPr lang="en-US" b="1" i="1" dirty="0"/>
              <a:t>Why</a:t>
            </a:r>
            <a:r>
              <a:rPr lang="en-US" b="1" i="1" baseline="0" dirty="0"/>
              <a:t> must we not only categorize maintenance, but be consistent about it?</a:t>
            </a:r>
          </a:p>
          <a:p>
            <a:pPr algn="just"/>
            <a:r>
              <a:rPr lang="en-US" i="0" baseline="0" dirty="0"/>
              <a:t>Categorizing work accurately brings data for reporting, analysis, resource allocation decisions and also the ability to tell your story. Have you ever been asked if you have enough people to complete your work? A labor needs analysis using information generated from an IWMS can help you answer that question. Analyzing data that categorizes the maintenance types correctly can help identify potential challenges and opportunities to determine the mix that works successfully for UConn.</a:t>
            </a:r>
            <a:endParaRPr lang="en-US" i="0" dirty="0"/>
          </a:p>
        </p:txBody>
      </p:sp>
      <p:sp>
        <p:nvSpPr>
          <p:cNvPr id="4" name="Slide Number Placeholder 3"/>
          <p:cNvSpPr>
            <a:spLocks noGrp="1"/>
          </p:cNvSpPr>
          <p:nvPr>
            <p:ph type="sldNum" sz="quarter" idx="10"/>
          </p:nvPr>
        </p:nvSpPr>
        <p:spPr/>
        <p:txBody>
          <a:bodyPr/>
          <a:lstStyle/>
          <a:p>
            <a:pPr defTabSz="483265"/>
            <a:fld id="{D05519BA-76DB-47E5-919D-B82D7302E264}" type="slidenum">
              <a:rPr lang="en-US">
                <a:solidFill>
                  <a:prstClr val="black"/>
                </a:solidFill>
                <a:latin typeface="Calibri" panose="020F0502020204030204"/>
              </a:rPr>
              <a:pPr defTabSz="483265"/>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2254788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r>
              <a:rPr lang="en-US" altLang="en-US" dirty="0">
                <a:latin typeface="Arial" panose="020B0604020202020204" pitchFamily="34" charset="0"/>
              </a:rPr>
              <a:t>Things will break, fail, and/or deteriorate to the point where they do not perform their function to a specific standard.  No one can prevent ALL failures, nor should they try.  There is a place for corrective maintenance and run-to-failure philosophies.  </a:t>
            </a:r>
          </a:p>
          <a:p>
            <a:pPr algn="just" eaLnBrk="1" hangingPunct="1"/>
            <a:endParaRPr lang="en-US" altLang="en-US" dirty="0">
              <a:latin typeface="Arial" panose="020B0604020202020204" pitchFamily="34" charset="0"/>
            </a:endParaRPr>
          </a:p>
          <a:p>
            <a:pPr algn="just" eaLnBrk="1" hangingPunct="1"/>
            <a:r>
              <a:rPr lang="en-US" altLang="en-US" dirty="0">
                <a:latin typeface="Arial" panose="020B0604020202020204" pitchFamily="34" charset="0"/>
              </a:rPr>
              <a:t>This</a:t>
            </a:r>
            <a:r>
              <a:rPr lang="en-US" altLang="en-US" baseline="0" dirty="0">
                <a:latin typeface="Arial" panose="020B0604020202020204" pitchFamily="34" charset="0"/>
              </a:rPr>
              <a:t> type of work is typically addressed as service calls. When equipment is broken or failed and it was reported in need of repair or replacement, the work required is </a:t>
            </a:r>
            <a:r>
              <a:rPr lang="en-US" altLang="en-US" b="1" baseline="0" dirty="0">
                <a:latin typeface="Arial" panose="020B0604020202020204" pitchFamily="34" charset="0"/>
              </a:rPr>
              <a:t>corrective</a:t>
            </a:r>
            <a:r>
              <a:rPr lang="en-US" altLang="en-US" baseline="0" dirty="0">
                <a:latin typeface="Arial" panose="020B0604020202020204" pitchFamily="34" charset="0"/>
              </a:rPr>
              <a:t>.</a:t>
            </a: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pPr defTabSz="483265">
              <a:defRPr/>
            </a:pPr>
            <a:fld id="{7BB864DD-CA2A-4BF4-A80B-1FE1513E7226}" type="slidenum">
              <a:rPr lang="en-US" altLang="en-US">
                <a:solidFill>
                  <a:prstClr val="black"/>
                </a:solidFill>
                <a:latin typeface="Calibri" panose="020F0502020204030204"/>
              </a:rPr>
              <a:pPr defTabSz="483265">
                <a:defRPr/>
              </a:pPr>
              <a:t>18</a:t>
            </a:fld>
            <a:endParaRPr lang="en-US" altLang="en-US" dirty="0">
              <a:solidFill>
                <a:prstClr val="black"/>
              </a:solidFill>
              <a:latin typeface="Calibri" panose="020F0502020204030204"/>
            </a:endParaRPr>
          </a:p>
        </p:txBody>
      </p:sp>
    </p:spTree>
    <p:extLst>
      <p:ext uri="{BB962C8B-B14F-4D97-AF65-F5344CB8AC3E}">
        <p14:creationId xmlns:p14="http://schemas.microsoft.com/office/powerpoint/2010/main" val="1410612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en-US" sz="1100" kern="1200" dirty="0">
                <a:solidFill>
                  <a:schemeClr val="tx1"/>
                </a:solidFill>
                <a:latin typeface="+mn-lt"/>
                <a:ea typeface="+mn-ea"/>
                <a:cs typeface="+mn-cs"/>
              </a:rPr>
              <a:t>PM is frequency-based maintenance: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en-US" sz="1100" kern="1200" dirty="0">
              <a:solidFill>
                <a:schemeClr val="tx1"/>
              </a:solidFill>
              <a:latin typeface="+mn-lt"/>
              <a:ea typeface="+mn-ea"/>
              <a:cs typeface="+mn-cs"/>
            </a:endParaRPr>
          </a:p>
          <a:p>
            <a:pPr marL="0" indent="0" algn="just">
              <a:buFont typeface="Arial" panose="020B0604020202020204" pitchFamily="34" charset="0"/>
              <a:buNone/>
            </a:pPr>
            <a:r>
              <a:rPr lang="en-US" sz="1100" b="1" i="1" baseline="0" dirty="0"/>
              <a:t>Calendar Based </a:t>
            </a:r>
            <a:r>
              <a:rPr lang="en-US" altLang="en-US" sz="1100" i="1" dirty="0"/>
              <a:t>(W, M, Q, SA, A)</a:t>
            </a:r>
            <a:endParaRPr lang="en-US" altLang="en-US" sz="1100" i="1" dirty="0">
              <a:latin typeface="Arial" panose="020B0604020202020204" pitchFamily="34" charset="0"/>
            </a:endParaRPr>
          </a:p>
          <a:p>
            <a:pPr marL="197514" lvl="0" indent="-171450" algn="just">
              <a:buFont typeface="Arial" panose="020B0604020202020204" pitchFamily="34" charset="0"/>
              <a:buChar char="•"/>
            </a:pPr>
            <a:r>
              <a:rPr lang="en-US" altLang="en-US" sz="1100" b="1" i="1" dirty="0"/>
              <a:t>Example – Annual testing </a:t>
            </a:r>
            <a:r>
              <a:rPr lang="en-US" altLang="en-US" sz="1100" i="1" dirty="0"/>
              <a:t>(life safety systems, backflow preventers, elevators)</a:t>
            </a:r>
          </a:p>
          <a:p>
            <a:pPr marL="197514" lvl="0" indent="-171450" algn="just">
              <a:buFont typeface="Arial" panose="020B0604020202020204" pitchFamily="34" charset="0"/>
              <a:buChar char="•"/>
            </a:pPr>
            <a:r>
              <a:rPr lang="en-US" altLang="en-US" sz="1100" b="1" i="1" dirty="0"/>
              <a:t>Example – Monthly PM tasks </a:t>
            </a:r>
            <a:r>
              <a:rPr lang="en-US" altLang="en-US" sz="1100" i="1" dirty="0"/>
              <a:t>(cleaning and alignment, etc.)</a:t>
            </a:r>
          </a:p>
          <a:p>
            <a:pPr marL="654714" lvl="1" indent="-171450" algn="just">
              <a:buFont typeface="Arial" panose="020B0604020202020204" pitchFamily="34" charset="0"/>
              <a:buChar char="•"/>
            </a:pPr>
            <a:endParaRPr lang="en-US" altLang="en-US" sz="1100" i="1" dirty="0"/>
          </a:p>
          <a:p>
            <a:pPr algn="just">
              <a:buFontTx/>
              <a:buNone/>
            </a:pPr>
            <a:r>
              <a:rPr lang="en-US" altLang="en-US" sz="1100" b="1" i="1" dirty="0"/>
              <a:t>Usage Based </a:t>
            </a:r>
            <a:r>
              <a:rPr lang="en-US" altLang="en-US" sz="1100" i="1" dirty="0"/>
              <a:t>(miles, hours, strokes, start/stops). </a:t>
            </a:r>
          </a:p>
          <a:p>
            <a:pPr marL="197514" lvl="0" indent="-171450" algn="just">
              <a:buFont typeface="Arial" panose="020B0604020202020204" pitchFamily="34" charset="0"/>
              <a:buChar char="•"/>
            </a:pPr>
            <a:r>
              <a:rPr lang="en-US" altLang="en-US" sz="1100" b="1" i="1" dirty="0"/>
              <a:t>Example </a:t>
            </a:r>
            <a:r>
              <a:rPr lang="en-US" altLang="en-US" sz="1100" i="1" dirty="0"/>
              <a:t>– Oil change in vehicles every 3,000 miles.</a:t>
            </a:r>
          </a:p>
          <a:p>
            <a:pPr marL="654714" lvl="1" indent="-171450" algn="just">
              <a:buFont typeface="Arial" panose="020B0604020202020204" pitchFamily="34" charset="0"/>
              <a:buChar char="•"/>
            </a:pPr>
            <a:endParaRPr lang="en-US" altLang="en-US" sz="1100" i="1" dirty="0"/>
          </a:p>
          <a:p>
            <a:pPr algn="just">
              <a:buFontTx/>
              <a:buNone/>
            </a:pPr>
            <a:r>
              <a:rPr lang="en-US" altLang="en-US" sz="1100" b="1" i="1" dirty="0"/>
              <a:t>Condition Based </a:t>
            </a:r>
            <a:r>
              <a:rPr lang="en-US" altLang="en-US" sz="1100" dirty="0"/>
              <a:t>(</a:t>
            </a:r>
            <a:r>
              <a:rPr lang="en-US" altLang="en-US" sz="1100" i="1" dirty="0"/>
              <a:t>condition monitoring to be discussed in more detail = </a:t>
            </a:r>
            <a:r>
              <a:rPr lang="en-US" altLang="en-US" sz="1100" i="1" dirty="0" err="1"/>
              <a:t>PdM</a:t>
            </a:r>
            <a:r>
              <a:rPr lang="en-US" altLang="en-US" sz="1100" i="1" dirty="0"/>
              <a:t>) </a:t>
            </a:r>
          </a:p>
          <a:p>
            <a:pPr marL="197514" lvl="0" indent="-171450" algn="just">
              <a:buFont typeface="Arial" panose="020B0604020202020204" pitchFamily="34" charset="0"/>
              <a:buChar char="•"/>
            </a:pPr>
            <a:r>
              <a:rPr lang="en-US" altLang="en-US" sz="1100" b="1" i="1" dirty="0"/>
              <a:t>Example –</a:t>
            </a:r>
            <a:r>
              <a:rPr lang="en-US" altLang="en-US" sz="1100" i="1" dirty="0"/>
              <a:t> Airflow reduction across filters</a:t>
            </a:r>
          </a:p>
          <a:p>
            <a:pPr algn="just" eaLnBrk="1" hangingPunct="1"/>
            <a:endParaRPr lang="en-US" altLang="en-US" sz="1100" dirty="0">
              <a:latin typeface="Arial" panose="020B0604020202020204" pitchFamily="34" charset="0"/>
            </a:endParaRPr>
          </a:p>
          <a:p>
            <a:pPr algn="just" eaLnBrk="1" hangingPunct="1"/>
            <a:r>
              <a:rPr lang="en-US" altLang="en-US" sz="1100" dirty="0">
                <a:latin typeface="Arial" panose="020B0604020202020204" pitchFamily="34" charset="0"/>
              </a:rPr>
              <a:t>Care must be taken in performing PM as to not introduce failures into equipment and systems.  Several publications and experts state, “human contact and improper PM is a primary cause of equipment failure”.  </a:t>
            </a:r>
          </a:p>
          <a:p>
            <a:pPr marL="171450" indent="-171450" algn="just" eaLnBrk="1" hangingPunct="1">
              <a:buFont typeface="Arial" panose="020B0604020202020204" pitchFamily="34" charset="0"/>
              <a:buChar char="•"/>
            </a:pPr>
            <a:r>
              <a:rPr lang="en-US" altLang="en-US" sz="1100" b="1" i="1" dirty="0">
                <a:latin typeface="Arial" panose="020B0604020202020204" pitchFamily="34" charset="0"/>
              </a:rPr>
              <a:t>Example: </a:t>
            </a:r>
            <a:r>
              <a:rPr lang="en-US" altLang="en-US" sz="1100" dirty="0">
                <a:latin typeface="Arial" panose="020B0604020202020204" pitchFamily="34" charset="0"/>
              </a:rPr>
              <a:t>Over-packing bearings with grease can clog air-intakes, causing overheating of equipment and burn-out.</a:t>
            </a:r>
          </a:p>
          <a:p>
            <a:endParaRPr lang="en-US" dirty="0"/>
          </a:p>
        </p:txBody>
      </p:sp>
      <p:sp>
        <p:nvSpPr>
          <p:cNvPr id="4" name="Slide Number Placeholder 3"/>
          <p:cNvSpPr>
            <a:spLocks noGrp="1"/>
          </p:cNvSpPr>
          <p:nvPr>
            <p:ph type="sldNum" sz="quarter" idx="10"/>
          </p:nvPr>
        </p:nvSpPr>
        <p:spPr/>
        <p:txBody>
          <a:bodyPr/>
          <a:lstStyle/>
          <a:p>
            <a:pPr defTabSz="483265">
              <a:defRPr/>
            </a:pPr>
            <a:fld id="{7BB864DD-CA2A-4BF4-A80B-1FE1513E7226}" type="slidenum">
              <a:rPr lang="en-US" altLang="en-US">
                <a:solidFill>
                  <a:prstClr val="black"/>
                </a:solidFill>
                <a:latin typeface="Calibri" panose="020F0502020204030204"/>
              </a:rPr>
              <a:pPr defTabSz="483265">
                <a:defRPr/>
              </a:pPr>
              <a:t>19</a:t>
            </a:fld>
            <a:endParaRPr lang="en-US" altLang="en-US" dirty="0">
              <a:solidFill>
                <a:prstClr val="black"/>
              </a:solidFill>
              <a:latin typeface="Calibri" panose="020F0502020204030204"/>
            </a:endParaRPr>
          </a:p>
        </p:txBody>
      </p:sp>
    </p:spTree>
    <p:extLst>
      <p:ext uri="{BB962C8B-B14F-4D97-AF65-F5344CB8AC3E}">
        <p14:creationId xmlns:p14="http://schemas.microsoft.com/office/powerpoint/2010/main" val="3066580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66529">
              <a:defRPr/>
            </a:pPr>
            <a:r>
              <a:rPr lang="en-US" b="1" dirty="0"/>
              <a:t>Part 1 </a:t>
            </a:r>
            <a:r>
              <a:rPr lang="en-US" dirty="0"/>
              <a:t>of this training </a:t>
            </a:r>
            <a:r>
              <a:rPr lang="en-US" baseline="0" dirty="0"/>
              <a:t>will cover basic work management and maintenance concepts, data standards and general navigation of the AiM system.</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483265"/>
            <a:fld id="{D05519BA-76DB-47E5-919D-B82D7302E264}" type="slidenum">
              <a:rPr lang="en-US">
                <a:solidFill>
                  <a:prstClr val="black"/>
                </a:solidFill>
                <a:latin typeface="Calibri" panose="020F0502020204030204"/>
              </a:rPr>
              <a:pPr defTabSz="483265"/>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453571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ltLang="en-US" dirty="0"/>
              <a:t>Sources of PM tasks such as the one shown include:</a:t>
            </a:r>
            <a:endParaRPr lang="en-US" baseline="0" dirty="0"/>
          </a:p>
          <a:p>
            <a:pPr marL="177845" marR="0" lvl="0" indent="-17784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R.S. Means publications</a:t>
            </a:r>
          </a:p>
          <a:p>
            <a:pPr marL="177845" marR="0" lvl="0" indent="-17784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Manufacturer’s O&amp;M literature</a:t>
            </a:r>
          </a:p>
          <a:p>
            <a:pPr marL="177845" marR="0" lvl="0" indent="-17784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Other published references (e.g., Whitestone, trade publications)</a:t>
            </a:r>
          </a:p>
          <a:p>
            <a:pPr>
              <a:buFontTx/>
              <a:buNone/>
            </a:pPr>
            <a:endParaRPr lang="en-US" altLang="en-US" dirty="0"/>
          </a:p>
          <a:p>
            <a:pPr>
              <a:buFontTx/>
              <a:buNone/>
            </a:pPr>
            <a:r>
              <a:rPr lang="en-US" altLang="en-US" b="1" i="1" dirty="0"/>
              <a:t>Legend</a:t>
            </a:r>
            <a:r>
              <a:rPr lang="en-US" altLang="en-US" b="1" i="1" baseline="0" dirty="0"/>
              <a:t> for the above table:</a:t>
            </a:r>
          </a:p>
          <a:p>
            <a:pPr>
              <a:buFontTx/>
              <a:buNone/>
            </a:pPr>
            <a:r>
              <a:rPr lang="en-US" altLang="en-US" b="1" baseline="0" dirty="0"/>
              <a:t>LH </a:t>
            </a:r>
            <a:r>
              <a:rPr lang="en-US" altLang="en-US" baseline="0" dirty="0"/>
              <a:t>– Labor Hours</a:t>
            </a:r>
          </a:p>
          <a:p>
            <a:pPr>
              <a:buFontTx/>
              <a:buNone/>
            </a:pPr>
            <a:r>
              <a:rPr lang="en-US" altLang="en-US" b="1" baseline="0" dirty="0"/>
              <a:t>W</a:t>
            </a:r>
            <a:r>
              <a:rPr lang="en-US" altLang="en-US" baseline="0" dirty="0"/>
              <a:t> – Weekly </a:t>
            </a:r>
          </a:p>
          <a:p>
            <a:pPr>
              <a:buFontTx/>
              <a:buNone/>
            </a:pPr>
            <a:r>
              <a:rPr lang="en-US" altLang="en-US" b="1" baseline="0" dirty="0"/>
              <a:t>M </a:t>
            </a:r>
            <a:r>
              <a:rPr lang="en-US" altLang="en-US" baseline="0" dirty="0"/>
              <a:t>– Monthly</a:t>
            </a:r>
          </a:p>
          <a:p>
            <a:pPr>
              <a:buFontTx/>
              <a:buNone/>
            </a:pPr>
            <a:r>
              <a:rPr lang="en-US" altLang="en-US" b="1" baseline="0" dirty="0"/>
              <a:t>Q </a:t>
            </a:r>
            <a:r>
              <a:rPr lang="en-US" altLang="en-US" baseline="0" dirty="0"/>
              <a:t>– Quarterly</a:t>
            </a:r>
          </a:p>
          <a:p>
            <a:pPr>
              <a:buFontTx/>
              <a:buNone/>
            </a:pPr>
            <a:r>
              <a:rPr lang="en-US" altLang="en-US" b="1" baseline="0" dirty="0"/>
              <a:t>S </a:t>
            </a:r>
            <a:r>
              <a:rPr lang="en-US" altLang="en-US" baseline="0" dirty="0"/>
              <a:t>– Semi-Annual</a:t>
            </a:r>
          </a:p>
          <a:p>
            <a:pPr>
              <a:buFontTx/>
              <a:buNone/>
            </a:pPr>
            <a:r>
              <a:rPr lang="en-US" altLang="en-US" b="1" dirty="0"/>
              <a:t>A</a:t>
            </a:r>
            <a:r>
              <a:rPr lang="en-US" altLang="en-US" baseline="0" dirty="0"/>
              <a:t> – Annual </a:t>
            </a:r>
            <a:endParaRPr lang="en-US" altLang="en-US" dirty="0"/>
          </a:p>
          <a:p>
            <a:pPr eaLnBrk="1" hangingPunct="1"/>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pPr defTabSz="483265">
              <a:defRPr/>
            </a:pPr>
            <a:fld id="{7BB864DD-CA2A-4BF4-A80B-1FE1513E7226}" type="slidenum">
              <a:rPr lang="en-US" altLang="en-US">
                <a:solidFill>
                  <a:prstClr val="black"/>
                </a:solidFill>
                <a:latin typeface="Calibri" panose="020F0502020204030204"/>
              </a:rPr>
              <a:pPr defTabSz="483265">
                <a:defRPr/>
              </a:pPr>
              <a:t>20</a:t>
            </a:fld>
            <a:endParaRPr lang="en-US" altLang="en-US" dirty="0">
              <a:solidFill>
                <a:prstClr val="black"/>
              </a:solidFill>
              <a:latin typeface="Calibri" panose="020F0502020204030204"/>
            </a:endParaRPr>
          </a:p>
        </p:txBody>
      </p:sp>
    </p:spTree>
    <p:extLst>
      <p:ext uri="{BB962C8B-B14F-4D97-AF65-F5344CB8AC3E}">
        <p14:creationId xmlns:p14="http://schemas.microsoft.com/office/powerpoint/2010/main" val="2780112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ltLang="en-US" sz="1050" dirty="0">
                <a:latin typeface="Arial" panose="020B0604020202020204" pitchFamily="34" charset="0"/>
              </a:rPr>
              <a:t>Some use the</a:t>
            </a:r>
            <a:r>
              <a:rPr lang="en-US" altLang="en-US" sz="1050" baseline="0" dirty="0">
                <a:latin typeface="Arial" panose="020B0604020202020204" pitchFamily="34" charset="0"/>
              </a:rPr>
              <a:t> </a:t>
            </a:r>
            <a:r>
              <a:rPr lang="en-US" altLang="en-US" sz="1050" dirty="0">
                <a:latin typeface="Arial" panose="020B0604020202020204" pitchFamily="34" charset="0"/>
              </a:rPr>
              <a:t>term PT&amp;I,</a:t>
            </a:r>
            <a:r>
              <a:rPr lang="en-US" altLang="en-US" sz="1050" baseline="0" dirty="0">
                <a:latin typeface="Arial" panose="020B0604020202020204" pitchFamily="34" charset="0"/>
              </a:rPr>
              <a:t> which </a:t>
            </a:r>
            <a:r>
              <a:rPr lang="en-US" altLang="en-US" sz="1050" dirty="0">
                <a:latin typeface="Arial" panose="020B0604020202020204" pitchFamily="34" charset="0"/>
              </a:rPr>
              <a:t>include non-destructive and non-intrusive methods of investigation.  Most PT&amp;I can be conducted safely without de-energizing equipment. </a:t>
            </a:r>
            <a:r>
              <a:rPr lang="en-US" sz="1050" dirty="0"/>
              <a:t>PT&amp;I data obtained allows for planning and scheduling predictive maintenance or repairs in advance of failure. Predictive testing aims to:</a:t>
            </a:r>
          </a:p>
          <a:p>
            <a:pPr marL="241632" indent="-241632" algn="just">
              <a:buFont typeface="+mj-lt"/>
              <a:buAutoNum type="arabicPeriod"/>
            </a:pPr>
            <a:r>
              <a:rPr lang="en-US" sz="1050" b="1" i="1" dirty="0"/>
              <a:t>Eliminate the majority of unscheduled equipment repairs</a:t>
            </a:r>
          </a:p>
          <a:p>
            <a:pPr marL="241632" indent="-241632" algn="just">
              <a:buFont typeface="+mj-lt"/>
              <a:buAutoNum type="arabicPeriod"/>
            </a:pPr>
            <a:r>
              <a:rPr lang="en-US" sz="1050" b="1" i="1" dirty="0"/>
              <a:t>Engineer problems out of equipment and machinery</a:t>
            </a:r>
          </a:p>
          <a:p>
            <a:pPr marL="241632" indent="-241632" algn="just">
              <a:buFont typeface="+mj-lt"/>
              <a:buAutoNum type="arabicPeriod"/>
            </a:pPr>
            <a:r>
              <a:rPr lang="en-US" sz="1050" b="1" i="1" dirty="0"/>
              <a:t>Determine root cause of problems and failures</a:t>
            </a:r>
          </a:p>
          <a:p>
            <a:pPr algn="just" eaLnBrk="1" hangingPunct="1"/>
            <a:endParaRPr lang="en-US" altLang="en-US" sz="1050" dirty="0">
              <a:latin typeface="Arial" panose="020B0604020202020204" pitchFamily="34" charset="0"/>
            </a:endParaRPr>
          </a:p>
          <a:p>
            <a:pPr algn="just"/>
            <a:r>
              <a:rPr lang="en-US" sz="1050" dirty="0">
                <a:solidFill>
                  <a:srgbClr val="000000"/>
                </a:solidFill>
                <a:ea typeface="Calibri"/>
                <a:cs typeface="Calibri"/>
                <a:sym typeface="Calibri"/>
              </a:rPr>
              <a:t>The benefits of Predictive Maintenance result from the fact that:</a:t>
            </a:r>
          </a:p>
          <a:p>
            <a:pPr marL="365781" indent="-177845" algn="just">
              <a:buClr>
                <a:srgbClr val="000000"/>
              </a:buClr>
              <a:buSzPct val="100000"/>
              <a:buFont typeface="Arial" panose="020B0604020202020204" pitchFamily="34" charset="0"/>
              <a:buChar char="•"/>
            </a:pPr>
            <a:r>
              <a:rPr lang="en-US" sz="1050" dirty="0">
                <a:solidFill>
                  <a:srgbClr val="000000"/>
                </a:solidFill>
                <a:ea typeface="Calibri"/>
                <a:cs typeface="Calibri"/>
                <a:sym typeface="Calibri"/>
              </a:rPr>
              <a:t>Predictive maintenance is based on usage, not calendar. That is, you would not be replacing air filters on a quarterly basis (the recommended calendar replacement schedule), but only when it is actually needed by testing pressure difference across the filter. </a:t>
            </a:r>
          </a:p>
          <a:p>
            <a:pPr marL="365781" indent="-177845" algn="just">
              <a:buClr>
                <a:srgbClr val="000000"/>
              </a:buClr>
              <a:buSzPct val="100000"/>
              <a:buFont typeface="Arial" panose="020B0604020202020204" pitchFamily="34" charset="0"/>
              <a:buChar char="•"/>
            </a:pPr>
            <a:r>
              <a:rPr lang="en-US" sz="1050" dirty="0">
                <a:solidFill>
                  <a:srgbClr val="000000"/>
                </a:solidFill>
                <a:ea typeface="Calibri"/>
                <a:cs typeface="Calibri"/>
                <a:sym typeface="Calibri"/>
              </a:rPr>
              <a:t>It eliminates the majority of unscheduled equipment repairs. If you are being proactive by performing predictive testing, then you will likely find issues prior to them becoming a breakdown, which results in more correct maintenance (unscheduled repairs).</a:t>
            </a:r>
          </a:p>
          <a:p>
            <a:pPr marL="365781" indent="-177845" algn="just">
              <a:spcBef>
                <a:spcPts val="676"/>
              </a:spcBef>
              <a:buClr>
                <a:srgbClr val="000000"/>
              </a:buClr>
              <a:buSzPct val="100000"/>
              <a:buFont typeface="Arial" panose="020B0604020202020204" pitchFamily="34" charset="0"/>
              <a:buChar char="•"/>
            </a:pPr>
            <a:r>
              <a:rPr lang="en-US" sz="1050" dirty="0">
                <a:solidFill>
                  <a:srgbClr val="000000"/>
                </a:solidFill>
                <a:ea typeface="Calibri"/>
                <a:cs typeface="Calibri"/>
                <a:sym typeface="Calibri"/>
              </a:rPr>
              <a:t>It engineers problems out of equipment and machinery.</a:t>
            </a:r>
          </a:p>
          <a:p>
            <a:pPr marL="365781" indent="-177845" algn="just">
              <a:spcBef>
                <a:spcPts val="676"/>
              </a:spcBef>
              <a:buClr>
                <a:srgbClr val="000000"/>
              </a:buClr>
              <a:buSzPct val="100000"/>
              <a:buFont typeface="Arial" panose="020B0604020202020204" pitchFamily="34" charset="0"/>
              <a:buChar char="•"/>
            </a:pPr>
            <a:r>
              <a:rPr lang="en-US" sz="1050" dirty="0">
                <a:solidFill>
                  <a:srgbClr val="000000"/>
                </a:solidFill>
                <a:ea typeface="Calibri"/>
                <a:cs typeface="Calibri"/>
                <a:sym typeface="Calibri"/>
              </a:rPr>
              <a:t>It helps determine root cause of problems and failures.</a:t>
            </a:r>
          </a:p>
          <a:p>
            <a:endParaRPr lang="en-US" dirty="0"/>
          </a:p>
        </p:txBody>
      </p:sp>
      <p:sp>
        <p:nvSpPr>
          <p:cNvPr id="4" name="Slide Number Placeholder 3"/>
          <p:cNvSpPr>
            <a:spLocks noGrp="1"/>
          </p:cNvSpPr>
          <p:nvPr>
            <p:ph type="sldNum" sz="quarter" idx="10"/>
          </p:nvPr>
        </p:nvSpPr>
        <p:spPr/>
        <p:txBody>
          <a:bodyPr/>
          <a:lstStyle/>
          <a:p>
            <a:pPr defTabSz="483265">
              <a:defRPr/>
            </a:pPr>
            <a:fld id="{7BB864DD-CA2A-4BF4-A80B-1FE1513E7226}" type="slidenum">
              <a:rPr lang="en-US" altLang="en-US">
                <a:solidFill>
                  <a:prstClr val="black"/>
                </a:solidFill>
                <a:latin typeface="Calibri" panose="020F0502020204030204"/>
              </a:rPr>
              <a:pPr defTabSz="483265">
                <a:defRPr/>
              </a:pPr>
              <a:t>21</a:t>
            </a:fld>
            <a:endParaRPr lang="en-US" altLang="en-US" dirty="0">
              <a:solidFill>
                <a:prstClr val="black"/>
              </a:solidFill>
              <a:latin typeface="Calibri" panose="020F0502020204030204"/>
            </a:endParaRPr>
          </a:p>
        </p:txBody>
      </p:sp>
    </p:spTree>
    <p:extLst>
      <p:ext uri="{BB962C8B-B14F-4D97-AF65-F5344CB8AC3E}">
        <p14:creationId xmlns:p14="http://schemas.microsoft.com/office/powerpoint/2010/main" val="1310912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t>These are examples of some of the most commonly used predictive technologies. For each, we have illustrated what it</a:t>
            </a:r>
            <a:r>
              <a:rPr lang="en-US" sz="1200" baseline="0" dirty="0"/>
              <a:t> is, why you would use it, and on what type of equipment it would typically be performed. </a:t>
            </a:r>
            <a:r>
              <a:rPr lang="en-US" sz="1200" dirty="0"/>
              <a:t>Infrared thermography is possibly</a:t>
            </a:r>
            <a:r>
              <a:rPr lang="en-US" sz="1200" baseline="0" dirty="0"/>
              <a:t> the most used predictive technology today. It helps identify hot and cold spots on electrical equipment without having to open the equipment (such as electrical panels or transformers). This process avoids exposure to potential failures and issues that can result from opening the equipment. </a:t>
            </a:r>
          </a:p>
          <a:p>
            <a:pPr algn="just"/>
            <a:endParaRPr lang="en-US" sz="1200" dirty="0">
              <a:solidFill>
                <a:srgbClr val="000000"/>
              </a:solidFill>
              <a:ea typeface="Calibri"/>
              <a:cs typeface="Calibri"/>
              <a:sym typeface="Calibri"/>
            </a:endParaRPr>
          </a:p>
          <a:p>
            <a:pPr algn="just"/>
            <a:r>
              <a:rPr lang="en-US" sz="1200" dirty="0">
                <a:solidFill>
                  <a:srgbClr val="000000"/>
                </a:solidFill>
                <a:ea typeface="Calibri"/>
                <a:cs typeface="Calibri"/>
                <a:sym typeface="Calibri"/>
              </a:rPr>
              <a:t>The benefits of Predictive Maintenance include:</a:t>
            </a:r>
          </a:p>
          <a:p>
            <a:pPr marL="365781" marR="0" lvl="0" indent="-177845" algn="just"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lang="en-US" sz="1200" b="1" i="1" kern="1200" dirty="0">
                <a:solidFill>
                  <a:srgbClr val="000000"/>
                </a:solidFill>
                <a:latin typeface="+mn-lt"/>
                <a:ea typeface="Calibri"/>
                <a:cs typeface="Calibri"/>
              </a:rPr>
              <a:t>Increased Equipment Uptime / Reliability</a:t>
            </a:r>
          </a:p>
          <a:p>
            <a:pPr marL="365781" marR="0" lvl="0" indent="-177845" algn="just"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lang="en-US" sz="1200" b="1" i="1" kern="1200" dirty="0">
                <a:solidFill>
                  <a:srgbClr val="000000"/>
                </a:solidFill>
                <a:latin typeface="+mn-lt"/>
                <a:ea typeface="Calibri"/>
                <a:cs typeface="Calibri"/>
              </a:rPr>
              <a:t>Greater Safety and Environmental Integrity</a:t>
            </a:r>
          </a:p>
          <a:p>
            <a:pPr marL="365781" marR="0" lvl="0" indent="-177845" algn="just"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lang="en-US" sz="1200" b="1" i="1" kern="1200" dirty="0">
                <a:solidFill>
                  <a:srgbClr val="000000"/>
                </a:solidFill>
                <a:latin typeface="+mn-lt"/>
                <a:ea typeface="Calibri"/>
                <a:cs typeface="Calibri"/>
              </a:rPr>
              <a:t>Improved Operating Performance</a:t>
            </a:r>
          </a:p>
          <a:p>
            <a:pPr marL="365781" marR="0" lvl="0" indent="-177845" algn="just"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lang="en-US" sz="1200" b="1" i="1" kern="1200" dirty="0">
                <a:solidFill>
                  <a:srgbClr val="000000"/>
                </a:solidFill>
                <a:latin typeface="+mn-lt"/>
                <a:ea typeface="Calibri"/>
                <a:cs typeface="Calibri"/>
              </a:rPr>
              <a:t>Improved Energy Performance</a:t>
            </a:r>
          </a:p>
          <a:p>
            <a:pPr marL="365781" marR="0" lvl="0" indent="-177845" algn="just"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lang="en-US" sz="1200" b="1" i="1" kern="1200" dirty="0">
                <a:solidFill>
                  <a:srgbClr val="000000"/>
                </a:solidFill>
                <a:latin typeface="+mn-lt"/>
                <a:ea typeface="Calibri"/>
                <a:cs typeface="Calibri"/>
              </a:rPr>
              <a:t>Cost-effective Maintenance</a:t>
            </a:r>
          </a:p>
          <a:p>
            <a:pPr marL="365781" marR="0" lvl="0" indent="-177845" algn="just"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lang="en-US" sz="1200" b="1" i="1" kern="1200" dirty="0">
                <a:solidFill>
                  <a:srgbClr val="000000"/>
                </a:solidFill>
                <a:latin typeface="+mn-lt"/>
                <a:ea typeface="Calibri"/>
                <a:cs typeface="Calibri"/>
              </a:rPr>
              <a:t>Extended Useful Life of Assets</a:t>
            </a:r>
          </a:p>
          <a:p>
            <a:pPr marL="365781" marR="0" lvl="0" indent="-177845" algn="just"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lang="en-US" sz="1200" b="1" i="1" kern="1200" dirty="0">
                <a:solidFill>
                  <a:srgbClr val="000000"/>
                </a:solidFill>
                <a:latin typeface="+mn-lt"/>
                <a:ea typeface="Calibri"/>
                <a:cs typeface="Calibri"/>
              </a:rPr>
              <a:t>Comprehensive Maintenance Database</a:t>
            </a:r>
          </a:p>
          <a:p>
            <a:pPr marL="365781" indent="-177845" algn="just">
              <a:spcBef>
                <a:spcPts val="676"/>
              </a:spcBef>
              <a:buClr>
                <a:srgbClr val="000000"/>
              </a:buClr>
              <a:buSzPct val="100000"/>
              <a:buFont typeface="Arial" panose="020B0604020202020204" pitchFamily="34" charset="0"/>
              <a:buChar char="•"/>
            </a:pPr>
            <a:endParaRPr lang="en-US" sz="1200" dirty="0">
              <a:solidFill>
                <a:srgbClr val="000000"/>
              </a:solidFill>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pPr defTabSz="483265"/>
            <a:fld id="{D05519BA-76DB-47E5-919D-B82D7302E264}" type="slidenum">
              <a:rPr lang="en-US">
                <a:solidFill>
                  <a:prstClr val="black"/>
                </a:solidFill>
                <a:latin typeface="Calibri" panose="020F0502020204030204"/>
              </a:rPr>
              <a:pPr defTabSz="483265"/>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382632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err="1"/>
              <a:t>PrM</a:t>
            </a:r>
            <a:r>
              <a:rPr lang="en-US" b="1" i="1" dirty="0"/>
              <a:t> = Preventive Maintenance + Predictive</a:t>
            </a:r>
            <a:r>
              <a:rPr lang="en-US" b="1" i="1" baseline="0" dirty="0"/>
              <a:t> Maintenance + Corrective (from PT&amp;I or PM)</a:t>
            </a:r>
          </a:p>
          <a:p>
            <a:endParaRPr lang="en-US" b="1" i="1" baseline="0" dirty="0"/>
          </a:p>
          <a:p>
            <a:pPr algn="just"/>
            <a:r>
              <a:rPr lang="en-US" baseline="0" dirty="0"/>
              <a:t>Proactive maintenance is not as commonly used as a maintenance term, however it is a valuable metric to measure by collecting the Preventive and Predictive Maintenance information. </a:t>
            </a:r>
          </a:p>
          <a:p>
            <a:pPr algn="just"/>
            <a:endParaRPr lang="en-US" baseline="0" dirty="0"/>
          </a:p>
          <a:p>
            <a:pPr algn="just"/>
            <a:r>
              <a:rPr lang="en-US" baseline="0" dirty="0"/>
              <a:t>Most organizations will measure Proactive versus Corrective Maintenance to understand how effective they are in planning work versus being reactive.</a:t>
            </a:r>
            <a:endParaRPr lang="en-US" dirty="0"/>
          </a:p>
        </p:txBody>
      </p:sp>
      <p:sp>
        <p:nvSpPr>
          <p:cNvPr id="4" name="Slide Number Placeholder 3"/>
          <p:cNvSpPr>
            <a:spLocks noGrp="1"/>
          </p:cNvSpPr>
          <p:nvPr>
            <p:ph type="sldNum" sz="quarter" idx="10"/>
          </p:nvPr>
        </p:nvSpPr>
        <p:spPr/>
        <p:txBody>
          <a:bodyPr/>
          <a:lstStyle/>
          <a:p>
            <a:pPr defTabSz="483265">
              <a:defRPr/>
            </a:pPr>
            <a:fld id="{7BB864DD-CA2A-4BF4-A80B-1FE1513E7226}" type="slidenum">
              <a:rPr lang="en-US" altLang="en-US">
                <a:solidFill>
                  <a:prstClr val="black"/>
                </a:solidFill>
                <a:latin typeface="Calibri" panose="020F0502020204030204"/>
              </a:rPr>
              <a:pPr defTabSz="483265">
                <a:defRPr/>
              </a:pPr>
              <a:t>23</a:t>
            </a:fld>
            <a:endParaRPr lang="en-US" altLang="en-US" dirty="0">
              <a:solidFill>
                <a:prstClr val="black"/>
              </a:solidFill>
              <a:latin typeface="Calibri" panose="020F0502020204030204"/>
            </a:endParaRPr>
          </a:p>
        </p:txBody>
      </p:sp>
    </p:spTree>
    <p:extLst>
      <p:ext uri="{BB962C8B-B14F-4D97-AF65-F5344CB8AC3E}">
        <p14:creationId xmlns:p14="http://schemas.microsoft.com/office/powerpoint/2010/main" val="3748550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66529">
              <a:defRPr/>
            </a:pPr>
            <a:r>
              <a:rPr lang="en-US" dirty="0"/>
              <a:t>UCONN has established Uniformat II as the standard for building system classifications. These levels are</a:t>
            </a:r>
            <a:r>
              <a:rPr lang="en-US" baseline="0" dirty="0"/>
              <a:t> used to identify components as follows:</a:t>
            </a:r>
          </a:p>
          <a:p>
            <a:pPr marL="171450" indent="-171450" defTabSz="966529">
              <a:buFont typeface="Arial" panose="020B0604020202020204" pitchFamily="34" charset="0"/>
              <a:buChar char="•"/>
              <a:defRPr/>
            </a:pPr>
            <a:r>
              <a:rPr lang="en-US" b="1" i="1" baseline="0" dirty="0"/>
              <a:t>Level I </a:t>
            </a:r>
            <a:r>
              <a:rPr lang="en-US" altLang="en-US" sz="1200" b="1" i="1" dirty="0"/>
              <a:t>– </a:t>
            </a:r>
            <a:r>
              <a:rPr lang="en-US" altLang="en-US" sz="1200" b="0" i="1" dirty="0"/>
              <a:t>High-level Element Classification</a:t>
            </a:r>
          </a:p>
          <a:p>
            <a:pPr marL="171450" indent="-171450" defTabSz="966529">
              <a:buFont typeface="Arial" panose="020B0604020202020204" pitchFamily="34" charset="0"/>
              <a:buChar char="•"/>
              <a:defRPr/>
            </a:pPr>
            <a:r>
              <a:rPr lang="en-US" b="1" i="1" baseline="0" dirty="0"/>
              <a:t>Level II </a:t>
            </a:r>
            <a:r>
              <a:rPr lang="en-US" altLang="en-US" sz="1200" b="1" i="1" dirty="0"/>
              <a:t>–</a:t>
            </a:r>
            <a:r>
              <a:rPr lang="en-US" altLang="en-US" sz="1200" b="1" i="1" baseline="0" dirty="0"/>
              <a:t> </a:t>
            </a:r>
            <a:r>
              <a:rPr lang="en-US" altLang="en-US" sz="1200" b="0" i="1" dirty="0"/>
              <a:t>System-Level Group Elements</a:t>
            </a:r>
            <a:r>
              <a:rPr lang="en-US" altLang="en-US" sz="1200" b="0" i="1" baseline="0" dirty="0"/>
              <a:t>  </a:t>
            </a:r>
            <a:endParaRPr lang="en-US" b="1" i="1" baseline="0" dirty="0"/>
          </a:p>
          <a:p>
            <a:pPr marL="171450" marR="0" lvl="0" indent="-171450" algn="l" defTabSz="9665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baseline="0" dirty="0"/>
              <a:t>Level III </a:t>
            </a:r>
            <a:r>
              <a:rPr lang="en-US" altLang="en-US" sz="1200" b="1" i="1" dirty="0"/>
              <a:t>– </a:t>
            </a:r>
            <a:r>
              <a:rPr lang="en-US" altLang="en-US" sz="1200" b="0" i="1" dirty="0"/>
              <a:t>Individual</a:t>
            </a:r>
            <a:r>
              <a:rPr lang="en-US" altLang="en-US" sz="1200" b="0" i="1" baseline="0" dirty="0"/>
              <a:t> Elements </a:t>
            </a:r>
            <a:endParaRPr lang="en-US" b="1" i="1" baseline="0" dirty="0"/>
          </a:p>
          <a:p>
            <a:pPr marL="0" indent="0" defTabSz="966529">
              <a:buFont typeface="Arial" panose="020B0604020202020204" pitchFamily="34" charset="0"/>
              <a:buNone/>
              <a:defRPr/>
            </a:pPr>
            <a:endParaRPr lang="en-US" b="1" i="1" dirty="0"/>
          </a:p>
          <a:p>
            <a:pPr marL="0" indent="0" defTabSz="966529">
              <a:buFont typeface="Arial" panose="020B0604020202020204" pitchFamily="34" charset="0"/>
              <a:buNone/>
              <a:defRPr/>
            </a:pPr>
            <a:r>
              <a:rPr lang="en-US" b="0" i="0" dirty="0"/>
              <a:t>These standards</a:t>
            </a:r>
            <a:r>
              <a:rPr lang="en-US" b="0" i="0" baseline="0" dirty="0"/>
              <a:t> have been used as the base for the Problem and Action Taken codes.</a:t>
            </a:r>
            <a:endParaRPr lang="en-US" b="0" i="0" dirty="0"/>
          </a:p>
          <a:p>
            <a:endParaRPr lang="en-US" dirty="0"/>
          </a:p>
        </p:txBody>
      </p:sp>
      <p:sp>
        <p:nvSpPr>
          <p:cNvPr id="4" name="Slide Number Placeholder 3"/>
          <p:cNvSpPr>
            <a:spLocks noGrp="1"/>
          </p:cNvSpPr>
          <p:nvPr>
            <p:ph type="sldNum" sz="quarter" idx="10"/>
          </p:nvPr>
        </p:nvSpPr>
        <p:spPr/>
        <p:txBody>
          <a:bodyPr/>
          <a:lstStyle/>
          <a:p>
            <a:pPr defTabSz="483265"/>
            <a:fld id="{D05519BA-76DB-47E5-919D-B82D7302E264}" type="slidenum">
              <a:rPr lang="en-US">
                <a:solidFill>
                  <a:prstClr val="black"/>
                </a:solidFill>
                <a:latin typeface="Calibri" panose="020F0502020204030204"/>
              </a:rPr>
              <a:pPr defTabSz="483265"/>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3543652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Once the</a:t>
            </a:r>
            <a:r>
              <a:rPr lang="en-US" baseline="0" dirty="0"/>
              <a:t> Work Type and Work Classification are defined, the maintenance tasks can be identified at an additional level by selecting a problem code. The problem codes are developed from the Uniformat II classification.</a:t>
            </a:r>
          </a:p>
          <a:p>
            <a:endParaRPr lang="en-US" baseline="0" dirty="0"/>
          </a:p>
          <a:p>
            <a:r>
              <a:rPr lang="en-US" baseline="0" dirty="0"/>
              <a:t>For example, a leak would be classified as follows:</a:t>
            </a:r>
          </a:p>
          <a:p>
            <a:pPr marL="197514" lvl="0" indent="-171450">
              <a:buFont typeface="Arial" panose="020B0604020202020204" pitchFamily="34" charset="0"/>
              <a:buChar char="•"/>
            </a:pPr>
            <a:r>
              <a:rPr lang="en-US" altLang="en-US" sz="1200" b="1" i="1" dirty="0"/>
              <a:t>Work Type – </a:t>
            </a:r>
            <a:r>
              <a:rPr lang="en-US" altLang="en-US" sz="1200" b="0" i="1" dirty="0"/>
              <a:t>Maintenance</a:t>
            </a:r>
            <a:r>
              <a:rPr lang="en-US" altLang="en-US" sz="1200" b="0" i="1" baseline="0" dirty="0"/>
              <a:t> </a:t>
            </a:r>
            <a:endParaRPr lang="en-US" altLang="en-US" sz="1200" b="0" i="1" dirty="0"/>
          </a:p>
          <a:p>
            <a:pPr marL="197514" lvl="0" indent="-171450">
              <a:buFont typeface="Arial" panose="020B0604020202020204" pitchFamily="34" charset="0"/>
              <a:buChar char="•"/>
            </a:pPr>
            <a:r>
              <a:rPr lang="en-US" altLang="en-US" sz="1200" b="1" i="1" dirty="0"/>
              <a:t>Work Category – </a:t>
            </a:r>
            <a:r>
              <a:rPr lang="en-US" altLang="en-US" sz="1200" b="0" i="1" dirty="0"/>
              <a:t>Corrective</a:t>
            </a:r>
          </a:p>
          <a:p>
            <a:pPr marL="197514" lvl="0" indent="-171450">
              <a:buFont typeface="Arial" panose="020B0604020202020204" pitchFamily="34" charset="0"/>
              <a:buChar char="•"/>
            </a:pPr>
            <a:r>
              <a:rPr lang="en-US" altLang="en-US" sz="1200" b="1" i="1" dirty="0"/>
              <a:t>Problem</a:t>
            </a:r>
            <a:r>
              <a:rPr lang="en-US" altLang="en-US" sz="1200" b="1" i="1" baseline="0" dirty="0"/>
              <a:t> Code</a:t>
            </a:r>
            <a:r>
              <a:rPr lang="en-US" altLang="en-US" sz="1200" b="1" i="1" dirty="0"/>
              <a:t> – </a:t>
            </a:r>
            <a:r>
              <a:rPr lang="en-US" altLang="en-US" sz="1200" b="0" i="1" dirty="0"/>
              <a:t>D20-2 (Leak/flood problem)</a:t>
            </a:r>
          </a:p>
          <a:p>
            <a:endParaRPr lang="en-US" baseline="0" dirty="0"/>
          </a:p>
        </p:txBody>
      </p:sp>
      <p:sp>
        <p:nvSpPr>
          <p:cNvPr id="4" name="Slide Number Placeholder 3"/>
          <p:cNvSpPr>
            <a:spLocks noGrp="1"/>
          </p:cNvSpPr>
          <p:nvPr>
            <p:ph type="sldNum" sz="quarter" idx="10"/>
          </p:nvPr>
        </p:nvSpPr>
        <p:spPr/>
        <p:txBody>
          <a:bodyPr/>
          <a:lstStyle/>
          <a:p>
            <a:pPr defTabSz="483265"/>
            <a:fld id="{D05519BA-76DB-47E5-919D-B82D7302E264}" type="slidenum">
              <a:rPr lang="en-US">
                <a:solidFill>
                  <a:prstClr val="black"/>
                </a:solidFill>
                <a:latin typeface="Calibri" panose="020F0502020204030204"/>
              </a:rPr>
              <a:pPr defTabSz="483265"/>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1534853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Once the</a:t>
            </a:r>
            <a:r>
              <a:rPr lang="en-US" baseline="0" dirty="0"/>
              <a:t> work has been completed, an Action Taken code should be documented to identify the response take to the Problem Code. The action taken codes are developed from the Uniformat II classification.</a:t>
            </a:r>
          </a:p>
          <a:p>
            <a:endParaRPr lang="en-US" baseline="0" dirty="0"/>
          </a:p>
          <a:p>
            <a:r>
              <a:rPr lang="en-US" baseline="0" dirty="0"/>
              <a:t>For example, the a leak repair would be classified as follows:</a:t>
            </a:r>
          </a:p>
          <a:p>
            <a:pPr marL="197514" lvl="0" indent="-171450">
              <a:buFont typeface="Arial" panose="020B0604020202020204" pitchFamily="34" charset="0"/>
              <a:buChar char="•"/>
            </a:pPr>
            <a:r>
              <a:rPr lang="en-US" altLang="en-US" sz="1200" b="1" i="1" dirty="0"/>
              <a:t>Work Type – </a:t>
            </a:r>
            <a:r>
              <a:rPr lang="en-US" altLang="en-US" sz="1200" b="0" i="1" dirty="0"/>
              <a:t>Maintenance</a:t>
            </a:r>
            <a:r>
              <a:rPr lang="en-US" altLang="en-US" sz="1200" b="0" i="1" baseline="0" dirty="0"/>
              <a:t> </a:t>
            </a:r>
            <a:endParaRPr lang="en-US" altLang="en-US" sz="1200" b="0" i="1" dirty="0"/>
          </a:p>
          <a:p>
            <a:pPr marL="197514" lvl="0" indent="-171450">
              <a:buFont typeface="Arial" panose="020B0604020202020204" pitchFamily="34" charset="0"/>
              <a:buChar char="•"/>
            </a:pPr>
            <a:r>
              <a:rPr lang="en-US" altLang="en-US" sz="1200" b="1" i="1" dirty="0"/>
              <a:t>Work Category – </a:t>
            </a:r>
            <a:r>
              <a:rPr lang="en-US" altLang="en-US" sz="1200" b="0" i="1" dirty="0"/>
              <a:t>Corrective</a:t>
            </a:r>
          </a:p>
          <a:p>
            <a:pPr marL="197514" lvl="0" indent="-171450">
              <a:buFont typeface="Arial" panose="020B0604020202020204" pitchFamily="34" charset="0"/>
              <a:buChar char="•"/>
            </a:pPr>
            <a:r>
              <a:rPr lang="en-US" altLang="en-US" sz="1200" b="1" i="1" dirty="0"/>
              <a:t>Problem</a:t>
            </a:r>
            <a:r>
              <a:rPr lang="en-US" altLang="en-US" sz="1200" b="1" i="1" baseline="0" dirty="0"/>
              <a:t> Code</a:t>
            </a:r>
            <a:r>
              <a:rPr lang="en-US" altLang="en-US" sz="1200" b="1" i="1" dirty="0"/>
              <a:t> – </a:t>
            </a:r>
            <a:r>
              <a:rPr lang="en-US" altLang="en-US" sz="1200" b="0" i="1" dirty="0"/>
              <a:t>D20-2</a:t>
            </a:r>
          </a:p>
          <a:p>
            <a:pPr marL="197514"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1" i="1" dirty="0"/>
              <a:t>Action Taken Code – </a:t>
            </a:r>
            <a:r>
              <a:rPr lang="en-US" altLang="en-US" sz="1200" b="0" i="1" dirty="0"/>
              <a:t>B20-2</a:t>
            </a:r>
          </a:p>
          <a:p>
            <a:pPr marL="197514" lvl="0" indent="-171450">
              <a:buFont typeface="Arial" panose="020B0604020202020204" pitchFamily="34" charset="0"/>
              <a:buChar char="•"/>
            </a:pPr>
            <a:endParaRPr lang="en-US" altLang="en-US" sz="1200" b="0" i="1" dirty="0"/>
          </a:p>
          <a:p>
            <a:endParaRPr lang="en-US" dirty="0"/>
          </a:p>
        </p:txBody>
      </p:sp>
      <p:sp>
        <p:nvSpPr>
          <p:cNvPr id="4" name="Slide Number Placeholder 3"/>
          <p:cNvSpPr>
            <a:spLocks noGrp="1"/>
          </p:cNvSpPr>
          <p:nvPr>
            <p:ph type="sldNum" sz="quarter" idx="10"/>
          </p:nvPr>
        </p:nvSpPr>
        <p:spPr/>
        <p:txBody>
          <a:bodyPr/>
          <a:lstStyle/>
          <a:p>
            <a:pPr defTabSz="483265"/>
            <a:fld id="{D05519BA-76DB-47E5-919D-B82D7302E264}" type="slidenum">
              <a:rPr lang="en-US">
                <a:solidFill>
                  <a:prstClr val="black"/>
                </a:solidFill>
                <a:latin typeface="Calibri" panose="020F0502020204030204"/>
              </a:rPr>
              <a:pPr defTabSz="483265"/>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2602166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i="1" baseline="0" dirty="0"/>
              <a:t>Priority Codes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050" i="0" baseline="0" dirty="0"/>
              <a:t>It is common for organizations to treat everything as urgent, with the sense of urgency that it needs to be handled within the same work shift. This mindset can create conflicts in the work that is being scheduled, overriding certain work orders for new ones that have been coded to a higher priority (but that could have perhaps waited another day to be resolved and not disrupted other scheduled work).</a:t>
            </a:r>
          </a:p>
          <a:p>
            <a:pPr marL="0" indent="0">
              <a:buFont typeface="Arial" panose="020B0604020202020204" pitchFamily="34" charset="0"/>
              <a:buNone/>
            </a:pPr>
            <a:endParaRPr lang="en-US" sz="1200" baseline="0" dirty="0"/>
          </a:p>
          <a:p>
            <a:pPr marL="0" indent="0">
              <a:buFont typeface="Arial" panose="020B0604020202020204" pitchFamily="34" charset="0"/>
              <a:buNone/>
            </a:pPr>
            <a:r>
              <a:rPr lang="en-US" sz="1200" baseline="0" dirty="0"/>
              <a:t>The benefits of prioritizing work include:</a:t>
            </a:r>
          </a:p>
          <a:p>
            <a:pPr marL="365781" marR="0" lvl="0" indent="-177845"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lang="en-US" sz="1200" b="1" i="1" kern="1200" dirty="0">
                <a:solidFill>
                  <a:srgbClr val="000000"/>
                </a:solidFill>
                <a:latin typeface="+mn-lt"/>
                <a:ea typeface="Calibri"/>
                <a:cs typeface="Calibri"/>
              </a:rPr>
              <a:t>Helps Staff Allocate Resources </a:t>
            </a:r>
          </a:p>
          <a:p>
            <a:pPr marL="365781" marR="0" lvl="0" indent="-177845"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lang="en-US" sz="1200" b="1" i="1" kern="1200" dirty="0">
                <a:solidFill>
                  <a:srgbClr val="000000"/>
                </a:solidFill>
                <a:latin typeface="+mn-lt"/>
                <a:ea typeface="Calibri"/>
                <a:cs typeface="Calibri"/>
              </a:rPr>
              <a:t>Maintains Safety</a:t>
            </a:r>
          </a:p>
          <a:p>
            <a:pPr marL="365781" marR="0" lvl="0" indent="-177845"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lang="en-US" sz="1200" b="1" i="1" kern="1200" dirty="0">
                <a:solidFill>
                  <a:srgbClr val="000000"/>
                </a:solidFill>
                <a:latin typeface="+mn-lt"/>
                <a:ea typeface="Calibri"/>
                <a:cs typeface="Calibri"/>
              </a:rPr>
              <a:t>Allows Response Time Analysis</a:t>
            </a:r>
          </a:p>
          <a:p>
            <a:pPr lvl="1">
              <a:lnSpc>
                <a:spcPct val="150000"/>
              </a:lnSpc>
              <a:buClr>
                <a:schemeClr val="accent6"/>
              </a:buClr>
              <a:buFont typeface="Arial" panose="020B0604020202020204" pitchFamily="34" charset="0"/>
              <a:buNone/>
            </a:pPr>
            <a:endParaRPr lang="en-US" sz="1200" dirty="0"/>
          </a:p>
          <a:p>
            <a:r>
              <a:rPr lang="en-US" sz="1200" b="1" i="1" dirty="0"/>
              <a:t>Status Codes</a:t>
            </a:r>
          </a:p>
          <a:p>
            <a:r>
              <a:rPr lang="en-US" sz="1200" dirty="0"/>
              <a:t>The</a:t>
            </a:r>
            <a:r>
              <a:rPr lang="en-US" sz="1200" baseline="0" dirty="0"/>
              <a:t> ability to view status codes also </a:t>
            </a:r>
            <a:r>
              <a:rPr lang="en-US" baseline="0" dirty="0"/>
              <a:t>helps staff prioritize and schedule work, and provides the ability to pull reports on numbers of open and closed work orders.</a:t>
            </a:r>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27</a:t>
            </a:fld>
            <a:endParaRPr lang="en-US"/>
          </a:p>
        </p:txBody>
      </p:sp>
    </p:spTree>
    <p:extLst>
      <p:ext uri="{BB962C8B-B14F-4D97-AF65-F5344CB8AC3E}">
        <p14:creationId xmlns:p14="http://schemas.microsoft.com/office/powerpoint/2010/main" val="2400376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b="1" i="1" baseline="0" dirty="0"/>
              <a:t>What are these fields?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dirty="0"/>
              <a:t>Assigning</a:t>
            </a:r>
            <a:r>
              <a:rPr lang="en-US" sz="1100" baseline="0" dirty="0"/>
              <a:t> priority codes to work requests helps staff work through requests that come in at the same time, focusing on the most urgent requests first. The most important benefit of using priority codes is the ability to maintain safety. Emergency requests must be identified as a high priority. </a:t>
            </a:r>
          </a:p>
          <a:p>
            <a:pPr algn="just"/>
            <a:endParaRPr lang="en-US" sz="1100" b="1" i="1" baseline="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b="1" i="1" baseline="0" dirty="0"/>
              <a:t>Where will you find these fields?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baseline="0" dirty="0"/>
              <a:t>These fields are found in screens under the Work Management module (work orders, purchase request, work scheduler, etc.)</a:t>
            </a:r>
            <a:r>
              <a:rPr lang="en-US" sz="1100" i="0" baseline="0" dirty="0"/>
              <a:t>. </a:t>
            </a:r>
            <a:r>
              <a:rPr lang="en-US" sz="1100" i="0" dirty="0"/>
              <a:t>When</a:t>
            </a:r>
            <a:r>
              <a:rPr lang="en-US" sz="1100" i="0" baseline="0" dirty="0"/>
              <a:t> creating a work order or service request, the system allows you to set up a priority for addressing it.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00" dirty="0"/>
          </a:p>
          <a:p>
            <a:pPr algn="just"/>
            <a:r>
              <a:rPr lang="en-US" sz="1100" dirty="0"/>
              <a:t>There are five priority codes to choose from during the work order creation process. Each priority code is</a:t>
            </a:r>
            <a:r>
              <a:rPr lang="en-US" sz="1100" baseline="0" dirty="0"/>
              <a:t> linked with a response time. </a:t>
            </a:r>
          </a:p>
          <a:p>
            <a:endParaRPr lang="en-US" sz="1100" baseline="0" dirty="0"/>
          </a:p>
          <a:p>
            <a:r>
              <a:rPr lang="en-US" sz="1100" baseline="0" dirty="0"/>
              <a:t>The following are examples or each level of priority:</a:t>
            </a:r>
          </a:p>
          <a:p>
            <a:pPr marL="177845" marR="0" lvl="0" indent="-1778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i="1" baseline="0" dirty="0"/>
              <a:t>Emergency –</a:t>
            </a:r>
            <a:r>
              <a:rPr lang="en-US" sz="1100" baseline="0" dirty="0"/>
              <a:t> Faucet leak in a restroom</a:t>
            </a:r>
          </a:p>
          <a:p>
            <a:pPr marL="177845" indent="-177845">
              <a:buFont typeface="Arial" panose="020B0604020202020204" pitchFamily="34" charset="0"/>
              <a:buChar char="•"/>
            </a:pPr>
            <a:r>
              <a:rPr lang="en-US" sz="1100" b="1" i="1" baseline="0" dirty="0"/>
              <a:t>Urgent – </a:t>
            </a:r>
            <a:r>
              <a:rPr lang="en-US" sz="1100" b="0" i="0" baseline="0" dirty="0"/>
              <a:t>Fix lock on storage closet</a:t>
            </a:r>
          </a:p>
          <a:p>
            <a:pPr marL="177845" marR="0" lvl="0" indent="-1778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i="1" baseline="0" dirty="0"/>
              <a:t>Moderate – </a:t>
            </a:r>
            <a:r>
              <a:rPr lang="en-US" sz="1100" b="0" i="0" baseline="0" dirty="0"/>
              <a:t>No hot water in classroom</a:t>
            </a:r>
          </a:p>
          <a:p>
            <a:pPr marL="177845" marR="0" lvl="0" indent="-1778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i="1" baseline="0" dirty="0"/>
              <a:t>Routine –</a:t>
            </a:r>
            <a:r>
              <a:rPr lang="en-US" sz="1100" baseline="0" dirty="0"/>
              <a:t> Repaint walls</a:t>
            </a:r>
          </a:p>
          <a:p>
            <a:pPr marL="177845" indent="-177845">
              <a:buFont typeface="Arial" panose="020B0604020202020204" pitchFamily="34" charset="0"/>
              <a:buChar char="•"/>
            </a:pPr>
            <a:r>
              <a:rPr lang="en-US" sz="1100" b="1" i="1" baseline="0" dirty="0"/>
              <a:t>Scheduled – </a:t>
            </a:r>
            <a:r>
              <a:rPr lang="en-US" sz="1100" baseline="0" dirty="0"/>
              <a:t>Scheduled PM to change a filter</a:t>
            </a:r>
          </a:p>
          <a:p>
            <a:pPr lvl="1">
              <a:lnSpc>
                <a:spcPct val="150000"/>
              </a:lnSpc>
              <a:buClr>
                <a:schemeClr val="accent6"/>
              </a:buClr>
              <a:buFont typeface="Arial" panose="020B0604020202020204" pitchFamily="34" charset="0"/>
              <a:buNone/>
            </a:pPr>
            <a:endParaRPr lang="en-US" sz="2400" dirty="0"/>
          </a:p>
          <a:p>
            <a:pPr marL="177845" indent="-177845">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defTabSz="483265"/>
            <a:fld id="{D05519BA-76DB-47E5-919D-B82D7302E264}" type="slidenum">
              <a:rPr lang="en-US">
                <a:solidFill>
                  <a:prstClr val="black"/>
                </a:solidFill>
                <a:latin typeface="Calibri" panose="020F0502020204030204"/>
              </a:rPr>
              <a:pPr defTabSz="483265"/>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3212907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a:t>Considering the scenarios, answer the following:</a:t>
            </a:r>
          </a:p>
          <a:p>
            <a:endParaRPr lang="en-US" i="0" baseline="0" dirty="0"/>
          </a:p>
          <a:p>
            <a:pPr marL="228600" indent="-228600">
              <a:buFont typeface="+mj-lt"/>
              <a:buAutoNum type="arabicPeriod"/>
            </a:pPr>
            <a:r>
              <a:rPr lang="en-US" i="0" baseline="0" dirty="0"/>
              <a:t>Which priority code would you assign to each of the scenarios? </a:t>
            </a:r>
          </a:p>
          <a:p>
            <a:pPr marL="228600" indent="-228600">
              <a:buFont typeface="+mj-lt"/>
              <a:buAutoNum type="arabicPeriod"/>
            </a:pPr>
            <a:r>
              <a:rPr lang="en-US" i="0" baseline="0" dirty="0"/>
              <a:t>Should any of these take priority over the other? </a:t>
            </a:r>
          </a:p>
          <a:p>
            <a:pPr marL="228600" indent="-228600">
              <a:buFont typeface="+mj-lt"/>
              <a:buAutoNum type="arabicPeriod"/>
            </a:pPr>
            <a:r>
              <a:rPr lang="en-US" i="0" baseline="0" dirty="0"/>
              <a:t>What should happen versus might realistically happen?</a:t>
            </a:r>
            <a:endParaRPr lang="en-US" i="0" dirty="0"/>
          </a:p>
        </p:txBody>
      </p:sp>
      <p:sp>
        <p:nvSpPr>
          <p:cNvPr id="4" name="Slide Number Placeholder 3"/>
          <p:cNvSpPr>
            <a:spLocks noGrp="1"/>
          </p:cNvSpPr>
          <p:nvPr>
            <p:ph type="sldNum" sz="quarter" idx="10"/>
          </p:nvPr>
        </p:nvSpPr>
        <p:spPr/>
        <p:txBody>
          <a:bodyPr/>
          <a:lstStyle/>
          <a:p>
            <a:pPr defTabSz="483265"/>
            <a:fld id="{D05519BA-76DB-47E5-919D-B82D7302E264}" type="slidenum">
              <a:rPr lang="en-US">
                <a:solidFill>
                  <a:prstClr val="black"/>
                </a:solidFill>
                <a:latin typeface="Calibri" panose="020F0502020204030204"/>
              </a:rPr>
              <a:pPr defTabSz="483265"/>
              <a:t>29</a:t>
            </a:fld>
            <a:endParaRPr lang="en-US">
              <a:solidFill>
                <a:prstClr val="black"/>
              </a:solidFill>
              <a:latin typeface="Calibri" panose="020F0502020204030204"/>
            </a:endParaRPr>
          </a:p>
        </p:txBody>
      </p:sp>
      <p:graphicFrame>
        <p:nvGraphicFramePr>
          <p:cNvPr id="5" name="Table 4"/>
          <p:cNvGraphicFramePr>
            <a:graphicFrameLocks noGrp="1"/>
          </p:cNvGraphicFramePr>
          <p:nvPr>
            <p:extLst>
              <p:ext uri="{D42A27DB-BD31-4B8C-83A1-F6EECF244321}">
                <p14:modId xmlns:p14="http://schemas.microsoft.com/office/powerpoint/2010/main" val="598209050"/>
              </p:ext>
            </p:extLst>
          </p:nvPr>
        </p:nvGraphicFramePr>
        <p:xfrm>
          <a:off x="361726" y="6198637"/>
          <a:ext cx="3383186" cy="2372360"/>
        </p:xfrm>
        <a:graphic>
          <a:graphicData uri="http://schemas.openxmlformats.org/drawingml/2006/table">
            <a:tbl>
              <a:tblPr firstRow="1" bandRow="1">
                <a:tableStyleId>{21E4AEA4-8DFA-4A89-87EB-49C32662AFE0}</a:tableStyleId>
              </a:tblPr>
              <a:tblGrid>
                <a:gridCol w="827876">
                  <a:extLst>
                    <a:ext uri="{9D8B030D-6E8A-4147-A177-3AD203B41FA5}">
                      <a16:colId xmlns:a16="http://schemas.microsoft.com/office/drawing/2014/main" val="2946885300"/>
                    </a:ext>
                  </a:extLst>
                </a:gridCol>
                <a:gridCol w="1052186">
                  <a:extLst>
                    <a:ext uri="{9D8B030D-6E8A-4147-A177-3AD203B41FA5}">
                      <a16:colId xmlns:a16="http://schemas.microsoft.com/office/drawing/2014/main" val="3704003782"/>
                    </a:ext>
                  </a:extLst>
                </a:gridCol>
                <a:gridCol w="1503124">
                  <a:extLst>
                    <a:ext uri="{9D8B030D-6E8A-4147-A177-3AD203B41FA5}">
                      <a16:colId xmlns:a16="http://schemas.microsoft.com/office/drawing/2014/main" val="63747205"/>
                    </a:ext>
                  </a:extLst>
                </a:gridCol>
              </a:tblGrid>
              <a:tr h="370840">
                <a:tc>
                  <a:txBody>
                    <a:bodyPr/>
                    <a:lstStyle/>
                    <a:p>
                      <a:r>
                        <a:rPr lang="en-US" sz="1400" dirty="0"/>
                        <a:t>Priority Code</a:t>
                      </a:r>
                    </a:p>
                  </a:txBody>
                  <a:tcPr>
                    <a:solidFill>
                      <a:srgbClr val="024D80"/>
                    </a:solidFill>
                  </a:tcPr>
                </a:tc>
                <a:tc>
                  <a:txBody>
                    <a:bodyPr/>
                    <a:lstStyle/>
                    <a:p>
                      <a:r>
                        <a:rPr lang="en-US" sz="1400" dirty="0"/>
                        <a:t>Priority Name</a:t>
                      </a:r>
                    </a:p>
                  </a:txBody>
                  <a:tcPr>
                    <a:solidFill>
                      <a:srgbClr val="024D80"/>
                    </a:solidFill>
                  </a:tcPr>
                </a:tc>
                <a:tc>
                  <a:txBody>
                    <a:bodyPr/>
                    <a:lstStyle/>
                    <a:p>
                      <a:r>
                        <a:rPr lang="en-US" sz="1400" dirty="0"/>
                        <a:t>Response Time</a:t>
                      </a:r>
                    </a:p>
                  </a:txBody>
                  <a:tcPr>
                    <a:solidFill>
                      <a:srgbClr val="024D80"/>
                    </a:solidFill>
                  </a:tcPr>
                </a:tc>
                <a:extLst>
                  <a:ext uri="{0D108BD9-81ED-4DB2-BD59-A6C34878D82A}">
                    <a16:rowId xmlns:a16="http://schemas.microsoft.com/office/drawing/2014/main" val="358481377"/>
                  </a:ext>
                </a:extLst>
              </a:tr>
              <a:tr h="370840">
                <a:tc>
                  <a:txBody>
                    <a:bodyPr/>
                    <a:lstStyle/>
                    <a:p>
                      <a:pPr algn="ctr"/>
                      <a:r>
                        <a:rPr lang="en-US" sz="1400" dirty="0"/>
                        <a:t>1</a:t>
                      </a:r>
                    </a:p>
                  </a:txBody>
                  <a:tcPr>
                    <a:solidFill>
                      <a:srgbClr val="FF5050"/>
                    </a:solidFill>
                  </a:tcPr>
                </a:tc>
                <a:tc>
                  <a:txBody>
                    <a:bodyPr/>
                    <a:lstStyle/>
                    <a:p>
                      <a:r>
                        <a:rPr lang="en-US" sz="1400" dirty="0"/>
                        <a:t>Emergency</a:t>
                      </a:r>
                    </a:p>
                  </a:txBody>
                  <a:tcPr>
                    <a:solidFill>
                      <a:srgbClr val="FF5050"/>
                    </a:solidFill>
                  </a:tcPr>
                </a:tc>
                <a:tc>
                  <a:txBody>
                    <a:bodyPr/>
                    <a:lstStyle/>
                    <a:p>
                      <a:r>
                        <a:rPr lang="en-US" sz="1400" dirty="0"/>
                        <a:t>Immediately</a:t>
                      </a:r>
                      <a:r>
                        <a:rPr lang="en-US" sz="1400" baseline="0" dirty="0"/>
                        <a:t> </a:t>
                      </a:r>
                      <a:endParaRPr lang="en-US" sz="1400" dirty="0"/>
                    </a:p>
                  </a:txBody>
                  <a:tcPr>
                    <a:solidFill>
                      <a:srgbClr val="FF5050"/>
                    </a:solidFill>
                  </a:tcPr>
                </a:tc>
                <a:extLst>
                  <a:ext uri="{0D108BD9-81ED-4DB2-BD59-A6C34878D82A}">
                    <a16:rowId xmlns:a16="http://schemas.microsoft.com/office/drawing/2014/main" val="656539613"/>
                  </a:ext>
                </a:extLst>
              </a:tr>
              <a:tr h="370840">
                <a:tc>
                  <a:txBody>
                    <a:bodyPr/>
                    <a:lstStyle/>
                    <a:p>
                      <a:pPr algn="ctr"/>
                      <a:r>
                        <a:rPr lang="en-US" sz="1400" dirty="0"/>
                        <a:t>2</a:t>
                      </a:r>
                    </a:p>
                  </a:txBody>
                  <a:tcPr>
                    <a:solidFill>
                      <a:schemeClr val="accent4"/>
                    </a:solidFill>
                  </a:tcPr>
                </a:tc>
                <a:tc>
                  <a:txBody>
                    <a:bodyPr/>
                    <a:lstStyle/>
                    <a:p>
                      <a:r>
                        <a:rPr lang="en-US" sz="1400" dirty="0"/>
                        <a:t>Urgent</a:t>
                      </a:r>
                    </a:p>
                  </a:txBody>
                  <a:tcPr>
                    <a:solidFill>
                      <a:schemeClr val="accent4"/>
                    </a:solidFill>
                  </a:tcPr>
                </a:tc>
                <a:tc>
                  <a:txBody>
                    <a:bodyPr/>
                    <a:lstStyle/>
                    <a:p>
                      <a:r>
                        <a:rPr lang="en-US" sz="1400" dirty="0"/>
                        <a:t>24 Hours</a:t>
                      </a:r>
                    </a:p>
                  </a:txBody>
                  <a:tcPr>
                    <a:solidFill>
                      <a:schemeClr val="accent4"/>
                    </a:solidFill>
                  </a:tcPr>
                </a:tc>
                <a:extLst>
                  <a:ext uri="{0D108BD9-81ED-4DB2-BD59-A6C34878D82A}">
                    <a16:rowId xmlns:a16="http://schemas.microsoft.com/office/drawing/2014/main" val="663593396"/>
                  </a:ext>
                </a:extLst>
              </a:tr>
              <a:tr h="370840">
                <a:tc>
                  <a:txBody>
                    <a:bodyPr/>
                    <a:lstStyle/>
                    <a:p>
                      <a:pPr algn="ctr"/>
                      <a:r>
                        <a:rPr lang="en-US" sz="1400" dirty="0"/>
                        <a:t>3</a:t>
                      </a:r>
                    </a:p>
                  </a:txBody>
                  <a:tcPr>
                    <a:solidFill>
                      <a:srgbClr val="00B0F0"/>
                    </a:solidFill>
                  </a:tcPr>
                </a:tc>
                <a:tc>
                  <a:txBody>
                    <a:bodyPr/>
                    <a:lstStyle/>
                    <a:p>
                      <a:r>
                        <a:rPr lang="en-US" sz="1400" dirty="0"/>
                        <a:t>Moderate </a:t>
                      </a:r>
                    </a:p>
                  </a:txBody>
                  <a:tcPr>
                    <a:solidFill>
                      <a:srgbClr val="00B0F0"/>
                    </a:solidFill>
                  </a:tcPr>
                </a:tc>
                <a:tc>
                  <a:txBody>
                    <a:bodyPr/>
                    <a:lstStyle/>
                    <a:p>
                      <a:r>
                        <a:rPr lang="en-US" sz="1400" dirty="0"/>
                        <a:t>1 Week</a:t>
                      </a:r>
                    </a:p>
                  </a:txBody>
                  <a:tcPr>
                    <a:solidFill>
                      <a:srgbClr val="00B0F0"/>
                    </a:solidFill>
                  </a:tcPr>
                </a:tc>
                <a:extLst>
                  <a:ext uri="{0D108BD9-81ED-4DB2-BD59-A6C34878D82A}">
                    <a16:rowId xmlns:a16="http://schemas.microsoft.com/office/drawing/2014/main" val="1339289512"/>
                  </a:ext>
                </a:extLst>
              </a:tr>
              <a:tr h="370840">
                <a:tc>
                  <a:txBody>
                    <a:bodyPr/>
                    <a:lstStyle/>
                    <a:p>
                      <a:pPr algn="ctr"/>
                      <a:r>
                        <a:rPr lang="en-US" sz="1400" dirty="0"/>
                        <a:t>4</a:t>
                      </a:r>
                    </a:p>
                  </a:txBody>
                  <a:tcPr>
                    <a:solidFill>
                      <a:srgbClr val="00B050"/>
                    </a:solidFill>
                  </a:tcPr>
                </a:tc>
                <a:tc>
                  <a:txBody>
                    <a:bodyPr/>
                    <a:lstStyle/>
                    <a:p>
                      <a:r>
                        <a:rPr lang="en-US" sz="1400" dirty="0"/>
                        <a:t>Routine</a:t>
                      </a:r>
                    </a:p>
                  </a:txBody>
                  <a:tcPr>
                    <a:solidFill>
                      <a:srgbClr val="00B050"/>
                    </a:solidFill>
                  </a:tcPr>
                </a:tc>
                <a:tc>
                  <a:txBody>
                    <a:bodyPr/>
                    <a:lstStyle/>
                    <a:p>
                      <a:r>
                        <a:rPr lang="en-US" sz="1400" dirty="0"/>
                        <a:t>2 Weeks</a:t>
                      </a:r>
                    </a:p>
                  </a:txBody>
                  <a:tcPr>
                    <a:solidFill>
                      <a:srgbClr val="00B050"/>
                    </a:solidFill>
                  </a:tcPr>
                </a:tc>
                <a:extLst>
                  <a:ext uri="{0D108BD9-81ED-4DB2-BD59-A6C34878D82A}">
                    <a16:rowId xmlns:a16="http://schemas.microsoft.com/office/drawing/2014/main" val="2277034673"/>
                  </a:ext>
                </a:extLst>
              </a:tr>
              <a:tr h="370840">
                <a:tc>
                  <a:txBody>
                    <a:bodyPr/>
                    <a:lstStyle/>
                    <a:p>
                      <a:pPr algn="ctr"/>
                      <a:r>
                        <a:rPr lang="en-US" sz="1400" dirty="0"/>
                        <a:t>5</a:t>
                      </a:r>
                    </a:p>
                  </a:txBody>
                  <a:tcPr>
                    <a:solidFill>
                      <a:schemeClr val="bg1">
                        <a:lumMod val="50000"/>
                      </a:schemeClr>
                    </a:solidFill>
                  </a:tcPr>
                </a:tc>
                <a:tc>
                  <a:txBody>
                    <a:bodyPr/>
                    <a:lstStyle/>
                    <a:p>
                      <a:r>
                        <a:rPr lang="en-US" sz="1400" dirty="0"/>
                        <a:t>Scheduled </a:t>
                      </a:r>
                    </a:p>
                  </a:txBody>
                  <a:tcPr>
                    <a:solidFill>
                      <a:schemeClr val="bg1">
                        <a:lumMod val="50000"/>
                      </a:schemeClr>
                    </a:solidFill>
                  </a:tcPr>
                </a:tc>
                <a:tc>
                  <a:txBody>
                    <a:bodyPr/>
                    <a:lstStyle/>
                    <a:p>
                      <a:r>
                        <a:rPr lang="en-US" sz="1400" dirty="0"/>
                        <a:t>Varies </a:t>
                      </a:r>
                    </a:p>
                  </a:txBody>
                  <a:tcPr>
                    <a:solidFill>
                      <a:schemeClr val="bg1">
                        <a:lumMod val="50000"/>
                      </a:schemeClr>
                    </a:solidFill>
                  </a:tcPr>
                </a:tc>
                <a:extLst>
                  <a:ext uri="{0D108BD9-81ED-4DB2-BD59-A6C34878D82A}">
                    <a16:rowId xmlns:a16="http://schemas.microsoft.com/office/drawing/2014/main" val="1856654248"/>
                  </a:ext>
                </a:extLst>
              </a:tr>
            </a:tbl>
          </a:graphicData>
        </a:graphic>
      </p:graphicFrame>
    </p:spTree>
    <p:extLst>
      <p:ext uri="{BB962C8B-B14F-4D97-AF65-F5344CB8AC3E}">
        <p14:creationId xmlns:p14="http://schemas.microsoft.com/office/powerpoint/2010/main" val="1031517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0" y="500063"/>
            <a:ext cx="5265738" cy="3948112"/>
          </a:xfrm>
        </p:spPr>
      </p:sp>
      <p:sp>
        <p:nvSpPr>
          <p:cNvPr id="3" name="Notes Placeholder 2"/>
          <p:cNvSpPr>
            <a:spLocks noGrp="1"/>
          </p:cNvSpPr>
          <p:nvPr>
            <p:ph type="body" idx="1"/>
          </p:nvPr>
        </p:nvSpPr>
        <p:spPr/>
        <p:txBody>
          <a:bodyPr/>
          <a:lstStyle/>
          <a:p>
            <a:pPr algn="just"/>
            <a:r>
              <a:rPr lang="en-US" b="1" dirty="0"/>
              <a:t>Part 2</a:t>
            </a:r>
            <a:r>
              <a:rPr lang="en-US" baseline="0" dirty="0"/>
              <a:t> </a:t>
            </a:r>
            <a:r>
              <a:rPr lang="en-US" dirty="0"/>
              <a:t>of this training </a:t>
            </a:r>
            <a:r>
              <a:rPr lang="en-US" baseline="0" dirty="0"/>
              <a:t>will cover individual processes related to Work Management. </a:t>
            </a:r>
          </a:p>
          <a:p>
            <a:pPr algn="just"/>
            <a:endParaRPr lang="en-US" baseline="0" dirty="0"/>
          </a:p>
          <a:p>
            <a:pPr algn="just"/>
            <a:r>
              <a:rPr lang="en-US" baseline="0" dirty="0"/>
              <a:t>The processes will cover how to enter work requests into the system, the approval and assignment process, time keeping procedures, as well as reporting capabilities for monitoring and managing work.</a:t>
            </a:r>
            <a:endParaRPr lang="en-US" dirty="0"/>
          </a:p>
        </p:txBody>
      </p:sp>
      <p:sp>
        <p:nvSpPr>
          <p:cNvPr id="4" name="Slide Number Placeholder 3"/>
          <p:cNvSpPr>
            <a:spLocks noGrp="1"/>
          </p:cNvSpPr>
          <p:nvPr>
            <p:ph type="sldNum" sz="quarter" idx="10"/>
          </p:nvPr>
        </p:nvSpPr>
        <p:spPr/>
        <p:txBody>
          <a:bodyPr/>
          <a:lstStyle/>
          <a:p>
            <a:pPr defTabSz="483265"/>
            <a:fld id="{D05519BA-76DB-47E5-919D-B82D7302E264}" type="slidenum">
              <a:rPr lang="en-US">
                <a:solidFill>
                  <a:prstClr val="black"/>
                </a:solidFill>
                <a:latin typeface="Calibri" panose="020F0502020204030204"/>
              </a:rPr>
              <a:pPr defTabSz="483265"/>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941810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998" y="4749064"/>
            <a:ext cx="4069591" cy="424009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baseline="0" dirty="0"/>
              <a:t>What are these fields?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t>Work</a:t>
            </a:r>
            <a:r>
              <a:rPr lang="en-US" sz="1200" baseline="0" dirty="0"/>
              <a:t> Order S</a:t>
            </a:r>
            <a:r>
              <a:rPr lang="en-US" sz="1200" dirty="0"/>
              <a:t>tatus</a:t>
            </a:r>
            <a:r>
              <a:rPr lang="en-US" sz="1200" baseline="0" dirty="0"/>
              <a:t> Codes are used to document the progress of work as it is completed and are linked to a work order. </a:t>
            </a:r>
          </a:p>
          <a:p>
            <a:pPr algn="just"/>
            <a:endParaRPr lang="en-US" sz="1200" b="1" i="1" baseline="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i="1" baseline="0" dirty="0"/>
              <a:t>Where will you find these fields?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aseline="0" dirty="0"/>
              <a:t>These fields are found in screens under the Work Management module under individual work orders.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Technicians</a:t>
            </a:r>
            <a:r>
              <a:rPr lang="en-US" sz="1200" kern="1200" baseline="0" dirty="0">
                <a:solidFill>
                  <a:schemeClr val="tx1"/>
                </a:solidFill>
                <a:effectLst/>
                <a:latin typeface="+mn-lt"/>
                <a:ea typeface="+mn-ea"/>
                <a:cs typeface="+mn-cs"/>
              </a:rPr>
              <a:t> will be able to see work orders with a status of </a:t>
            </a:r>
            <a:r>
              <a:rPr lang="en-US" sz="1200" b="1" i="1" kern="1200" baseline="0" dirty="0">
                <a:solidFill>
                  <a:schemeClr val="tx1"/>
                </a:solidFill>
                <a:effectLst/>
                <a:latin typeface="+mn-lt"/>
                <a:ea typeface="+mn-ea"/>
                <a:cs typeface="+mn-cs"/>
              </a:rPr>
              <a:t>Open, Hold, Reopened</a:t>
            </a:r>
            <a:r>
              <a:rPr lang="en-US" sz="1200" b="0" i="0" kern="1200" baseline="0" dirty="0">
                <a:solidFill>
                  <a:schemeClr val="tx1"/>
                </a:solidFill>
                <a:effectLst/>
                <a:latin typeface="+mn-l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Supervisors</a:t>
            </a:r>
            <a:r>
              <a:rPr lang="en-US" sz="1200" kern="1200" baseline="0" dirty="0">
                <a:solidFill>
                  <a:schemeClr val="tx1"/>
                </a:solidFill>
                <a:effectLst/>
                <a:latin typeface="+mn-lt"/>
                <a:ea typeface="+mn-ea"/>
                <a:cs typeface="+mn-cs"/>
              </a:rPr>
              <a:t> will be able to update work orders to the status of </a:t>
            </a:r>
            <a:r>
              <a:rPr lang="en-US" sz="1200" b="1" i="1" kern="1200" baseline="0" dirty="0">
                <a:solidFill>
                  <a:schemeClr val="tx1"/>
                </a:solidFill>
                <a:effectLst/>
                <a:latin typeface="+mn-lt"/>
                <a:ea typeface="+mn-ea"/>
                <a:cs typeface="+mn-cs"/>
              </a:rPr>
              <a:t>Open</a:t>
            </a:r>
            <a:r>
              <a:rPr lang="en-US" sz="1200" kern="1200" baseline="0" dirty="0">
                <a:solidFill>
                  <a:schemeClr val="tx1"/>
                </a:solidFill>
                <a:effectLst/>
                <a:latin typeface="+mn-lt"/>
                <a:ea typeface="+mn-ea"/>
                <a:cs typeface="+mn-cs"/>
              </a:rPr>
              <a:t>, </a:t>
            </a:r>
            <a:r>
              <a:rPr lang="en-US" sz="1200" b="1" i="1" kern="1200" baseline="0" dirty="0">
                <a:solidFill>
                  <a:schemeClr val="tx1"/>
                </a:solidFill>
                <a:effectLst/>
                <a:latin typeface="+mn-lt"/>
                <a:ea typeface="+mn-ea"/>
                <a:cs typeface="+mn-cs"/>
              </a:rPr>
              <a:t>Hold, Deferred, Complete</a:t>
            </a:r>
            <a:r>
              <a:rPr lang="en-US" sz="1200" b="0" i="0" kern="1200" baseline="0" dirty="0">
                <a:solidFill>
                  <a:schemeClr val="tx1"/>
                </a:solidFill>
                <a:effectLst/>
                <a:latin typeface="+mn-lt"/>
                <a:ea typeface="+mn-ea"/>
                <a:cs typeface="+mn-cs"/>
              </a:rPr>
              <a:t>, or </a:t>
            </a:r>
            <a:r>
              <a:rPr lang="en-US" sz="1200" b="1" i="1" kern="1200" baseline="0" dirty="0">
                <a:solidFill>
                  <a:schemeClr val="tx1"/>
                </a:solidFill>
                <a:effectLst/>
                <a:latin typeface="+mn-lt"/>
                <a:ea typeface="+mn-ea"/>
                <a:cs typeface="+mn-cs"/>
              </a:rPr>
              <a:t>Canceled.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Work Order Control </a:t>
            </a:r>
            <a:r>
              <a:rPr lang="en-US" sz="1200" kern="1200" baseline="0" dirty="0">
                <a:solidFill>
                  <a:schemeClr val="tx1"/>
                </a:solidFill>
                <a:effectLst/>
                <a:latin typeface="+mn-lt"/>
                <a:ea typeface="+mn-ea"/>
                <a:cs typeface="+mn-cs"/>
              </a:rPr>
              <a:t>will be able to update work order phases to </a:t>
            </a:r>
            <a:r>
              <a:rPr lang="en-US" sz="1200" b="1" i="1" kern="1200" baseline="0" dirty="0">
                <a:solidFill>
                  <a:schemeClr val="tx1"/>
                </a:solidFill>
                <a:effectLst/>
                <a:latin typeface="+mn-lt"/>
                <a:ea typeface="+mn-ea"/>
                <a:cs typeface="+mn-cs"/>
              </a:rPr>
              <a:t>Closed </a:t>
            </a:r>
            <a:r>
              <a:rPr lang="en-US" sz="1200" b="0" i="0" kern="1200" baseline="0" dirty="0">
                <a:solidFill>
                  <a:schemeClr val="tx1"/>
                </a:solidFill>
                <a:effectLst/>
                <a:latin typeface="+mn-lt"/>
                <a:ea typeface="+mn-ea"/>
                <a:cs typeface="+mn-cs"/>
              </a:rPr>
              <a:t>or </a:t>
            </a:r>
            <a:r>
              <a:rPr lang="en-US" sz="1200" b="1" i="1" kern="1200" baseline="0" dirty="0">
                <a:solidFill>
                  <a:schemeClr val="tx1"/>
                </a:solidFill>
                <a:effectLst/>
                <a:latin typeface="+mn-lt"/>
                <a:ea typeface="+mn-ea"/>
                <a:cs typeface="+mn-cs"/>
              </a:rPr>
              <a:t>Reopened.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 process to viewing and updating Work Order Phase statuses are outlined in detail in the </a:t>
            </a:r>
            <a:r>
              <a:rPr lang="en-US" sz="1200" b="1" kern="1200" baseline="0" dirty="0">
                <a:solidFill>
                  <a:schemeClr val="tx1"/>
                </a:solidFill>
                <a:effectLst/>
                <a:latin typeface="+mn-lt"/>
                <a:ea typeface="+mn-ea"/>
                <a:cs typeface="+mn-cs"/>
              </a:rPr>
              <a:t>Work Management Module – Work Order</a:t>
            </a:r>
            <a:r>
              <a:rPr lang="en-US" sz="120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Phase</a:t>
            </a:r>
            <a:r>
              <a:rPr lang="en-US" sz="1200" kern="1200" baseline="0" dirty="0">
                <a:solidFill>
                  <a:schemeClr val="tx1"/>
                </a:solidFill>
                <a:effectLst/>
                <a:latin typeface="+mn-lt"/>
                <a:ea typeface="+mn-ea"/>
                <a:cs typeface="+mn-cs"/>
              </a:rPr>
              <a:t> section.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 process to viewing and updating Work Order statuses are outlined in detail in the </a:t>
            </a:r>
            <a:r>
              <a:rPr lang="en-US" sz="1200" b="1" kern="1200" baseline="0" dirty="0">
                <a:solidFill>
                  <a:schemeClr val="tx1"/>
                </a:solidFill>
                <a:effectLst/>
                <a:latin typeface="+mn-lt"/>
                <a:ea typeface="+mn-ea"/>
                <a:cs typeface="+mn-cs"/>
              </a:rPr>
              <a:t>Work Management Module – Work Order</a:t>
            </a:r>
            <a:r>
              <a:rPr lang="en-US" sz="1200" kern="1200" baseline="0" dirty="0">
                <a:solidFill>
                  <a:schemeClr val="tx1"/>
                </a:solidFill>
                <a:effectLst/>
                <a:latin typeface="+mn-lt"/>
                <a:ea typeface="+mn-ea"/>
                <a:cs typeface="+mn-cs"/>
              </a:rPr>
              <a:t> section.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483265"/>
            <a:fld id="{D05519BA-76DB-47E5-919D-B82D7302E264}" type="slidenum">
              <a:rPr lang="en-US">
                <a:solidFill>
                  <a:prstClr val="black"/>
                </a:solidFill>
                <a:latin typeface="Calibri" panose="020F0502020204030204"/>
              </a:rPr>
              <a:pPr defTabSz="483265"/>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20767783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996" y="4518003"/>
            <a:ext cx="4069591" cy="424009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baseline="0" dirty="0"/>
              <a:t>What are these fields?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aseline="0" dirty="0"/>
              <a:t>Phase Status Codes are used to document the progress of work as it is completed and are linked to a parent work order, and individual phase within that work order. </a:t>
            </a:r>
          </a:p>
          <a:p>
            <a:pPr algn="just"/>
            <a:endParaRPr lang="en-US" sz="1200" b="1" i="1" baseline="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i="1" baseline="0" dirty="0"/>
              <a:t>Where will you find these fields?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aseline="0" dirty="0"/>
              <a:t>These fields are found in screens under the Work Management module under a parent work order and individual phase number.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Technicians</a:t>
            </a:r>
            <a:r>
              <a:rPr lang="en-US" sz="1200" kern="1200" baseline="0" dirty="0">
                <a:solidFill>
                  <a:schemeClr val="tx1"/>
                </a:solidFill>
                <a:effectLst/>
                <a:latin typeface="+mn-lt"/>
                <a:ea typeface="+mn-ea"/>
                <a:cs typeface="+mn-cs"/>
              </a:rPr>
              <a:t> will be able to see work order phases with a status of </a:t>
            </a:r>
            <a:r>
              <a:rPr lang="en-US" sz="1200" b="1" i="1" kern="1200" baseline="0" dirty="0">
                <a:solidFill>
                  <a:schemeClr val="tx1"/>
                </a:solidFill>
                <a:effectLst/>
                <a:latin typeface="+mn-lt"/>
                <a:ea typeface="+mn-ea"/>
                <a:cs typeface="+mn-cs"/>
              </a:rPr>
              <a:t>Open, Assigned, Awaiting Parts, On Hold</a:t>
            </a:r>
            <a:r>
              <a:rPr lang="en-US" sz="1200" b="0" i="0"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Technicians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will be able to update work order phases to the</a:t>
            </a:r>
            <a:r>
              <a:rPr lang="en-US" sz="1200" kern="1200" baseline="0" dirty="0">
                <a:solidFill>
                  <a:schemeClr val="tx1"/>
                </a:solidFill>
                <a:effectLst/>
                <a:latin typeface="+mn-lt"/>
                <a:ea typeface="+mn-ea"/>
                <a:cs typeface="+mn-cs"/>
              </a:rPr>
              <a:t> status of </a:t>
            </a:r>
            <a:r>
              <a:rPr lang="en-US" sz="1200" b="1" i="1" kern="1200" baseline="0" dirty="0">
                <a:solidFill>
                  <a:schemeClr val="tx1"/>
                </a:solidFill>
                <a:effectLst/>
                <a:latin typeface="+mn-lt"/>
                <a:ea typeface="+mn-ea"/>
                <a:cs typeface="+mn-cs"/>
              </a:rPr>
              <a:t>Awaiting Parts</a:t>
            </a:r>
            <a:r>
              <a:rPr lang="en-US" sz="1200" kern="1200" baseline="0" dirty="0">
                <a:solidFill>
                  <a:schemeClr val="tx1"/>
                </a:solidFill>
                <a:effectLst/>
                <a:latin typeface="+mn-lt"/>
                <a:ea typeface="+mn-ea"/>
                <a:cs typeface="+mn-cs"/>
              </a:rPr>
              <a:t>, or </a:t>
            </a:r>
            <a:r>
              <a:rPr lang="en-US" sz="1200" b="1" i="1" kern="1200" baseline="0" dirty="0">
                <a:solidFill>
                  <a:schemeClr val="tx1"/>
                </a:solidFill>
                <a:effectLst/>
                <a:latin typeface="+mn-lt"/>
                <a:ea typeface="+mn-ea"/>
                <a:cs typeface="+mn-cs"/>
              </a:rPr>
              <a:t>Work Complete</a:t>
            </a:r>
            <a:r>
              <a:rPr lang="en-US" sz="1200" kern="1200" baseline="0" dirty="0">
                <a:solidFill>
                  <a:schemeClr val="tx1"/>
                </a:solidFill>
                <a:effectLst/>
                <a:latin typeface="+mn-l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Supervisors</a:t>
            </a:r>
            <a:r>
              <a:rPr lang="en-US" sz="1200" kern="1200" baseline="0" dirty="0">
                <a:solidFill>
                  <a:schemeClr val="tx1"/>
                </a:solidFill>
                <a:effectLst/>
                <a:latin typeface="+mn-lt"/>
                <a:ea typeface="+mn-ea"/>
                <a:cs typeface="+mn-cs"/>
              </a:rPr>
              <a:t> will be able to update work order phases to the status of </a:t>
            </a:r>
            <a:r>
              <a:rPr lang="en-US" sz="1200" b="1" i="1" kern="1200" baseline="0" dirty="0">
                <a:solidFill>
                  <a:schemeClr val="tx1"/>
                </a:solidFill>
                <a:effectLst/>
                <a:latin typeface="+mn-lt"/>
                <a:ea typeface="+mn-ea"/>
                <a:cs typeface="+mn-cs"/>
              </a:rPr>
              <a:t>Open</a:t>
            </a:r>
            <a:r>
              <a:rPr lang="en-US" sz="1200" kern="1200" baseline="0" dirty="0">
                <a:solidFill>
                  <a:schemeClr val="tx1"/>
                </a:solidFill>
                <a:effectLst/>
                <a:latin typeface="+mn-lt"/>
                <a:ea typeface="+mn-ea"/>
                <a:cs typeface="+mn-cs"/>
              </a:rPr>
              <a:t>, </a:t>
            </a:r>
            <a:r>
              <a:rPr lang="en-US" sz="1200" b="1" i="1" kern="1200" baseline="0" dirty="0">
                <a:solidFill>
                  <a:schemeClr val="tx1"/>
                </a:solidFill>
                <a:effectLst/>
                <a:latin typeface="+mn-lt"/>
                <a:ea typeface="+mn-ea"/>
                <a:cs typeface="+mn-cs"/>
              </a:rPr>
              <a:t>Assigned</a:t>
            </a:r>
            <a:r>
              <a:rPr lang="en-US" sz="1200" kern="1200" baseline="0" dirty="0">
                <a:solidFill>
                  <a:schemeClr val="tx1"/>
                </a:solidFill>
                <a:effectLst/>
                <a:latin typeface="+mn-lt"/>
                <a:ea typeface="+mn-ea"/>
                <a:cs typeface="+mn-cs"/>
              </a:rPr>
              <a:t>, </a:t>
            </a:r>
            <a:r>
              <a:rPr lang="en-US" sz="1200" b="1" i="1" kern="1200" baseline="0" dirty="0">
                <a:solidFill>
                  <a:schemeClr val="tx1"/>
                </a:solidFill>
                <a:effectLst/>
                <a:latin typeface="+mn-lt"/>
                <a:ea typeface="+mn-ea"/>
                <a:cs typeface="+mn-cs"/>
              </a:rPr>
              <a:t>Awaiting Parts</a:t>
            </a:r>
            <a:r>
              <a:rPr lang="en-US" sz="1200" kern="1200" baseline="0" dirty="0">
                <a:solidFill>
                  <a:schemeClr val="tx1"/>
                </a:solidFill>
                <a:effectLst/>
                <a:latin typeface="+mn-lt"/>
                <a:ea typeface="+mn-ea"/>
                <a:cs typeface="+mn-cs"/>
              </a:rPr>
              <a:t>, </a:t>
            </a:r>
            <a:r>
              <a:rPr lang="en-US" sz="1200" b="1" i="1" kern="1200" baseline="0" dirty="0">
                <a:solidFill>
                  <a:schemeClr val="tx1"/>
                </a:solidFill>
                <a:effectLst/>
                <a:latin typeface="+mn-lt"/>
                <a:ea typeface="+mn-ea"/>
                <a:cs typeface="+mn-cs"/>
              </a:rPr>
              <a:t>Pending Approval</a:t>
            </a:r>
            <a:r>
              <a:rPr lang="en-US" sz="1200" kern="1200" baseline="0" dirty="0">
                <a:solidFill>
                  <a:schemeClr val="tx1"/>
                </a:solidFill>
                <a:effectLst/>
                <a:latin typeface="+mn-lt"/>
                <a:ea typeface="+mn-ea"/>
                <a:cs typeface="+mn-cs"/>
              </a:rPr>
              <a:t>, </a:t>
            </a:r>
            <a:r>
              <a:rPr lang="en-US" sz="1200" b="1" i="1" kern="1200" baseline="0" dirty="0">
                <a:solidFill>
                  <a:schemeClr val="tx1"/>
                </a:solidFill>
                <a:effectLst/>
                <a:latin typeface="+mn-lt"/>
                <a:ea typeface="+mn-ea"/>
                <a:cs typeface="+mn-cs"/>
              </a:rPr>
              <a:t>On Hold</a:t>
            </a:r>
            <a:r>
              <a:rPr lang="en-US" sz="1200" kern="1200" baseline="0" dirty="0">
                <a:solidFill>
                  <a:schemeClr val="tx1"/>
                </a:solidFill>
                <a:effectLst/>
                <a:latin typeface="+mn-lt"/>
                <a:ea typeface="+mn-ea"/>
                <a:cs typeface="+mn-cs"/>
              </a:rPr>
              <a:t>, </a:t>
            </a:r>
            <a:r>
              <a:rPr lang="en-US" sz="1200" b="1" i="1" kern="1200" baseline="0" dirty="0">
                <a:solidFill>
                  <a:schemeClr val="tx1"/>
                </a:solidFill>
                <a:effectLst/>
                <a:latin typeface="+mn-lt"/>
                <a:ea typeface="+mn-ea"/>
                <a:cs typeface="+mn-cs"/>
              </a:rPr>
              <a:t>Canceled</a:t>
            </a:r>
            <a:r>
              <a:rPr lang="en-US" sz="1200" kern="1200" baseline="0" dirty="0">
                <a:solidFill>
                  <a:schemeClr val="tx1"/>
                </a:solidFill>
                <a:effectLst/>
                <a:latin typeface="+mn-lt"/>
                <a:ea typeface="+mn-ea"/>
                <a:cs typeface="+mn-cs"/>
              </a:rPr>
              <a:t>, or </a:t>
            </a:r>
            <a:r>
              <a:rPr lang="en-US" sz="1200" b="1" i="1" kern="1200" baseline="0" dirty="0">
                <a:solidFill>
                  <a:schemeClr val="tx1"/>
                </a:solidFill>
                <a:effectLst/>
                <a:latin typeface="+mn-lt"/>
                <a:ea typeface="+mn-ea"/>
                <a:cs typeface="+mn-cs"/>
              </a:rPr>
              <a:t>Work Complete.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Work Order Control </a:t>
            </a:r>
            <a:r>
              <a:rPr lang="en-US" sz="1200" kern="1200" baseline="0" dirty="0">
                <a:solidFill>
                  <a:schemeClr val="tx1"/>
                </a:solidFill>
                <a:effectLst/>
                <a:latin typeface="+mn-lt"/>
                <a:ea typeface="+mn-ea"/>
                <a:cs typeface="+mn-cs"/>
              </a:rPr>
              <a:t>will be able to update work order phases to </a:t>
            </a:r>
            <a:r>
              <a:rPr lang="en-US" sz="1200" b="1" i="1" kern="1200" baseline="0" dirty="0">
                <a:solidFill>
                  <a:schemeClr val="tx1"/>
                </a:solidFill>
                <a:effectLst/>
                <a:latin typeface="+mn-lt"/>
                <a:ea typeface="+mn-ea"/>
                <a:cs typeface="+mn-cs"/>
              </a:rPr>
              <a:t>Closed.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 process to viewing and updating Work Order Phase statuses are outlined in detail in the </a:t>
            </a:r>
            <a:r>
              <a:rPr lang="en-US" sz="1200" b="1" kern="1200" baseline="0" dirty="0">
                <a:solidFill>
                  <a:schemeClr val="tx1"/>
                </a:solidFill>
                <a:effectLst/>
                <a:latin typeface="+mn-lt"/>
                <a:ea typeface="+mn-ea"/>
                <a:cs typeface="+mn-cs"/>
              </a:rPr>
              <a:t>Work Management Module – Work Order</a:t>
            </a:r>
            <a:r>
              <a:rPr lang="en-US" sz="120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Phase</a:t>
            </a:r>
            <a:r>
              <a:rPr lang="en-US" sz="1200" kern="1200" baseline="0" dirty="0">
                <a:solidFill>
                  <a:schemeClr val="tx1"/>
                </a:solidFill>
                <a:effectLst/>
                <a:latin typeface="+mn-lt"/>
                <a:ea typeface="+mn-ea"/>
                <a:cs typeface="+mn-cs"/>
              </a:rPr>
              <a:t>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483265"/>
            <a:fld id="{D05519BA-76DB-47E5-919D-B82D7302E264}" type="slidenum">
              <a:rPr lang="en-US">
                <a:solidFill>
                  <a:prstClr val="black"/>
                </a:solidFill>
                <a:latin typeface="Calibri" panose="020F0502020204030204"/>
              </a:rPr>
              <a:pPr defTabSz="483265"/>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22517509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UConn has also established</a:t>
            </a:r>
            <a:r>
              <a:rPr lang="en-US" baseline="0" dirty="0"/>
              <a:t> asset standards based on Uniformat II. </a:t>
            </a:r>
            <a:r>
              <a:rPr lang="en-US" sz="1200" b="0" i="0" u="none" strike="noStrike" kern="1200" baseline="0" dirty="0">
                <a:solidFill>
                  <a:schemeClr val="tx1"/>
                </a:solidFill>
                <a:latin typeface="+mn-lt"/>
                <a:ea typeface="+mn-ea"/>
                <a:cs typeface="+mn-cs"/>
              </a:rPr>
              <a:t>This training will only focus on covering the asset standards at a high level. The asset standards are only needed for Work Management tasks to identify affected pieces of equipment. For example, if a PM task is scheduled for completion on a specific air handling unit, the PM work order can be linked to that air handler.</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5519BA-76DB-47E5-919D-B82D7302E2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3343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asset standard hierarchy identifies the classification of the equipment that is affected by the maintenance task. </a:t>
            </a:r>
          </a:p>
          <a:p>
            <a:endParaRPr lang="en-US" dirty="0"/>
          </a:p>
          <a:p>
            <a:r>
              <a:rPr lang="en-US" dirty="0"/>
              <a:t>The different</a:t>
            </a:r>
            <a:r>
              <a:rPr lang="en-US" baseline="0" dirty="0"/>
              <a:t> Work Types within </a:t>
            </a:r>
            <a:r>
              <a:rPr lang="en-US" baseline="0" dirty="0" err="1"/>
              <a:t>AiM</a:t>
            </a:r>
            <a:r>
              <a:rPr lang="en-US" baseline="0" dirty="0"/>
              <a:t> include the following:</a:t>
            </a:r>
          </a:p>
          <a:p>
            <a:pPr marL="177845" indent="-177845">
              <a:buFont typeface="Arial" panose="020B0604020202020204" pitchFamily="34" charset="0"/>
              <a:buChar char="•"/>
            </a:pPr>
            <a:r>
              <a:rPr lang="en-US" b="1" i="1" baseline="0" dirty="0"/>
              <a:t>Asset Type</a:t>
            </a:r>
            <a:r>
              <a:rPr lang="en-US" b="1" baseline="0" dirty="0"/>
              <a:t> </a:t>
            </a:r>
            <a:r>
              <a:rPr lang="en-US" baseline="0" dirty="0"/>
              <a:t>– includes groups for Durable, Property, Property Component, Serialized, System, and Vehicle equipment</a:t>
            </a:r>
          </a:p>
          <a:p>
            <a:pPr marL="177845" indent="-177845">
              <a:buFont typeface="Arial" panose="020B0604020202020204" pitchFamily="34" charset="0"/>
              <a:buChar char="•"/>
            </a:pPr>
            <a:r>
              <a:rPr lang="en-US" b="1" i="1" baseline="0" dirty="0"/>
              <a:t>Asset Group</a:t>
            </a:r>
            <a:r>
              <a:rPr lang="en-US" baseline="0" dirty="0"/>
              <a:t> – includes the Uniformat II classification and a linked description (i.e. B2021, Windows)</a:t>
            </a:r>
          </a:p>
          <a:p>
            <a:pPr marL="177845" indent="-177845">
              <a:buFont typeface="Arial" panose="020B0604020202020204" pitchFamily="34" charset="0"/>
              <a:buChar char="•"/>
            </a:pPr>
            <a:r>
              <a:rPr lang="en-US" b="1" i="1" baseline="0" dirty="0"/>
              <a:t>Asset Status</a:t>
            </a:r>
            <a:r>
              <a:rPr lang="en-US" baseline="0" dirty="0"/>
              <a:t> – includes statuses of Active, Available, Decommissioned, Offline, and Validation</a:t>
            </a:r>
          </a:p>
          <a:p>
            <a:pPr marL="177845" indent="-177845">
              <a:buFont typeface="Arial" panose="020B0604020202020204" pitchFamily="34" charset="0"/>
              <a:buChar char="•"/>
            </a:pPr>
            <a:r>
              <a:rPr lang="en-US" b="1" i="1" baseline="0" dirty="0"/>
              <a:t>Failure Code </a:t>
            </a:r>
            <a:r>
              <a:rPr lang="en-US" baseline="0" dirty="0"/>
              <a:t>– includes </a:t>
            </a:r>
            <a:r>
              <a:rPr lang="en-US" sz="1200" baseline="0" dirty="0">
                <a:solidFill>
                  <a:schemeClr val="tx1"/>
                </a:solidFill>
              </a:rPr>
              <a:t>a list of codes i</a:t>
            </a:r>
            <a:r>
              <a:rPr lang="en-US" sz="1200" dirty="0">
                <a:solidFill>
                  <a:schemeClr val="tx1"/>
                </a:solidFill>
              </a:rPr>
              <a:t>ntended to document the identified cause of equipment failures, when applicable</a:t>
            </a:r>
            <a:endParaRPr lang="en-US" dirty="0"/>
          </a:p>
        </p:txBody>
      </p:sp>
      <p:sp>
        <p:nvSpPr>
          <p:cNvPr id="4" name="Slide Number Placeholder 3"/>
          <p:cNvSpPr>
            <a:spLocks noGrp="1"/>
          </p:cNvSpPr>
          <p:nvPr>
            <p:ph type="sldNum" sz="quarter" idx="10"/>
          </p:nvPr>
        </p:nvSpPr>
        <p:spPr/>
        <p:txBody>
          <a:bodyPr/>
          <a:lstStyle/>
          <a:p>
            <a:pPr defTabSz="483265"/>
            <a:fld id="{D05519BA-76DB-47E5-919D-B82D7302E264}" type="slidenum">
              <a:rPr lang="en-US">
                <a:solidFill>
                  <a:prstClr val="black"/>
                </a:solidFill>
                <a:latin typeface="Calibri" panose="020F0502020204030204"/>
              </a:rPr>
              <a:pPr defTabSz="483265"/>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42910881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baseline="0" dirty="0"/>
              <a:t>What are these fields?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aseline="0" dirty="0"/>
              <a:t>Failure Cause Codes are used to document cause of equipment failures to identify problem areas and allow staff to conduct root cause failure analysis (RCFM).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baseline="0" dirty="0"/>
              <a:t>Where will you find these fields?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aseline="0" dirty="0"/>
              <a:t>These fields are found in screens under the Asset Management module under a parent work order and individual asset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sym typeface="Wingdings"/>
              </a:rPr>
              <a:t>Additional failure codes can be added to </a:t>
            </a:r>
            <a:r>
              <a:rPr lang="en-US" sz="1200" dirty="0" err="1">
                <a:solidFill>
                  <a:schemeClr val="tx1"/>
                </a:solidFill>
                <a:sym typeface="Wingdings"/>
              </a:rPr>
              <a:t>AiM</a:t>
            </a:r>
            <a:r>
              <a:rPr lang="en-US" sz="1200" dirty="0">
                <a:solidFill>
                  <a:schemeClr val="tx1"/>
                </a:solidFill>
                <a:sym typeface="Wingdings"/>
              </a:rPr>
              <a:t> over time.</a:t>
            </a:r>
          </a:p>
          <a:p>
            <a:endParaRPr lang="en-US" dirty="0"/>
          </a:p>
        </p:txBody>
      </p:sp>
      <p:sp>
        <p:nvSpPr>
          <p:cNvPr id="4" name="Slide Number Placeholder 3"/>
          <p:cNvSpPr>
            <a:spLocks noGrp="1"/>
          </p:cNvSpPr>
          <p:nvPr>
            <p:ph type="sldNum" sz="quarter" idx="10"/>
          </p:nvPr>
        </p:nvSpPr>
        <p:spPr/>
        <p:txBody>
          <a:bodyPr/>
          <a:lstStyle/>
          <a:p>
            <a:pPr defTabSz="483265"/>
            <a:fld id="{D05519BA-76DB-47E5-919D-B82D7302E264}" type="slidenum">
              <a:rPr lang="en-US">
                <a:solidFill>
                  <a:prstClr val="black"/>
                </a:solidFill>
                <a:latin typeface="Calibri" panose="020F0502020204030204"/>
              </a:rPr>
              <a:pPr defTabSz="483265"/>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30593991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This module covers</a:t>
            </a:r>
            <a:r>
              <a:rPr lang="en-US" baseline="0" dirty="0"/>
              <a:t> select modules within the </a:t>
            </a:r>
            <a:r>
              <a:rPr lang="en-US" baseline="0" dirty="0" err="1"/>
              <a:t>AiM</a:t>
            </a:r>
            <a:r>
              <a:rPr lang="en-US" baseline="0" dirty="0"/>
              <a:t> </a:t>
            </a:r>
            <a:r>
              <a:rPr lang="en-US" baseline="0" dirty="0" err="1"/>
              <a:t>WorkDesk</a:t>
            </a:r>
            <a:r>
              <a:rPr lang="en-US" baseline="0" dirty="0"/>
              <a:t>. The following slides present a general introduction to the main </a:t>
            </a:r>
            <a:r>
              <a:rPr lang="en-US" baseline="0" dirty="0" err="1"/>
              <a:t>WorkDesk</a:t>
            </a:r>
            <a:r>
              <a:rPr lang="en-US" baseline="0" dirty="0"/>
              <a:t> screen as well as the location of the modules covered in this training. </a:t>
            </a:r>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35</a:t>
            </a:fld>
            <a:endParaRPr lang="en-US"/>
          </a:p>
        </p:txBody>
      </p:sp>
    </p:spTree>
    <p:extLst>
      <p:ext uri="{BB962C8B-B14F-4D97-AF65-F5344CB8AC3E}">
        <p14:creationId xmlns:p14="http://schemas.microsoft.com/office/powerpoint/2010/main" val="4044221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Staff will log in to the </a:t>
            </a:r>
            <a:r>
              <a:rPr lang="en-US" dirty="0" err="1"/>
              <a:t>Assetworks</a:t>
            </a:r>
            <a:r>
              <a:rPr lang="en-US" baseline="0" dirty="0"/>
              <a:t> </a:t>
            </a:r>
            <a:r>
              <a:rPr lang="en-US" baseline="0" dirty="0" err="1"/>
              <a:t>AiM</a:t>
            </a:r>
            <a:r>
              <a:rPr lang="en-US" baseline="0" dirty="0"/>
              <a:t> system through the </a:t>
            </a:r>
            <a:r>
              <a:rPr lang="en-US" baseline="0" dirty="0" err="1"/>
              <a:t>NetID</a:t>
            </a:r>
            <a:r>
              <a:rPr lang="en-US" baseline="0" dirty="0"/>
              <a:t> Single Sign On screen. Staff should use their </a:t>
            </a:r>
            <a:r>
              <a:rPr lang="en-US" baseline="0" dirty="0" err="1"/>
              <a:t>NetID</a:t>
            </a:r>
            <a:r>
              <a:rPr lang="en-US" baseline="0" dirty="0"/>
              <a:t> and password to access the Main </a:t>
            </a:r>
            <a:r>
              <a:rPr lang="en-US" baseline="0" dirty="0" err="1"/>
              <a:t>WorkDesk</a:t>
            </a:r>
            <a:r>
              <a:rPr lang="en-US" baseline="0" dirty="0"/>
              <a:t>. </a:t>
            </a:r>
            <a:endParaRPr lang="en-US" dirty="0"/>
          </a:p>
        </p:txBody>
      </p:sp>
      <p:sp>
        <p:nvSpPr>
          <p:cNvPr id="4" name="Slide Number Placeholder 3"/>
          <p:cNvSpPr>
            <a:spLocks noGrp="1"/>
          </p:cNvSpPr>
          <p:nvPr>
            <p:ph type="sldNum" sz="quarter" idx="10"/>
          </p:nvPr>
        </p:nvSpPr>
        <p:spPr/>
        <p:txBody>
          <a:bodyPr/>
          <a:lstStyle/>
          <a:p>
            <a:pPr defTabSz="483265"/>
            <a:fld id="{D05519BA-76DB-47E5-919D-B82D7302E264}" type="slidenum">
              <a:rPr lang="en-US">
                <a:solidFill>
                  <a:prstClr val="black"/>
                </a:solidFill>
                <a:latin typeface="Calibri" panose="020F0502020204030204"/>
              </a:rPr>
              <a:pPr defTabSz="483265"/>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37285946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main</a:t>
            </a:r>
            <a:r>
              <a:rPr lang="en-US" baseline="0" dirty="0"/>
              <a:t> </a:t>
            </a:r>
            <a:r>
              <a:rPr lang="en-US" baseline="0" dirty="0" err="1"/>
              <a:t>WorkDesk</a:t>
            </a:r>
            <a:r>
              <a:rPr lang="en-US" baseline="0" dirty="0"/>
              <a:t> menu contains links to each of the modules that are referenced in this training:</a:t>
            </a:r>
          </a:p>
          <a:p>
            <a:pPr marL="177845" indent="-177845" algn="just">
              <a:buFont typeface="Arial" panose="020B0604020202020204" pitchFamily="34" charset="0"/>
              <a:buChar char="•"/>
            </a:pPr>
            <a:r>
              <a:rPr lang="en-US" b="1" i="1" baseline="0" dirty="0"/>
              <a:t>Work Management </a:t>
            </a:r>
            <a:r>
              <a:rPr lang="en-US" baseline="0" dirty="0"/>
              <a:t>– used for generating work orders, purchase requests, schedule work, manage shop stock</a:t>
            </a:r>
          </a:p>
          <a:p>
            <a:pPr marL="177845" indent="-177845" algn="just">
              <a:buFont typeface="Arial" panose="020B0604020202020204" pitchFamily="34" charset="0"/>
              <a:buChar char="•"/>
            </a:pPr>
            <a:r>
              <a:rPr lang="en-US" b="1" i="1" baseline="0" dirty="0"/>
              <a:t>Customer Service </a:t>
            </a:r>
            <a:r>
              <a:rPr lang="en-US" baseline="0" dirty="0"/>
              <a:t>– used for submitting and approval customer service work requests </a:t>
            </a:r>
          </a:p>
          <a:p>
            <a:pPr marL="177845" marR="0" lvl="0" indent="-17784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baseline="0" dirty="0"/>
              <a:t>Finance </a:t>
            </a:r>
            <a:r>
              <a:rPr lang="en-US" baseline="0" dirty="0"/>
              <a:t>– used for documenting work order invoices and billing transactions for maintenance tasks</a:t>
            </a:r>
            <a:endParaRPr lang="en-US" b="1" i="1" baseline="0" dirty="0"/>
          </a:p>
          <a:p>
            <a:pPr marL="177845" indent="-177845" algn="just">
              <a:buFont typeface="Arial" panose="020B0604020202020204" pitchFamily="34" charset="0"/>
              <a:buChar char="•"/>
            </a:pPr>
            <a:r>
              <a:rPr lang="en-US" b="1" i="1" baseline="0" dirty="0"/>
              <a:t>Time and Attendance </a:t>
            </a:r>
            <a:r>
              <a:rPr lang="en-US" baseline="0" dirty="0"/>
              <a:t>– used for </a:t>
            </a:r>
            <a:r>
              <a:rPr lang="en-US" strike="sngStrike" baseline="0" dirty="0"/>
              <a:t>generating and </a:t>
            </a:r>
            <a:r>
              <a:rPr lang="en-US" baseline="0" dirty="0"/>
              <a:t>approving, </a:t>
            </a:r>
            <a:r>
              <a:rPr lang="en-US" strike="sngStrike" baseline="0" dirty="0"/>
              <a:t>and</a:t>
            </a:r>
            <a:r>
              <a:rPr lang="en-US" baseline="0" dirty="0"/>
              <a:t> viewing, and correcting employee labor entries, and work availability information</a:t>
            </a:r>
          </a:p>
          <a:p>
            <a:pPr marL="0" indent="0" algn="just">
              <a:buFont typeface="Arial" panose="020B0604020202020204" pitchFamily="34" charset="0"/>
              <a:buNone/>
            </a:pPr>
            <a:endParaRPr lang="en-US" baseline="0" dirty="0"/>
          </a:p>
          <a:p>
            <a:pPr marL="0" indent="0" algn="just">
              <a:buFont typeface="Arial" panose="020B0604020202020204" pitchFamily="34" charset="0"/>
              <a:buNone/>
            </a:pPr>
            <a:r>
              <a:rPr lang="en-US" baseline="0" dirty="0"/>
              <a:t>The </a:t>
            </a:r>
            <a:r>
              <a:rPr lang="en-US" b="1" i="1" baseline="0" dirty="0"/>
              <a:t>Report Listing </a:t>
            </a:r>
            <a:r>
              <a:rPr lang="en-US" baseline="0" dirty="0"/>
              <a:t>section is used to provide links to pre-defined reporting queries. The full list will differ based on staff rights within the system and can be edited.</a:t>
            </a:r>
          </a:p>
          <a:p>
            <a:pPr marL="0" indent="0" algn="just">
              <a:buFont typeface="Arial" panose="020B0604020202020204" pitchFamily="34" charset="0"/>
              <a:buNone/>
            </a:pPr>
            <a:endParaRPr lang="en-US" baseline="0" dirty="0"/>
          </a:p>
          <a:p>
            <a:pPr marL="0" indent="0" algn="just">
              <a:buFont typeface="Arial" panose="020B0604020202020204" pitchFamily="34" charset="0"/>
              <a:buNone/>
            </a:pPr>
            <a:r>
              <a:rPr lang="en-US" baseline="0" dirty="0"/>
              <a:t>The gray </a:t>
            </a:r>
            <a:r>
              <a:rPr lang="en-US" baseline="0" dirty="0" err="1"/>
              <a:t>AiM</a:t>
            </a:r>
            <a:r>
              <a:rPr lang="en-US" baseline="0" dirty="0"/>
              <a:t> button can be used to return to the main </a:t>
            </a:r>
            <a:r>
              <a:rPr lang="en-US" baseline="0" dirty="0" err="1"/>
              <a:t>WorkDesk</a:t>
            </a:r>
            <a:r>
              <a:rPr lang="en-US" baseline="0" dirty="0"/>
              <a:t> menu from any other page in the system.</a:t>
            </a:r>
            <a:endParaRPr lang="en-US" dirty="0"/>
          </a:p>
        </p:txBody>
      </p:sp>
      <p:sp>
        <p:nvSpPr>
          <p:cNvPr id="4" name="Slide Number Placeholder 3"/>
          <p:cNvSpPr>
            <a:spLocks noGrp="1"/>
          </p:cNvSpPr>
          <p:nvPr>
            <p:ph type="sldNum" sz="quarter" idx="10"/>
          </p:nvPr>
        </p:nvSpPr>
        <p:spPr/>
        <p:txBody>
          <a:bodyPr/>
          <a:lstStyle/>
          <a:p>
            <a:pPr defTabSz="483265"/>
            <a:fld id="{D05519BA-76DB-47E5-919D-B82D7302E264}" type="slidenum">
              <a:rPr lang="en-US">
                <a:solidFill>
                  <a:prstClr val="black"/>
                </a:solidFill>
                <a:latin typeface="Calibri" panose="020F0502020204030204"/>
              </a:rPr>
              <a:pPr defTabSz="483265"/>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15514361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Work Orders can</a:t>
            </a:r>
            <a:r>
              <a:rPr lang="en-US" baseline="0" dirty="0"/>
              <a:t> be created in different modules depending on the origin and type of work:</a:t>
            </a:r>
          </a:p>
          <a:p>
            <a:pPr marL="171450" indent="-171450" algn="just">
              <a:buFont typeface="Arial" panose="020B0604020202020204" pitchFamily="34" charset="0"/>
              <a:buChar char="•"/>
            </a:pPr>
            <a:r>
              <a:rPr lang="en-US" sz="1200" b="1" i="1" kern="1200" baseline="0" dirty="0">
                <a:solidFill>
                  <a:schemeClr val="tx1"/>
                </a:solidFill>
                <a:latin typeface="+mn-lt"/>
                <a:ea typeface="+mn-ea"/>
                <a:cs typeface="+mn-cs"/>
              </a:rPr>
              <a:t>Customer Request Module – </a:t>
            </a:r>
            <a:r>
              <a:rPr lang="en-US" sz="1200" b="0" i="1" kern="1200" baseline="0" dirty="0">
                <a:solidFill>
                  <a:schemeClr val="tx1"/>
                </a:solidFill>
                <a:latin typeface="+mn-lt"/>
                <a:ea typeface="+mn-ea"/>
                <a:cs typeface="+mn-cs"/>
              </a:rPr>
              <a:t>work orders originating from customers are entered in this location and approved by staff in this location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baseline="0" dirty="0">
                <a:solidFill>
                  <a:schemeClr val="tx1"/>
                </a:solidFill>
                <a:latin typeface="+mn-lt"/>
                <a:ea typeface="+mn-ea"/>
                <a:cs typeface="+mn-cs"/>
              </a:rPr>
              <a:t>Project Management Module – </a:t>
            </a:r>
            <a:r>
              <a:rPr lang="en-US" sz="1200" b="0" i="1" kern="1200" baseline="0" dirty="0">
                <a:solidFill>
                  <a:schemeClr val="tx1"/>
                </a:solidFill>
                <a:latin typeface="+mn-lt"/>
                <a:ea typeface="+mn-ea"/>
                <a:cs typeface="+mn-cs"/>
              </a:rPr>
              <a:t>work orders originating from projects are entered in this location</a:t>
            </a:r>
            <a:endParaRPr lang="en-US" sz="1200" b="1" i="1" kern="1200" baseline="0" dirty="0">
              <a:solidFill>
                <a:schemeClr val="tx1"/>
              </a:solidFill>
              <a:latin typeface="+mn-l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baseline="0" dirty="0">
                <a:solidFill>
                  <a:schemeClr val="tx1"/>
                </a:solidFill>
                <a:latin typeface="+mn-lt"/>
                <a:ea typeface="+mn-ea"/>
                <a:cs typeface="+mn-cs"/>
              </a:rPr>
              <a:t>Preventive Maintenance Module – </a:t>
            </a:r>
            <a:r>
              <a:rPr lang="en-US" sz="1200" b="0" i="1" kern="1200" baseline="0" dirty="0">
                <a:solidFill>
                  <a:schemeClr val="tx1"/>
                </a:solidFill>
                <a:latin typeface="+mn-lt"/>
                <a:ea typeface="+mn-ea"/>
                <a:cs typeface="+mn-cs"/>
              </a:rPr>
              <a:t>work orders originating from preventive maintenance templates are entered in this location</a:t>
            </a:r>
            <a:endParaRPr lang="en-US" sz="1200" b="1" i="1" kern="1200" baseline="0" dirty="0">
              <a:solidFill>
                <a:schemeClr val="tx1"/>
              </a:solidFill>
              <a:latin typeface="+mn-lt"/>
              <a:ea typeface="+mn-ea"/>
              <a:cs typeface="+mn-cs"/>
            </a:endParaRPr>
          </a:p>
          <a:p>
            <a:pPr marL="171450" indent="-171450" algn="just">
              <a:buFont typeface="Arial" panose="020B0604020202020204" pitchFamily="34" charset="0"/>
              <a:buChar char="•"/>
            </a:pPr>
            <a:r>
              <a:rPr lang="en-US" sz="1200" b="1" i="1" kern="1200" baseline="0" dirty="0">
                <a:solidFill>
                  <a:schemeClr val="tx1"/>
                </a:solidFill>
                <a:latin typeface="+mn-lt"/>
                <a:ea typeface="+mn-ea"/>
                <a:cs typeface="+mn-cs"/>
              </a:rPr>
              <a:t>Work Management Module – </a:t>
            </a:r>
            <a:r>
              <a:rPr lang="en-US" sz="1200" b="0" i="1" kern="1200" baseline="0" dirty="0">
                <a:solidFill>
                  <a:schemeClr val="tx1"/>
                </a:solidFill>
                <a:latin typeface="+mn-lt"/>
                <a:ea typeface="+mn-ea"/>
                <a:cs typeface="+mn-cs"/>
              </a:rPr>
              <a:t>work orders originating from staff are entered in this location, all work orders can be searched and schedule from this module</a:t>
            </a:r>
          </a:p>
          <a:p>
            <a:pPr marL="0" indent="0" algn="just">
              <a:buFont typeface="Arial" panose="020B0604020202020204" pitchFamily="34" charset="0"/>
              <a:buNone/>
            </a:pPr>
            <a:endParaRPr lang="en-US" sz="1200" b="1" i="0" kern="1200" baseline="0" dirty="0">
              <a:solidFill>
                <a:schemeClr val="tx1"/>
              </a:solidFill>
              <a:latin typeface="+mn-lt"/>
              <a:ea typeface="+mn-ea"/>
              <a:cs typeface="+mn-cs"/>
            </a:endParaRPr>
          </a:p>
          <a:p>
            <a:pPr marL="0" indent="0" algn="just">
              <a:buFont typeface="Arial" panose="020B0604020202020204" pitchFamily="34" charset="0"/>
              <a:buNone/>
            </a:pPr>
            <a:r>
              <a:rPr lang="en-US" sz="1200" b="1" i="0" kern="1200" baseline="0" dirty="0">
                <a:solidFill>
                  <a:schemeClr val="tx1"/>
                </a:solidFill>
                <a:latin typeface="+mn-lt"/>
                <a:ea typeface="+mn-ea"/>
                <a:cs typeface="+mn-cs"/>
              </a:rPr>
              <a:t>Part 2 </a:t>
            </a:r>
            <a:r>
              <a:rPr lang="en-US" sz="1200" b="0" i="0" kern="1200" baseline="0" dirty="0">
                <a:solidFill>
                  <a:schemeClr val="tx1"/>
                </a:solidFill>
                <a:latin typeface="+mn-lt"/>
                <a:ea typeface="+mn-ea"/>
                <a:cs typeface="+mn-cs"/>
              </a:rPr>
              <a:t>of this training is divided into sections by module.</a:t>
            </a:r>
          </a:p>
          <a:p>
            <a:pPr marL="0" indent="0" algn="just">
              <a:buFont typeface="Arial" panose="020B0604020202020204" pitchFamily="34" charset="0"/>
              <a:buNone/>
            </a:pPr>
            <a:r>
              <a:rPr lang="en-US" sz="1200" b="0" i="0" kern="1200" baseline="0" dirty="0">
                <a:solidFill>
                  <a:schemeClr val="tx1"/>
                </a:solidFill>
                <a:latin typeface="+mn-lt"/>
                <a:ea typeface="+mn-ea"/>
                <a:cs typeface="+mn-cs"/>
              </a:rPr>
              <a:t>This training will focus only on work order entries originating from customers in the Customer Service module and from staff in the Work Management module.</a:t>
            </a:r>
          </a:p>
          <a:p>
            <a:pPr marL="0" indent="0">
              <a:buFont typeface="Arial" panose="020B0604020202020204" pitchFamily="34" charset="0"/>
              <a:buNone/>
            </a:pPr>
            <a:endParaRPr lang="en-US" sz="1200" b="0" i="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05519BA-76DB-47E5-919D-B82D7302E264}" type="slidenum">
              <a:rPr lang="en-US" smtClean="0"/>
              <a:t>38</a:t>
            </a:fld>
            <a:endParaRPr lang="en-US"/>
          </a:p>
        </p:txBody>
      </p:sp>
    </p:spTree>
    <p:extLst>
      <p:ext uri="{BB962C8B-B14F-4D97-AF65-F5344CB8AC3E}">
        <p14:creationId xmlns:p14="http://schemas.microsoft.com/office/powerpoint/2010/main" val="36886026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t>Part 2</a:t>
            </a:r>
            <a:r>
              <a:rPr lang="en-US" dirty="0"/>
              <a:t> reviews</a:t>
            </a:r>
            <a:r>
              <a:rPr lang="en-US" baseline="0" dirty="0"/>
              <a:t> work management processes within each of the following modules:</a:t>
            </a:r>
          </a:p>
          <a:p>
            <a:pPr marL="0" lvl="0" indent="0" algn="just">
              <a:buClr>
                <a:srgbClr val="B22600"/>
              </a:buClr>
              <a:buFont typeface="Arial" panose="020B0604020202020204" pitchFamily="34" charset="0"/>
              <a:buNone/>
            </a:pPr>
            <a:endParaRPr lang="en-US" sz="1200" dirty="0">
              <a:solidFill>
                <a:prstClr val="black">
                  <a:lumMod val="75000"/>
                  <a:lumOff val="25000"/>
                </a:prstClr>
              </a:solidFill>
            </a:endParaRPr>
          </a:p>
          <a:p>
            <a:pPr marL="171450" lvl="0" indent="-171450" algn="just">
              <a:buClr>
                <a:srgbClr val="B22600"/>
              </a:buClr>
              <a:buFont typeface="Arial" panose="020B0604020202020204" pitchFamily="34" charset="0"/>
              <a:buChar char="•"/>
            </a:pPr>
            <a:r>
              <a:rPr lang="en-US" sz="1200" b="1" i="1" kern="1200" baseline="0" dirty="0">
                <a:solidFill>
                  <a:schemeClr val="tx1"/>
                </a:solidFill>
                <a:latin typeface="+mn-lt"/>
                <a:ea typeface="+mn-ea"/>
                <a:cs typeface="+mn-cs"/>
              </a:rPr>
              <a:t>Work Management Module – </a:t>
            </a:r>
            <a:r>
              <a:rPr lang="en-US" sz="1200" dirty="0">
                <a:solidFill>
                  <a:prstClr val="black">
                    <a:lumMod val="75000"/>
                    <a:lumOff val="25000"/>
                  </a:prstClr>
                </a:solidFill>
              </a:rPr>
              <a:t>Work order, phase, daily assignments, purchase requests, shop stock transactions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baseline="0" dirty="0">
                <a:solidFill>
                  <a:schemeClr val="tx1"/>
                </a:solidFill>
                <a:latin typeface="+mn-lt"/>
                <a:ea typeface="+mn-ea"/>
                <a:cs typeface="+mn-cs"/>
              </a:rPr>
              <a:t>Customer Service Module – </a:t>
            </a:r>
            <a:r>
              <a:rPr lang="en-US" sz="1200" dirty="0">
                <a:solidFill>
                  <a:prstClr val="black">
                    <a:lumMod val="75000"/>
                    <a:lumOff val="25000"/>
                  </a:prstClr>
                </a:solidFill>
              </a:rPr>
              <a:t>Customer request and approval)</a:t>
            </a:r>
            <a:endParaRPr lang="en-US" sz="1200" b="1" i="1" kern="1200" baseline="0" dirty="0">
              <a:solidFill>
                <a:schemeClr val="tx1"/>
              </a:solidFill>
              <a:latin typeface="+mn-l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baseline="0" dirty="0">
                <a:solidFill>
                  <a:schemeClr val="tx1"/>
                </a:solidFill>
                <a:latin typeface="+mn-lt"/>
                <a:ea typeface="+mn-ea"/>
                <a:cs typeface="+mn-cs"/>
              </a:rPr>
              <a:t>Finance Module – </a:t>
            </a:r>
            <a:r>
              <a:rPr lang="en-US" sz="1200" dirty="0">
                <a:solidFill>
                  <a:prstClr val="black">
                    <a:lumMod val="75000"/>
                    <a:lumOff val="25000"/>
                  </a:prstClr>
                </a:solidFill>
              </a:rPr>
              <a:t>Work order financing</a:t>
            </a:r>
            <a:endParaRPr lang="en-US" sz="1200" b="1" i="1" kern="1200" baseline="0" dirty="0">
              <a:solidFill>
                <a:schemeClr val="tx1"/>
              </a:solidFill>
              <a:latin typeface="+mn-l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baseline="0" dirty="0">
                <a:solidFill>
                  <a:schemeClr val="tx1"/>
                </a:solidFill>
                <a:latin typeface="+mn-lt"/>
                <a:ea typeface="+mn-ea"/>
                <a:cs typeface="+mn-cs"/>
              </a:rPr>
              <a:t>Fire O&amp;M Application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baseline="0" dirty="0">
                <a:solidFill>
                  <a:schemeClr val="tx1"/>
                </a:solidFill>
                <a:latin typeface="+mn-lt"/>
                <a:ea typeface="+mn-ea"/>
                <a:cs typeface="+mn-cs"/>
              </a:rPr>
              <a:t>Time and Attendance Module –  </a:t>
            </a:r>
            <a:r>
              <a:rPr lang="en-US" sz="1200" dirty="0">
                <a:solidFill>
                  <a:prstClr val="black">
                    <a:lumMod val="75000"/>
                    <a:lumOff val="25000"/>
                  </a:prstClr>
                </a:solidFill>
              </a:rPr>
              <a:t>Timecard entry and approval</a:t>
            </a:r>
            <a:endParaRPr lang="en-US" sz="1200" b="1" i="1" kern="1200" baseline="0" dirty="0">
              <a:solidFill>
                <a:schemeClr val="tx1"/>
              </a:solidFill>
              <a:latin typeface="+mn-l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baseline="0" dirty="0">
                <a:solidFill>
                  <a:schemeClr val="tx1"/>
                </a:solidFill>
                <a:latin typeface="+mn-lt"/>
                <a:ea typeface="+mn-ea"/>
                <a:cs typeface="+mn-cs"/>
              </a:rPr>
              <a:t>Pre-Defined Screen Queries – </a:t>
            </a:r>
            <a:r>
              <a:rPr lang="en-US" sz="1200" b="0" i="0" kern="1200" baseline="0" dirty="0">
                <a:solidFill>
                  <a:schemeClr val="tx1"/>
                </a:solidFill>
                <a:latin typeface="+mn-lt"/>
                <a:ea typeface="+mn-ea"/>
                <a:cs typeface="+mn-cs"/>
              </a:rPr>
              <a:t>Report Listing</a:t>
            </a:r>
            <a:endParaRPr lang="en-US" sz="1200" b="0" i="0" dirty="0">
              <a:solidFill>
                <a:prstClr val="black">
                  <a:lumMod val="75000"/>
                  <a:lumOff val="25000"/>
                </a:prstClr>
              </a:solidFill>
            </a:endParaRPr>
          </a:p>
          <a:p>
            <a:pPr marL="171450" indent="-171450">
              <a:buFont typeface="Arial" panose="020B0604020202020204" pitchFamily="34" charset="0"/>
              <a:buChar char="•"/>
            </a:pPr>
            <a:endParaRPr lang="en-US" b="1" i="1" dirty="0"/>
          </a:p>
        </p:txBody>
      </p:sp>
      <p:sp>
        <p:nvSpPr>
          <p:cNvPr id="4" name="Slide Number Placeholder 3"/>
          <p:cNvSpPr>
            <a:spLocks noGrp="1"/>
          </p:cNvSpPr>
          <p:nvPr>
            <p:ph type="sldNum" sz="quarter" idx="10"/>
          </p:nvPr>
        </p:nvSpPr>
        <p:spPr/>
        <p:txBody>
          <a:bodyPr/>
          <a:lstStyle/>
          <a:p>
            <a:pPr marL="0" marR="0" lvl="0" indent="0" algn="r" defTabSz="483265" rtl="0" eaLnBrk="1" fontAlgn="auto" latinLnBrk="0" hangingPunct="1">
              <a:lnSpc>
                <a:spcPct val="100000"/>
              </a:lnSpc>
              <a:spcBef>
                <a:spcPts val="0"/>
              </a:spcBef>
              <a:spcAft>
                <a:spcPts val="0"/>
              </a:spcAft>
              <a:buClrTx/>
              <a:buSzTx/>
              <a:buFontTx/>
              <a:buNone/>
              <a:tabLst/>
              <a:defRPr/>
            </a:pPr>
            <a:fld id="{D05519BA-76DB-47E5-919D-B82D7302E26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265"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4795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0" y="500063"/>
            <a:ext cx="5265738" cy="3948112"/>
          </a:xfrm>
        </p:spPr>
      </p:sp>
      <p:sp>
        <p:nvSpPr>
          <p:cNvPr id="3" name="Notes Placeholder 2"/>
          <p:cNvSpPr>
            <a:spLocks noGrp="1"/>
          </p:cNvSpPr>
          <p:nvPr>
            <p:ph type="body" idx="1"/>
          </p:nvPr>
        </p:nvSpPr>
        <p:spPr/>
        <p:txBody>
          <a:bodyPr/>
          <a:lstStyle/>
          <a:p>
            <a:pPr algn="just"/>
            <a:r>
              <a:rPr lang="en-US" dirty="0"/>
              <a:t>The</a:t>
            </a:r>
            <a:r>
              <a:rPr lang="en-US" baseline="0" dirty="0"/>
              <a:t> processes covered in this training will apply to certain roles and responsibilities in the </a:t>
            </a:r>
            <a:r>
              <a:rPr lang="en-US" baseline="0" dirty="0" err="1"/>
              <a:t>Uconn</a:t>
            </a:r>
            <a:r>
              <a:rPr lang="en-US" baseline="0" dirty="0"/>
              <a:t> Facilities Operations and Building Services group. </a:t>
            </a:r>
          </a:p>
          <a:p>
            <a:pPr algn="just"/>
            <a:endParaRPr lang="en-US" baseline="0" dirty="0"/>
          </a:p>
          <a:p>
            <a:pPr algn="just"/>
            <a:r>
              <a:rPr lang="en-US" baseline="0" dirty="0"/>
              <a:t>The process breakdown shows a high-level summary of the processes that relate to each role between Technicians, Supervisors or Directors, Finance, and </a:t>
            </a:r>
            <a:r>
              <a:rPr lang="en-US" strike="sngStrike" baseline="0" dirty="0"/>
              <a:t>Work Order Control (WOC)  </a:t>
            </a:r>
            <a:r>
              <a:rPr lang="en-US" strike="noStrike" baseline="0" dirty="0"/>
              <a:t>Operations </a:t>
            </a:r>
            <a:r>
              <a:rPr lang="en-US" baseline="0" dirty="0"/>
              <a:t>to highlight areas of interest for each group. </a:t>
            </a:r>
            <a:endParaRPr lang="en-US" dirty="0"/>
          </a:p>
        </p:txBody>
      </p:sp>
      <p:sp>
        <p:nvSpPr>
          <p:cNvPr id="4" name="Slide Number Placeholder 3"/>
          <p:cNvSpPr>
            <a:spLocks noGrp="1"/>
          </p:cNvSpPr>
          <p:nvPr>
            <p:ph type="sldNum" sz="quarter" idx="10"/>
          </p:nvPr>
        </p:nvSpPr>
        <p:spPr/>
        <p:txBody>
          <a:bodyPr/>
          <a:lstStyle/>
          <a:p>
            <a:pPr defTabSz="483265"/>
            <a:fld id="{D05519BA-76DB-47E5-919D-B82D7302E264}" type="slidenum">
              <a:rPr lang="en-US">
                <a:solidFill>
                  <a:prstClr val="black"/>
                </a:solidFill>
                <a:latin typeface="Calibri" panose="020F0502020204030204"/>
              </a:rPr>
              <a:pPr defTabSz="483265"/>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3270309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eaLnBrk="1" fontAlgn="t" latinLnBrk="0" hangingPunct="1"/>
            <a:r>
              <a:rPr lang="en-US" sz="1200" b="0" i="0" u="none" strike="noStrike" kern="1200" dirty="0">
                <a:solidFill>
                  <a:schemeClr val="tx1"/>
                </a:solidFill>
                <a:effectLst/>
                <a:latin typeface="+mn-lt"/>
                <a:ea typeface="+mn-ea"/>
                <a:cs typeface="+mn-cs"/>
              </a:rPr>
              <a:t>The majority</a:t>
            </a:r>
            <a:r>
              <a:rPr lang="en-US" sz="1200" b="0" i="0" u="none" strike="noStrike" kern="1200" baseline="0" dirty="0">
                <a:solidFill>
                  <a:schemeClr val="tx1"/>
                </a:solidFill>
                <a:effectLst/>
                <a:latin typeface="+mn-lt"/>
                <a:ea typeface="+mn-ea"/>
                <a:cs typeface="+mn-cs"/>
              </a:rPr>
              <a:t> of the processes involved in this training are covered in the Work Management module.</a:t>
            </a:r>
          </a:p>
          <a:p>
            <a:pPr algn="just" rtl="0" eaLnBrk="1" fontAlgn="t" latinLnBrk="0" hangingPunct="1"/>
            <a:endParaRPr lang="en-US" sz="1200" b="0" i="0" u="none" strike="noStrike" kern="1200" baseline="0" dirty="0">
              <a:solidFill>
                <a:schemeClr val="tx1"/>
              </a:solidFill>
              <a:effectLst/>
              <a:latin typeface="+mn-lt"/>
              <a:ea typeface="+mn-ea"/>
              <a:cs typeface="+mn-cs"/>
            </a:endParaRPr>
          </a:p>
          <a:p>
            <a:pPr algn="just" rtl="0" eaLnBrk="1" fontAlgn="t" latinLnBrk="0" hangingPunct="1"/>
            <a:r>
              <a:rPr lang="en-US" sz="1200" b="0" i="0" u="none" strike="noStrike" kern="1200" baseline="0" dirty="0">
                <a:solidFill>
                  <a:schemeClr val="tx1"/>
                </a:solidFill>
                <a:effectLst/>
                <a:latin typeface="+mn-lt"/>
                <a:ea typeface="+mn-ea"/>
                <a:cs typeface="+mn-cs"/>
              </a:rPr>
              <a:t>The module covers processes located in the following tabs:</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40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273017399"/>
              </p:ext>
            </p:extLst>
          </p:nvPr>
        </p:nvGraphicFramePr>
        <p:xfrm>
          <a:off x="327022" y="5879422"/>
          <a:ext cx="2913246" cy="2225040"/>
        </p:xfrm>
        <a:graphic>
          <a:graphicData uri="http://schemas.openxmlformats.org/drawingml/2006/table">
            <a:tbl>
              <a:tblPr firstRow="1" bandRow="1">
                <a:tableStyleId>{5C22544A-7EE6-4342-B048-85BDC9FD1C3A}</a:tableStyleId>
              </a:tblPr>
              <a:tblGrid>
                <a:gridCol w="2913246">
                  <a:extLst>
                    <a:ext uri="{9D8B030D-6E8A-4147-A177-3AD203B41FA5}">
                      <a16:colId xmlns:a16="http://schemas.microsoft.com/office/drawing/2014/main" val="2820087735"/>
                    </a:ext>
                  </a:extLst>
                </a:gridCol>
              </a:tblGrid>
              <a:tr h="370840">
                <a:tc>
                  <a:txBody>
                    <a:bodyPr/>
                    <a:lstStyle/>
                    <a:p>
                      <a:r>
                        <a:rPr lang="en-US" dirty="0"/>
                        <a:t>Work</a:t>
                      </a:r>
                      <a:r>
                        <a:rPr lang="en-US" baseline="0" dirty="0"/>
                        <a:t> Management Module</a:t>
                      </a:r>
                      <a:endParaRPr lang="en-US" dirty="0"/>
                    </a:p>
                  </a:txBody>
                  <a:tcPr/>
                </a:tc>
                <a:extLst>
                  <a:ext uri="{0D108BD9-81ED-4DB2-BD59-A6C34878D82A}">
                    <a16:rowId xmlns:a16="http://schemas.microsoft.com/office/drawing/2014/main" val="310091377"/>
                  </a:ext>
                </a:extLst>
              </a:tr>
              <a:tr h="370840">
                <a:tc>
                  <a:txBody>
                    <a:bodyPr/>
                    <a:lstStyle/>
                    <a:p>
                      <a:r>
                        <a:rPr lang="en-US" sz="1600" dirty="0"/>
                        <a:t>Work Order</a:t>
                      </a:r>
                    </a:p>
                  </a:txBody>
                  <a:tcPr/>
                </a:tc>
                <a:extLst>
                  <a:ext uri="{0D108BD9-81ED-4DB2-BD59-A6C34878D82A}">
                    <a16:rowId xmlns:a16="http://schemas.microsoft.com/office/drawing/2014/main" val="1617101069"/>
                  </a:ext>
                </a:extLst>
              </a:tr>
              <a:tr h="370840">
                <a:tc>
                  <a:txBody>
                    <a:bodyPr/>
                    <a:lstStyle/>
                    <a:p>
                      <a:r>
                        <a:rPr lang="en-US" sz="1600" dirty="0"/>
                        <a:t>Phase</a:t>
                      </a:r>
                    </a:p>
                  </a:txBody>
                  <a:tcPr/>
                </a:tc>
                <a:extLst>
                  <a:ext uri="{0D108BD9-81ED-4DB2-BD59-A6C34878D82A}">
                    <a16:rowId xmlns:a16="http://schemas.microsoft.com/office/drawing/2014/main" val="1117752879"/>
                  </a:ext>
                </a:extLst>
              </a:tr>
              <a:tr h="370840">
                <a:tc>
                  <a:txBody>
                    <a:bodyPr/>
                    <a:lstStyle/>
                    <a:p>
                      <a:r>
                        <a:rPr lang="en-US" sz="1600" dirty="0"/>
                        <a:t>Daily Assignments </a:t>
                      </a:r>
                    </a:p>
                  </a:txBody>
                  <a:tcPr/>
                </a:tc>
                <a:extLst>
                  <a:ext uri="{0D108BD9-81ED-4DB2-BD59-A6C34878D82A}">
                    <a16:rowId xmlns:a16="http://schemas.microsoft.com/office/drawing/2014/main" val="1880658237"/>
                  </a:ext>
                </a:extLst>
              </a:tr>
              <a:tr h="370840">
                <a:tc>
                  <a:txBody>
                    <a:bodyPr/>
                    <a:lstStyle/>
                    <a:p>
                      <a:r>
                        <a:rPr lang="en-US" sz="1600" dirty="0"/>
                        <a:t>Purchase</a:t>
                      </a:r>
                      <a:r>
                        <a:rPr lang="en-US" sz="1600" baseline="0" dirty="0"/>
                        <a:t> Request</a:t>
                      </a:r>
                      <a:endParaRPr lang="en-US" sz="1600" dirty="0"/>
                    </a:p>
                  </a:txBody>
                  <a:tcPr/>
                </a:tc>
                <a:extLst>
                  <a:ext uri="{0D108BD9-81ED-4DB2-BD59-A6C34878D82A}">
                    <a16:rowId xmlns:a16="http://schemas.microsoft.com/office/drawing/2014/main" val="1570084357"/>
                  </a:ext>
                </a:extLst>
              </a:tr>
              <a:tr h="370840">
                <a:tc>
                  <a:txBody>
                    <a:bodyPr/>
                    <a:lstStyle/>
                    <a:p>
                      <a:r>
                        <a:rPr lang="en-US" sz="1600" dirty="0"/>
                        <a:t>Shop Stock</a:t>
                      </a:r>
                      <a:r>
                        <a:rPr lang="en-US" sz="1600" baseline="0" dirty="0"/>
                        <a:t> Transactions</a:t>
                      </a:r>
                      <a:endParaRPr lang="en-US" sz="1600" dirty="0"/>
                    </a:p>
                  </a:txBody>
                  <a:tcPr/>
                </a:tc>
                <a:extLst>
                  <a:ext uri="{0D108BD9-81ED-4DB2-BD59-A6C34878D82A}">
                    <a16:rowId xmlns:a16="http://schemas.microsoft.com/office/drawing/2014/main" val="2727745411"/>
                  </a:ext>
                </a:extLst>
              </a:tr>
            </a:tbl>
          </a:graphicData>
        </a:graphic>
      </p:graphicFrame>
    </p:spTree>
    <p:extLst>
      <p:ext uri="{BB962C8B-B14F-4D97-AF65-F5344CB8AC3E}">
        <p14:creationId xmlns:p14="http://schemas.microsoft.com/office/powerpoint/2010/main" val="6884808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i="0" dirty="0"/>
              <a:t>When logged in, you’ll be able to see the links</a:t>
            </a:r>
            <a:r>
              <a:rPr lang="en-US" i="0" baseline="0" dirty="0"/>
              <a:t> to each tab </a:t>
            </a:r>
            <a:r>
              <a:rPr lang="en-US" i="0" dirty="0"/>
              <a:t>in the Work Management</a:t>
            </a:r>
            <a:r>
              <a:rPr lang="en-US" i="0" baseline="0" dirty="0"/>
              <a:t> module. The </a:t>
            </a:r>
            <a:r>
              <a:rPr lang="en-US" sz="1200" kern="1200" dirty="0" err="1">
                <a:solidFill>
                  <a:schemeClr val="tx1"/>
                </a:solidFill>
                <a:effectLst/>
                <a:latin typeface="+mn-lt"/>
                <a:ea typeface="+mn-ea"/>
                <a:cs typeface="+mn-cs"/>
              </a:rPr>
              <a:t>WorkDesk</a:t>
            </a:r>
            <a:r>
              <a:rPr lang="en-US" sz="1200" kern="1200" dirty="0">
                <a:solidFill>
                  <a:schemeClr val="tx1"/>
                </a:solidFill>
                <a:effectLst/>
                <a:latin typeface="+mn-lt"/>
                <a:ea typeface="+mn-ea"/>
                <a:cs typeface="+mn-cs"/>
              </a:rPr>
              <a:t> is configurable and will be built out for specific roles.</a:t>
            </a:r>
          </a:p>
          <a:p>
            <a:endParaRPr lang="en-US" i="0" dirty="0"/>
          </a:p>
        </p:txBody>
      </p:sp>
      <p:sp>
        <p:nvSpPr>
          <p:cNvPr id="4" name="Slide Number Placeholder 3"/>
          <p:cNvSpPr>
            <a:spLocks noGrp="1"/>
          </p:cNvSpPr>
          <p:nvPr>
            <p:ph type="sldNum" sz="quarter" idx="10"/>
          </p:nvPr>
        </p:nvSpPr>
        <p:spPr/>
        <p:txBody>
          <a:bodyPr/>
          <a:lstStyle/>
          <a:p>
            <a:fld id="{D05519BA-76DB-47E5-919D-B82D7302E264}" type="slidenum">
              <a:rPr lang="en-US" smtClean="0"/>
              <a:t>41</a:t>
            </a:fld>
            <a:endParaRPr lang="en-US"/>
          </a:p>
        </p:txBody>
      </p:sp>
    </p:spTree>
    <p:extLst>
      <p:ext uri="{BB962C8B-B14F-4D97-AF65-F5344CB8AC3E}">
        <p14:creationId xmlns:p14="http://schemas.microsoft.com/office/powerpoint/2010/main" val="19406336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66529">
              <a:defRPr/>
            </a:pPr>
            <a:r>
              <a:rPr lang="en-US" i="0" dirty="0"/>
              <a:t>Found</a:t>
            </a:r>
            <a:r>
              <a:rPr lang="en-US" i="0" baseline="0" dirty="0"/>
              <a:t> in the</a:t>
            </a:r>
            <a:r>
              <a:rPr lang="en-US" i="0" dirty="0"/>
              <a:t> Work Management Module, the Work Order Screen is the primary screen for tracking work in AiM. It defines how work is classified, who requested the work, where the work is to be performed, by whom, the amount of time to accomplish the job, and the amount of money the job required. </a:t>
            </a:r>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42</a:t>
            </a:fld>
            <a:endParaRPr lang="en-US"/>
          </a:p>
        </p:txBody>
      </p:sp>
    </p:spTree>
    <p:extLst>
      <p:ext uri="{BB962C8B-B14F-4D97-AF65-F5344CB8AC3E}">
        <p14:creationId xmlns:p14="http://schemas.microsoft.com/office/powerpoint/2010/main" val="2809755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Filling out the work order with as much information is critical</a:t>
            </a:r>
            <a:r>
              <a:rPr lang="en-US" baseline="0" dirty="0"/>
              <a:t> for assigning of work as well as reporting.  The fields listed above follow specific data standards and hierarchical relationships.</a:t>
            </a:r>
          </a:p>
          <a:p>
            <a:endParaRPr lang="en-US" baseline="0" dirty="0"/>
          </a:p>
          <a:p>
            <a:endParaRPr lang="en-US" dirty="0"/>
          </a:p>
        </p:txBody>
      </p:sp>
      <p:sp>
        <p:nvSpPr>
          <p:cNvPr id="4" name="Slide Number Placeholder 3"/>
          <p:cNvSpPr>
            <a:spLocks noGrp="1"/>
          </p:cNvSpPr>
          <p:nvPr>
            <p:ph type="sldNum" sz="quarter" idx="10"/>
          </p:nvPr>
        </p:nvSpPr>
        <p:spPr/>
        <p:txBody>
          <a:bodyPr/>
          <a:lstStyle/>
          <a:p>
            <a:pPr defTabSz="483265"/>
            <a:fld id="{D05519BA-76DB-47E5-919D-B82D7302E264}" type="slidenum">
              <a:rPr lang="en-US">
                <a:solidFill>
                  <a:prstClr val="black"/>
                </a:solidFill>
                <a:latin typeface="Calibri" panose="020F0502020204030204"/>
              </a:rPr>
              <a:pPr defTabSz="483265"/>
              <a:t>43</a:t>
            </a:fld>
            <a:endParaRPr lang="en-US">
              <a:solidFill>
                <a:prstClr val="black"/>
              </a:solidFill>
              <a:latin typeface="Calibri" panose="020F0502020204030204"/>
            </a:endParaRPr>
          </a:p>
        </p:txBody>
      </p:sp>
    </p:spTree>
    <p:extLst>
      <p:ext uri="{BB962C8B-B14F-4D97-AF65-F5344CB8AC3E}">
        <p14:creationId xmlns:p14="http://schemas.microsoft.com/office/powerpoint/2010/main" val="37797424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work order number will automatically populate. </a:t>
            </a:r>
          </a:p>
          <a:p>
            <a:endParaRPr lang="en-US" i="0" dirty="0"/>
          </a:p>
          <a:p>
            <a:r>
              <a:rPr lang="en-US" i="1" dirty="0"/>
              <a:t>Note that the red highlighted cells are required fields.</a:t>
            </a:r>
          </a:p>
          <a:p>
            <a:endParaRPr lang="en-US" i="1" dirty="0"/>
          </a:p>
          <a:p>
            <a:r>
              <a:rPr lang="en-US" i="1" dirty="0"/>
              <a:t>Required fields include:</a:t>
            </a:r>
          </a:p>
          <a:p>
            <a:pPr marL="241632" indent="-241632">
              <a:buFont typeface="+mj-lt"/>
              <a:buAutoNum type="arabicPeriod"/>
            </a:pPr>
            <a:r>
              <a:rPr lang="en-US" i="1" dirty="0"/>
              <a:t>Request</a:t>
            </a:r>
            <a:r>
              <a:rPr lang="en-US" i="1" baseline="0" dirty="0"/>
              <a:t> Description</a:t>
            </a:r>
          </a:p>
          <a:p>
            <a:pPr marL="241632" indent="-241632">
              <a:buFont typeface="+mj-lt"/>
              <a:buAutoNum type="arabicPeriod"/>
            </a:pPr>
            <a:r>
              <a:rPr lang="en-US" i="1" baseline="0" dirty="0"/>
              <a:t>Organization </a:t>
            </a:r>
          </a:p>
          <a:p>
            <a:pPr marL="241632" indent="-241632">
              <a:buFont typeface="+mj-lt"/>
              <a:buAutoNum type="arabicPeriod"/>
            </a:pPr>
            <a:r>
              <a:rPr lang="en-US" i="1" baseline="0" dirty="0"/>
              <a:t>Requestor</a:t>
            </a:r>
          </a:p>
          <a:p>
            <a:pPr marL="241632" indent="-241632">
              <a:buFont typeface="+mj-lt"/>
              <a:buAutoNum type="arabicPeriod"/>
            </a:pPr>
            <a:r>
              <a:rPr lang="en-US" i="1" baseline="0" dirty="0"/>
              <a:t>Region</a:t>
            </a:r>
          </a:p>
          <a:p>
            <a:pPr marL="241632" indent="-241632">
              <a:buFont typeface="+mj-lt"/>
              <a:buAutoNum type="arabicPeriod"/>
            </a:pPr>
            <a:r>
              <a:rPr lang="en-US" i="1" baseline="0" dirty="0"/>
              <a:t>Facility</a:t>
            </a:r>
          </a:p>
          <a:p>
            <a:pPr marL="241632" indent="-241632">
              <a:buFont typeface="+mj-lt"/>
              <a:buAutoNum type="arabicPeriod"/>
            </a:pPr>
            <a:r>
              <a:rPr lang="en-US" i="1" baseline="0" dirty="0"/>
              <a:t>Property</a:t>
            </a:r>
          </a:p>
          <a:p>
            <a:pPr marL="241632" indent="-241632">
              <a:buFont typeface="+mj-lt"/>
              <a:buAutoNum type="arabicPeriod"/>
            </a:pPr>
            <a:r>
              <a:rPr lang="en-US" i="1" baseline="0" dirty="0"/>
              <a:t>Status</a:t>
            </a:r>
          </a:p>
          <a:p>
            <a:pPr marL="241632" indent="-241632">
              <a:buFont typeface="+mj-lt"/>
              <a:buAutoNum type="arabicPeriod"/>
            </a:pPr>
            <a:r>
              <a:rPr lang="en-US" i="1" baseline="0" dirty="0"/>
              <a:t>Work Type</a:t>
            </a:r>
          </a:p>
          <a:p>
            <a:pPr marL="241632" indent="-241632">
              <a:buFont typeface="+mj-lt"/>
              <a:buAutoNum type="arabicPeriod"/>
            </a:pPr>
            <a:r>
              <a:rPr lang="en-US" i="1" baseline="0" dirty="0"/>
              <a:t>Work Category</a:t>
            </a:r>
          </a:p>
          <a:p>
            <a:pPr marL="241632" indent="-241632">
              <a:buFont typeface="+mj-lt"/>
              <a:buAutoNum type="arabicPeriod"/>
            </a:pPr>
            <a:r>
              <a:rPr lang="en-US" i="1" baseline="0" dirty="0"/>
              <a:t>Problem Code (if applicable)</a:t>
            </a:r>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44</a:t>
            </a:fld>
            <a:endParaRPr lang="en-US"/>
          </a:p>
        </p:txBody>
      </p:sp>
    </p:spTree>
    <p:extLst>
      <p:ext uri="{BB962C8B-B14F-4D97-AF65-F5344CB8AC3E}">
        <p14:creationId xmlns:p14="http://schemas.microsoft.com/office/powerpoint/2010/main" val="17477322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0" y="500063"/>
            <a:ext cx="5265738" cy="3948112"/>
          </a:xfrm>
        </p:spPr>
      </p:sp>
      <p:sp>
        <p:nvSpPr>
          <p:cNvPr id="3" name="Notes Placeholder 2"/>
          <p:cNvSpPr>
            <a:spLocks noGrp="1"/>
          </p:cNvSpPr>
          <p:nvPr>
            <p:ph type="body" idx="1"/>
          </p:nvPr>
        </p:nvSpPr>
        <p:spPr/>
        <p:txBody>
          <a:bodyPr/>
          <a:lstStyle/>
          <a:p>
            <a:r>
              <a:rPr lang="en-US" dirty="0"/>
              <a:t>The list of Problem Codes cover the following areas:</a:t>
            </a:r>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45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069657479"/>
              </p:ext>
            </p:extLst>
          </p:nvPr>
        </p:nvGraphicFramePr>
        <p:xfrm>
          <a:off x="397495" y="5242235"/>
          <a:ext cx="3111500" cy="3705225"/>
        </p:xfrm>
        <a:graphic>
          <a:graphicData uri="http://schemas.openxmlformats.org/drawingml/2006/table">
            <a:tbl>
              <a:tblPr>
                <a:tableStyleId>{5C22544A-7EE6-4342-B048-85BDC9FD1C3A}</a:tableStyleId>
              </a:tblPr>
              <a:tblGrid>
                <a:gridCol w="825500">
                  <a:extLst>
                    <a:ext uri="{9D8B030D-6E8A-4147-A177-3AD203B41FA5}">
                      <a16:colId xmlns:a16="http://schemas.microsoft.com/office/drawing/2014/main" val="3966330844"/>
                    </a:ext>
                  </a:extLst>
                </a:gridCol>
                <a:gridCol w="2286000">
                  <a:extLst>
                    <a:ext uri="{9D8B030D-6E8A-4147-A177-3AD203B41FA5}">
                      <a16:colId xmlns:a16="http://schemas.microsoft.com/office/drawing/2014/main" val="2007295464"/>
                    </a:ext>
                  </a:extLst>
                </a:gridCol>
              </a:tblGrid>
              <a:tr h="466725">
                <a:tc>
                  <a:txBody>
                    <a:bodyPr/>
                    <a:lstStyle/>
                    <a:p>
                      <a:pPr marL="0" algn="ctr" defTabSz="914400" rtl="0" eaLnBrk="1" fontAlgn="ctr" latinLnBrk="0" hangingPunct="1"/>
                      <a:r>
                        <a:rPr lang="en-US" sz="1000" b="1" i="0" u="none" strike="noStrike" kern="1200" dirty="0">
                          <a:solidFill>
                            <a:schemeClr val="bg1"/>
                          </a:solidFill>
                          <a:effectLst/>
                          <a:latin typeface="Cambria" panose="02040503050406030204" pitchFamily="18" charset="0"/>
                          <a:ea typeface="+mn-ea"/>
                          <a:cs typeface="+mn-cs"/>
                        </a:rPr>
                        <a:t>Uniformat Level 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ctr" latinLnBrk="0" hangingPunct="1"/>
                      <a:r>
                        <a:rPr lang="en-US" sz="1000" b="1" i="0" u="none" strike="noStrike" kern="1200" dirty="0">
                          <a:solidFill>
                            <a:schemeClr val="bg1"/>
                          </a:solidFill>
                          <a:effectLst/>
                          <a:latin typeface="Cambria" panose="02040503050406030204" pitchFamily="18" charset="0"/>
                          <a:ea typeface="+mn-ea"/>
                          <a:cs typeface="+mn-cs"/>
                        </a:rPr>
                        <a:t>Description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678670076"/>
                  </a:ext>
                </a:extLst>
              </a:tr>
              <a:tr h="190500">
                <a:tc>
                  <a:txBody>
                    <a:bodyPr/>
                    <a:lstStyle/>
                    <a:p>
                      <a:pPr algn="l" fontAlgn="b"/>
                      <a:r>
                        <a:rPr lang="en-US" sz="1100" u="none" strike="noStrike" dirty="0">
                          <a:effectLst/>
                        </a:rPr>
                        <a:t>A10</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rPr>
                        <a:t>Foundations</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3899309"/>
                  </a:ext>
                </a:extLst>
              </a:tr>
              <a:tr h="190500">
                <a:tc>
                  <a:txBody>
                    <a:bodyPr/>
                    <a:lstStyle/>
                    <a:p>
                      <a:pPr algn="l" fontAlgn="b"/>
                      <a:r>
                        <a:rPr lang="en-US" sz="1100" u="none" strike="noStrike" dirty="0">
                          <a:effectLst/>
                        </a:rPr>
                        <a:t>B20</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Exterior Enclosures</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4603930"/>
                  </a:ext>
                </a:extLst>
              </a:tr>
              <a:tr h="190500">
                <a:tc>
                  <a:txBody>
                    <a:bodyPr/>
                    <a:lstStyle/>
                    <a:p>
                      <a:pPr algn="l" fontAlgn="b"/>
                      <a:r>
                        <a:rPr lang="en-US" sz="1100" u="none" strike="noStrike">
                          <a:effectLst/>
                        </a:rPr>
                        <a:t>B30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Roofing</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6595501"/>
                  </a:ext>
                </a:extLst>
              </a:tr>
              <a:tr h="190500">
                <a:tc>
                  <a:txBody>
                    <a:bodyPr/>
                    <a:lstStyle/>
                    <a:p>
                      <a:pPr algn="l" fontAlgn="b"/>
                      <a:r>
                        <a:rPr lang="en-US" sz="1100" u="none" strike="noStrike">
                          <a:effectLst/>
                        </a:rPr>
                        <a:t>C10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rPr>
                        <a:t>Interior Construction</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4461771"/>
                  </a:ext>
                </a:extLst>
              </a:tr>
              <a:tr h="190500">
                <a:tc>
                  <a:txBody>
                    <a:bodyPr/>
                    <a:lstStyle/>
                    <a:p>
                      <a:pPr algn="l" fontAlgn="b"/>
                      <a:r>
                        <a:rPr lang="en-US" sz="1100" u="none" strike="noStrike">
                          <a:effectLst/>
                        </a:rPr>
                        <a:t>C20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Stairs</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1344393"/>
                  </a:ext>
                </a:extLst>
              </a:tr>
              <a:tr h="190500">
                <a:tc>
                  <a:txBody>
                    <a:bodyPr/>
                    <a:lstStyle/>
                    <a:p>
                      <a:pPr algn="l" fontAlgn="b"/>
                      <a:r>
                        <a:rPr lang="en-US" sz="1100" u="none" strike="noStrike">
                          <a:effectLst/>
                        </a:rPr>
                        <a:t>C30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Interior Finishes</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8651316"/>
                  </a:ext>
                </a:extLst>
              </a:tr>
              <a:tr h="190500">
                <a:tc>
                  <a:txBody>
                    <a:bodyPr/>
                    <a:lstStyle/>
                    <a:p>
                      <a:pPr algn="l" fontAlgn="b"/>
                      <a:r>
                        <a:rPr lang="en-US" sz="1100" u="none" strike="noStrike">
                          <a:effectLst/>
                        </a:rPr>
                        <a:t>D10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Conveying</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6168045"/>
                  </a:ext>
                </a:extLst>
              </a:tr>
              <a:tr h="190500">
                <a:tc>
                  <a:txBody>
                    <a:bodyPr/>
                    <a:lstStyle/>
                    <a:p>
                      <a:pPr algn="l" fontAlgn="b"/>
                      <a:r>
                        <a:rPr lang="en-US" sz="1100" u="none" strike="noStrike">
                          <a:effectLst/>
                        </a:rPr>
                        <a:t>D20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rPr>
                        <a:t>Plumbing</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72490"/>
                  </a:ext>
                </a:extLst>
              </a:tr>
              <a:tr h="190500">
                <a:tc>
                  <a:txBody>
                    <a:bodyPr/>
                    <a:lstStyle/>
                    <a:p>
                      <a:pPr algn="l" fontAlgn="b"/>
                      <a:r>
                        <a:rPr lang="en-US" sz="1100" u="none" strike="noStrike">
                          <a:effectLst/>
                        </a:rPr>
                        <a:t>D30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rPr>
                        <a:t>HVAC</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310470"/>
                  </a:ext>
                </a:extLst>
              </a:tr>
              <a:tr h="190500">
                <a:tc>
                  <a:txBody>
                    <a:bodyPr/>
                    <a:lstStyle/>
                    <a:p>
                      <a:pPr algn="l" fontAlgn="b"/>
                      <a:r>
                        <a:rPr lang="en-US" sz="1100" u="none" strike="noStrike">
                          <a:effectLst/>
                        </a:rPr>
                        <a:t>D40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Fire Protection</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3050349"/>
                  </a:ext>
                </a:extLst>
              </a:tr>
              <a:tr h="190500">
                <a:tc>
                  <a:txBody>
                    <a:bodyPr/>
                    <a:lstStyle/>
                    <a:p>
                      <a:pPr algn="l" fontAlgn="b"/>
                      <a:r>
                        <a:rPr lang="en-US" sz="1100" u="none" strike="noStrike">
                          <a:effectLst/>
                        </a:rPr>
                        <a:t>D50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Electrical</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142923"/>
                  </a:ext>
                </a:extLst>
              </a:tr>
              <a:tr h="190500">
                <a:tc>
                  <a:txBody>
                    <a:bodyPr/>
                    <a:lstStyle/>
                    <a:p>
                      <a:pPr algn="l" fontAlgn="b"/>
                      <a:r>
                        <a:rPr lang="en-US" sz="1100" u="none" strike="noStrike">
                          <a:effectLst/>
                        </a:rPr>
                        <a:t>E10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Equipment</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0645447"/>
                  </a:ext>
                </a:extLst>
              </a:tr>
              <a:tr h="190500">
                <a:tc>
                  <a:txBody>
                    <a:bodyPr/>
                    <a:lstStyle/>
                    <a:p>
                      <a:pPr algn="l" fontAlgn="b"/>
                      <a:r>
                        <a:rPr lang="en-US" sz="1100" u="none" strike="noStrike">
                          <a:effectLst/>
                        </a:rPr>
                        <a:t>E20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Furnishings</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7669897"/>
                  </a:ext>
                </a:extLst>
              </a:tr>
              <a:tr h="190500">
                <a:tc>
                  <a:txBody>
                    <a:bodyPr/>
                    <a:lstStyle/>
                    <a:p>
                      <a:pPr algn="l" fontAlgn="b"/>
                      <a:r>
                        <a:rPr lang="en-US" sz="1100" u="none" strike="noStrike">
                          <a:effectLst/>
                        </a:rPr>
                        <a:t>F20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Selective Building Demolitions</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1238048"/>
                  </a:ext>
                </a:extLst>
              </a:tr>
              <a:tr h="190500">
                <a:tc>
                  <a:txBody>
                    <a:bodyPr/>
                    <a:lstStyle/>
                    <a:p>
                      <a:pPr algn="l" fontAlgn="b"/>
                      <a:r>
                        <a:rPr lang="en-US" sz="1100" u="none" strike="noStrike">
                          <a:effectLst/>
                        </a:rPr>
                        <a:t>G10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Site Preparation</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2887474"/>
                  </a:ext>
                </a:extLst>
              </a:tr>
              <a:tr h="190500">
                <a:tc>
                  <a:txBody>
                    <a:bodyPr/>
                    <a:lstStyle/>
                    <a:p>
                      <a:pPr algn="l" fontAlgn="b"/>
                      <a:r>
                        <a:rPr lang="en-US" sz="1100" u="none" strike="noStrike">
                          <a:effectLst/>
                        </a:rPr>
                        <a:t>G20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Site Improvements</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0990284"/>
                  </a:ext>
                </a:extLst>
              </a:tr>
              <a:tr h="190500">
                <a:tc>
                  <a:txBody>
                    <a:bodyPr/>
                    <a:lstStyle/>
                    <a:p>
                      <a:pPr algn="l" fontAlgn="b"/>
                      <a:r>
                        <a:rPr lang="en-US" sz="1100" u="none" strike="noStrike">
                          <a:effectLst/>
                        </a:rPr>
                        <a:t>G30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Site Mechanical Utilities </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9228546"/>
                  </a:ext>
                </a:extLst>
              </a:tr>
            </a:tbl>
          </a:graphicData>
        </a:graphic>
      </p:graphicFrame>
    </p:spTree>
    <p:extLst>
      <p:ext uri="{BB962C8B-B14F-4D97-AF65-F5344CB8AC3E}">
        <p14:creationId xmlns:p14="http://schemas.microsoft.com/office/powerpoint/2010/main" val="10104303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0" y="500063"/>
            <a:ext cx="5265738" cy="3948112"/>
          </a:xfrm>
        </p:spPr>
      </p:sp>
      <p:sp>
        <p:nvSpPr>
          <p:cNvPr id="3" name="Notes Placeholder 2"/>
          <p:cNvSpPr>
            <a:spLocks noGrp="1"/>
          </p:cNvSpPr>
          <p:nvPr>
            <p:ph type="body" idx="1"/>
          </p:nvPr>
        </p:nvSpPr>
        <p:spPr/>
        <p:txBody>
          <a:bodyPr/>
          <a:lstStyle/>
          <a:p>
            <a:pPr marL="241632" indent="-241632" algn="just" defTabSz="966529">
              <a:buFont typeface="+mj-lt"/>
              <a:buAutoNum type="arabicPeriod"/>
              <a:defRPr/>
            </a:pPr>
            <a:r>
              <a:rPr lang="en-US" b="1" i="1" u="none" dirty="0"/>
              <a:t>Corrective Maintenance (CM): </a:t>
            </a:r>
            <a:r>
              <a:rPr lang="en-US" dirty="0"/>
              <a:t> Maintenance activities performed because of equipment or system failure.  Activities are directed toward the restoration of an item to a specified level of performance.  Corrective maintenance is also referred to as demand maintenance, reactive maintenance, breakdown maintenance, etc.</a:t>
            </a:r>
          </a:p>
          <a:p>
            <a:pPr marL="241632" indent="-241632" algn="just" defTabSz="966529">
              <a:buFont typeface="+mj-lt"/>
              <a:buAutoNum type="arabicPeriod"/>
              <a:defRPr/>
            </a:pPr>
            <a:r>
              <a:rPr lang="en-US" b="1" i="1" u="none" dirty="0"/>
              <a:t>Predictive Maintenance (</a:t>
            </a:r>
            <a:r>
              <a:rPr lang="en-US" b="1" i="1" u="none" dirty="0" err="1"/>
              <a:t>PdM</a:t>
            </a:r>
            <a:r>
              <a:rPr lang="en-US" b="1" i="1" u="none" dirty="0"/>
              <a:t>):  </a:t>
            </a:r>
            <a:r>
              <a:rPr lang="en-US" dirty="0"/>
              <a:t>Predictive maintenance (</a:t>
            </a:r>
            <a:r>
              <a:rPr lang="en-US" dirty="0" err="1"/>
              <a:t>PdM</a:t>
            </a:r>
            <a:r>
              <a:rPr lang="en-US" dirty="0"/>
              <a:t>) is maintenance performed when empirical data that is collected and reviewed indicate that maintenance is required.  Predictive Testing &amp; Inspection (PT&amp;I) is another term often used interchangeably to more clearly describe </a:t>
            </a:r>
            <a:r>
              <a:rPr lang="en-US" dirty="0" err="1"/>
              <a:t>PdM</a:t>
            </a:r>
            <a:r>
              <a:rPr lang="en-US" dirty="0"/>
              <a:t> processes.  PT&amp;I includes non-destructive and non-intrusive methods of investigation and analysis.  </a:t>
            </a:r>
          </a:p>
          <a:p>
            <a:pPr marL="241632" indent="-241632" algn="just">
              <a:buFont typeface="+mj-lt"/>
              <a:buAutoNum type="arabicPeriod"/>
            </a:pPr>
            <a:r>
              <a:rPr lang="en-US" b="1" i="1" u="none" dirty="0"/>
              <a:t>Preventive Maintenance (PM):  </a:t>
            </a:r>
            <a:r>
              <a:rPr lang="en-US" dirty="0"/>
              <a:t>Preventive Maintenance includes planned actions undertaken to retain an item at a specified level of performance by providing repetitive scheduled tasks that prolong system operation and useful life: inspection, cleaning, lubrication, and part replacement.  </a:t>
            </a:r>
          </a:p>
          <a:p>
            <a:pPr marL="241632" indent="-241632" algn="just">
              <a:buFont typeface="+mj-lt"/>
              <a:buAutoNum type="arabicPeriod"/>
            </a:pPr>
            <a:r>
              <a:rPr lang="en-US" b="1" i="1" u="none" dirty="0"/>
              <a:t>Proactive Maintenance (</a:t>
            </a:r>
            <a:r>
              <a:rPr lang="en-US" b="1" i="1" u="none" dirty="0" err="1"/>
              <a:t>PrM</a:t>
            </a:r>
            <a:r>
              <a:rPr lang="en-US" b="1" i="1" u="none" dirty="0"/>
              <a:t>): </a:t>
            </a:r>
            <a:r>
              <a:rPr lang="en-US" dirty="0"/>
              <a:t>Proactive maintenance is the sum of all maintenance work that is completed to avoid failures.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50" dirty="0"/>
          </a:p>
          <a:p>
            <a:pPr marL="0" indent="0">
              <a:buFont typeface="+mj-lt"/>
              <a:buNone/>
            </a:pPr>
            <a:endParaRPr lang="en-US" sz="1050" dirty="0"/>
          </a:p>
        </p:txBody>
      </p:sp>
      <p:sp>
        <p:nvSpPr>
          <p:cNvPr id="4" name="Slide Number Placeholder 3"/>
          <p:cNvSpPr>
            <a:spLocks noGrp="1"/>
          </p:cNvSpPr>
          <p:nvPr>
            <p:ph type="sldNum" sz="quarter" idx="10"/>
          </p:nvPr>
        </p:nvSpPr>
        <p:spPr/>
        <p:txBody>
          <a:bodyPr/>
          <a:lstStyle/>
          <a:p>
            <a:fld id="{D05519BA-76DB-47E5-919D-B82D7302E264}" type="slidenum">
              <a:rPr lang="en-US" smtClean="0"/>
              <a:t>46</a:t>
            </a:fld>
            <a:endParaRPr lang="en-US"/>
          </a:p>
        </p:txBody>
      </p:sp>
    </p:spTree>
    <p:extLst>
      <p:ext uri="{BB962C8B-B14F-4D97-AF65-F5344CB8AC3E}">
        <p14:creationId xmlns:p14="http://schemas.microsoft.com/office/powerpoint/2010/main" val="41704371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0" y="500063"/>
            <a:ext cx="5265738" cy="3948112"/>
          </a:xfrm>
        </p:spPr>
      </p:sp>
      <p:sp>
        <p:nvSpPr>
          <p:cNvPr id="3" name="Notes Placeholder 2"/>
          <p:cNvSpPr>
            <a:spLocks noGrp="1"/>
          </p:cNvSpPr>
          <p:nvPr>
            <p:ph type="body" idx="1"/>
          </p:nvPr>
        </p:nvSpPr>
        <p:spPr/>
        <p:txBody>
          <a:bodyPr/>
          <a:lstStyle/>
          <a:p>
            <a:r>
              <a:rPr lang="en-US" b="1" dirty="0"/>
              <a:t>If the Net ID of the requestor </a:t>
            </a:r>
            <a:r>
              <a:rPr lang="en-US" b="1" i="1" dirty="0"/>
              <a:t>is not </a:t>
            </a:r>
            <a:r>
              <a:rPr lang="en-US" b="1" dirty="0"/>
              <a:t>known:</a:t>
            </a:r>
          </a:p>
          <a:p>
            <a:pPr marL="285750" indent="-285750" algn="just">
              <a:buFont typeface="Arial" panose="020B0604020202020204" pitchFamily="34" charset="0"/>
              <a:buChar char="•"/>
            </a:pPr>
            <a:r>
              <a:rPr lang="en-US" dirty="0"/>
              <a:t>Click the magnifying glass next to the </a:t>
            </a:r>
            <a:r>
              <a:rPr lang="en-US" i="1" dirty="0"/>
              <a:t>Organization </a:t>
            </a:r>
            <a:r>
              <a:rPr lang="en-US" dirty="0"/>
              <a:t>field</a:t>
            </a:r>
          </a:p>
          <a:p>
            <a:pPr marL="285750" indent="-285750" algn="just">
              <a:buFont typeface="Arial" panose="020B0604020202020204" pitchFamily="34" charset="0"/>
              <a:buChar char="•"/>
            </a:pPr>
            <a:r>
              <a:rPr lang="en-US" dirty="0"/>
              <a:t>Select the Institution, Department, and Organization of the Requestor</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05519BA-76DB-47E5-919D-B82D7302E264}" type="slidenum">
              <a:rPr lang="en-US" smtClean="0"/>
              <a:t>47</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67813" b="28573"/>
          <a:stretch/>
        </p:blipFill>
        <p:spPr>
          <a:xfrm>
            <a:off x="274968" y="5682174"/>
            <a:ext cx="2943225" cy="109790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25369" r="67813" b="25163"/>
          <a:stretch/>
        </p:blipFill>
        <p:spPr>
          <a:xfrm>
            <a:off x="274967" y="6805133"/>
            <a:ext cx="2943225" cy="1186026"/>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14843" r="67812" b="55183"/>
          <a:stretch/>
        </p:blipFill>
        <p:spPr>
          <a:xfrm>
            <a:off x="287493" y="7966107"/>
            <a:ext cx="2943225" cy="1258927"/>
          </a:xfrm>
          <a:prstGeom prst="rect">
            <a:avLst/>
          </a:prstGeom>
        </p:spPr>
      </p:pic>
    </p:spTree>
    <p:extLst>
      <p:ext uri="{BB962C8B-B14F-4D97-AF65-F5344CB8AC3E}">
        <p14:creationId xmlns:p14="http://schemas.microsoft.com/office/powerpoint/2010/main" val="34818264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0" y="500063"/>
            <a:ext cx="5265738" cy="3948112"/>
          </a:xfrm>
        </p:spPr>
      </p:sp>
      <p:sp>
        <p:nvSpPr>
          <p:cNvPr id="3" name="Notes Placeholder 2"/>
          <p:cNvSpPr>
            <a:spLocks noGrp="1"/>
          </p:cNvSpPr>
          <p:nvPr>
            <p:ph type="body" idx="1"/>
          </p:nvPr>
        </p:nvSpPr>
        <p:spPr/>
        <p:txBody>
          <a:bodyPr/>
          <a:lstStyle/>
          <a:p>
            <a:r>
              <a:rPr lang="en-US" b="1" dirty="0"/>
              <a:t>If the property number </a:t>
            </a:r>
            <a:r>
              <a:rPr lang="en-US" b="1" i="1" dirty="0"/>
              <a:t>is not </a:t>
            </a:r>
            <a:r>
              <a:rPr lang="en-US" b="1" dirty="0"/>
              <a:t>known:</a:t>
            </a:r>
          </a:p>
          <a:p>
            <a:pPr marL="285750" indent="-285750" algn="just">
              <a:buFont typeface="Arial" panose="020B0604020202020204" pitchFamily="34" charset="0"/>
              <a:buChar char="•"/>
            </a:pPr>
            <a:r>
              <a:rPr lang="en-US" dirty="0"/>
              <a:t>The </a:t>
            </a:r>
            <a:r>
              <a:rPr lang="en-US" i="1" dirty="0"/>
              <a:t>Search</a:t>
            </a:r>
            <a:r>
              <a:rPr lang="en-US" dirty="0"/>
              <a:t> function can also be used when the property number is not known. Search for the property name in the </a:t>
            </a:r>
            <a:r>
              <a:rPr lang="en-US" i="1" dirty="0"/>
              <a:t>Description</a:t>
            </a:r>
            <a:r>
              <a:rPr lang="en-US" dirty="0"/>
              <a:t> box after selecting the </a:t>
            </a:r>
            <a:r>
              <a:rPr lang="en-US" i="1" dirty="0"/>
              <a:t>Region</a:t>
            </a:r>
            <a:r>
              <a:rPr lang="en-US" dirty="0"/>
              <a:t> and </a:t>
            </a:r>
            <a:r>
              <a:rPr lang="en-US" i="1" dirty="0"/>
              <a:t>Facility</a:t>
            </a:r>
            <a:r>
              <a:rPr lang="en-US" dirty="0"/>
              <a:t>.</a:t>
            </a:r>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48</a:t>
            </a:fld>
            <a:endParaRPr lang="en-US"/>
          </a:p>
        </p:txBody>
      </p:sp>
      <p:pic>
        <p:nvPicPr>
          <p:cNvPr id="5" name="Picture 4"/>
          <p:cNvPicPr>
            <a:picLocks noChangeAspect="1"/>
          </p:cNvPicPr>
          <p:nvPr/>
        </p:nvPicPr>
        <p:blipFill rotWithShape="1">
          <a:blip r:embed="rId3"/>
          <a:srcRect l="-168" r="47778" b="7268"/>
          <a:stretch/>
        </p:blipFill>
        <p:spPr>
          <a:xfrm>
            <a:off x="160747" y="5863964"/>
            <a:ext cx="3896091" cy="3248025"/>
          </a:xfrm>
          <a:prstGeom prst="rect">
            <a:avLst/>
          </a:prstGeom>
        </p:spPr>
      </p:pic>
    </p:spTree>
    <p:extLst>
      <p:ext uri="{BB962C8B-B14F-4D97-AF65-F5344CB8AC3E}">
        <p14:creationId xmlns:p14="http://schemas.microsoft.com/office/powerpoint/2010/main" val="340349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0" y="500063"/>
            <a:ext cx="5265738" cy="3948112"/>
          </a:xfrm>
        </p:spPr>
      </p:sp>
      <p:sp>
        <p:nvSpPr>
          <p:cNvPr id="3" name="Notes Placeholder 2"/>
          <p:cNvSpPr>
            <a:spLocks noGrp="1"/>
          </p:cNvSpPr>
          <p:nvPr>
            <p:ph type="body" idx="1"/>
          </p:nvPr>
        </p:nvSpPr>
        <p:spPr/>
        <p:txBody>
          <a:bodyPr/>
          <a:lstStyle/>
          <a:p>
            <a:r>
              <a:rPr lang="en-US" b="1" dirty="0"/>
              <a:t>If the property number </a:t>
            </a:r>
            <a:r>
              <a:rPr lang="en-US" b="1" i="1" dirty="0"/>
              <a:t>is not </a:t>
            </a:r>
            <a:r>
              <a:rPr lang="en-US" b="1" dirty="0"/>
              <a:t>known:</a:t>
            </a:r>
          </a:p>
          <a:p>
            <a:pPr marL="285750" indent="-285750" algn="just">
              <a:buFont typeface="Arial" panose="020B0604020202020204" pitchFamily="34" charset="0"/>
              <a:buChar char="•"/>
            </a:pPr>
            <a:r>
              <a:rPr lang="en-US" dirty="0"/>
              <a:t>The </a:t>
            </a:r>
            <a:r>
              <a:rPr lang="en-US" i="1" dirty="0"/>
              <a:t>Search</a:t>
            </a:r>
            <a:r>
              <a:rPr lang="en-US" dirty="0"/>
              <a:t> function can also be used when the property number is not known. Search for the property name in the </a:t>
            </a:r>
            <a:r>
              <a:rPr lang="en-US" i="1" dirty="0"/>
              <a:t>Description</a:t>
            </a:r>
            <a:r>
              <a:rPr lang="en-US" dirty="0"/>
              <a:t> box after selecting the </a:t>
            </a:r>
            <a:r>
              <a:rPr lang="en-US" i="1" dirty="0"/>
              <a:t>Region</a:t>
            </a:r>
            <a:r>
              <a:rPr lang="en-US" dirty="0"/>
              <a:t> and </a:t>
            </a:r>
            <a:r>
              <a:rPr lang="en-US" i="1" dirty="0"/>
              <a:t>Facility</a:t>
            </a:r>
            <a:r>
              <a:rPr lang="en-US" dirty="0"/>
              <a:t>.</a:t>
            </a:r>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49</a:t>
            </a:fld>
            <a:endParaRPr lang="en-US"/>
          </a:p>
        </p:txBody>
      </p:sp>
      <p:pic>
        <p:nvPicPr>
          <p:cNvPr id="5" name="Picture 4"/>
          <p:cNvPicPr>
            <a:picLocks noChangeAspect="1"/>
          </p:cNvPicPr>
          <p:nvPr/>
        </p:nvPicPr>
        <p:blipFill rotWithShape="1">
          <a:blip r:embed="rId3"/>
          <a:srcRect l="-168" r="47778" b="7268"/>
          <a:stretch/>
        </p:blipFill>
        <p:spPr>
          <a:xfrm>
            <a:off x="160747" y="5863964"/>
            <a:ext cx="3896091" cy="3248025"/>
          </a:xfrm>
          <a:prstGeom prst="rect">
            <a:avLst/>
          </a:prstGeom>
        </p:spPr>
      </p:pic>
    </p:spTree>
    <p:extLst>
      <p:ext uri="{BB962C8B-B14F-4D97-AF65-F5344CB8AC3E}">
        <p14:creationId xmlns:p14="http://schemas.microsoft.com/office/powerpoint/2010/main" val="3125853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Part 1</a:t>
            </a:r>
            <a:r>
              <a:rPr lang="en-US" dirty="0"/>
              <a:t> reviews</a:t>
            </a:r>
            <a:r>
              <a:rPr lang="en-US" baseline="0" dirty="0"/>
              <a:t> the core concepts and the data standards for the </a:t>
            </a:r>
            <a:r>
              <a:rPr lang="en-US" baseline="0" dirty="0" err="1"/>
              <a:t>AiM</a:t>
            </a:r>
            <a:r>
              <a:rPr lang="en-US" baseline="0" dirty="0"/>
              <a:t> Work Management training. </a:t>
            </a:r>
          </a:p>
          <a:p>
            <a:endParaRPr lang="en-US" baseline="0" dirty="0"/>
          </a:p>
          <a:p>
            <a:r>
              <a:rPr lang="en-US" baseline="0" dirty="0"/>
              <a:t>The core concepts section includes details on:</a:t>
            </a:r>
          </a:p>
          <a:p>
            <a:pPr marL="171450" indent="-171450">
              <a:buFont typeface="Arial" panose="020B0604020202020204" pitchFamily="34" charset="0"/>
              <a:buChar char="•"/>
            </a:pPr>
            <a:r>
              <a:rPr lang="en-US" b="1" i="1" baseline="0" dirty="0"/>
              <a:t>Classifying Types of Maintenance </a:t>
            </a:r>
          </a:p>
          <a:p>
            <a:pPr marL="171450" indent="-171450">
              <a:buFont typeface="Arial" panose="020B0604020202020204" pitchFamily="34" charset="0"/>
              <a:buChar char="•"/>
            </a:pPr>
            <a:r>
              <a:rPr lang="en-US" b="1" i="1" dirty="0"/>
              <a:t>Prioritizing</a:t>
            </a:r>
            <a:r>
              <a:rPr lang="en-US" b="1" i="1" baseline="0" dirty="0"/>
              <a:t> Work</a:t>
            </a:r>
          </a:p>
          <a:p>
            <a:pPr marL="171450" indent="-171450">
              <a:buFont typeface="Arial" panose="020B0604020202020204" pitchFamily="34" charset="0"/>
              <a:buChar char="•"/>
            </a:pPr>
            <a:r>
              <a:rPr lang="en-US" b="1" i="1" dirty="0"/>
              <a:t>Evaluating Statuses </a:t>
            </a:r>
            <a:endParaRPr lang="en-US" b="1" i="1" baseline="0" dirty="0"/>
          </a:p>
          <a:p>
            <a:pPr marL="171450" indent="-171450">
              <a:buFont typeface="Arial" panose="020B0604020202020204" pitchFamily="34" charset="0"/>
              <a:buChar char="•"/>
            </a:pPr>
            <a:r>
              <a:rPr lang="en-US" b="1" i="1" baseline="0" dirty="0"/>
              <a:t>Linking to Assets</a:t>
            </a:r>
          </a:p>
          <a:p>
            <a:pPr marL="171450" indent="-171450">
              <a:buFont typeface="Arial" panose="020B0604020202020204" pitchFamily="34" charset="0"/>
              <a:buChar char="•"/>
            </a:pPr>
            <a:r>
              <a:rPr lang="en-US" b="1" i="1" baseline="0" dirty="0"/>
              <a:t>General Navigation of </a:t>
            </a:r>
            <a:r>
              <a:rPr lang="en-US" b="1" i="1" baseline="0" dirty="0" err="1"/>
              <a:t>AiM</a:t>
            </a:r>
            <a:endParaRPr lang="en-US" b="1" i="1" dirty="0"/>
          </a:p>
        </p:txBody>
      </p:sp>
      <p:sp>
        <p:nvSpPr>
          <p:cNvPr id="4" name="Slide Number Placeholder 3"/>
          <p:cNvSpPr>
            <a:spLocks noGrp="1"/>
          </p:cNvSpPr>
          <p:nvPr>
            <p:ph type="sldNum" sz="quarter" idx="10"/>
          </p:nvPr>
        </p:nvSpPr>
        <p:spPr/>
        <p:txBody>
          <a:bodyPr/>
          <a:lstStyle/>
          <a:p>
            <a:pPr defTabSz="483265"/>
            <a:fld id="{D05519BA-76DB-47E5-919D-B82D7302E264}" type="slidenum">
              <a:rPr lang="en-US">
                <a:solidFill>
                  <a:prstClr val="black"/>
                </a:solidFill>
                <a:latin typeface="Calibri" panose="020F0502020204030204"/>
              </a:rPr>
              <a:pPr defTabSz="483265"/>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1401248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i="0" u="none" strike="noStrike" kern="1200" baseline="0" dirty="0">
                <a:solidFill>
                  <a:schemeClr val="tx1"/>
                </a:solidFill>
                <a:latin typeface="+mn-lt"/>
                <a:ea typeface="+mn-ea"/>
                <a:cs typeface="+mn-cs"/>
              </a:rPr>
              <a:t>The phase tracks the task(s) that comprise the work order. The work order must support at least one phase, but more than one is a common practice. </a:t>
            </a:r>
          </a:p>
          <a:p>
            <a:pPr algn="just"/>
            <a:endParaRPr lang="en-US" sz="1200" b="0" i="0" u="none" strike="noStrike" kern="1200" baseline="0" dirty="0">
              <a:solidFill>
                <a:schemeClr val="tx1"/>
              </a:solidFill>
              <a:latin typeface="+mn-lt"/>
              <a:ea typeface="+mn-ea"/>
              <a:cs typeface="+mn-cs"/>
            </a:endParaRPr>
          </a:p>
          <a:p>
            <a:pPr algn="just"/>
            <a:r>
              <a:rPr lang="en-US" sz="1200" b="0" i="0" u="none" strike="noStrike" kern="1200" baseline="0" dirty="0">
                <a:solidFill>
                  <a:schemeClr val="tx1"/>
                </a:solidFill>
                <a:latin typeface="+mn-lt"/>
                <a:ea typeface="+mn-ea"/>
                <a:cs typeface="+mn-cs"/>
              </a:rPr>
              <a:t>The user defines the specific task details including the work required, the location of the work, who will perform the work, which asset or equipment is worked on, and when to perform the work.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05519BA-76DB-47E5-919D-B82D7302E264}" type="slidenum">
              <a:rPr lang="en-US" smtClean="0"/>
              <a:t>50</a:t>
            </a:fld>
            <a:endParaRPr lang="en-US"/>
          </a:p>
        </p:txBody>
      </p:sp>
    </p:spTree>
    <p:extLst>
      <p:ext uri="{BB962C8B-B14F-4D97-AF65-F5344CB8AC3E}">
        <p14:creationId xmlns:p14="http://schemas.microsoft.com/office/powerpoint/2010/main" val="25006284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Filling out the work order phase screen with as much information is critical</a:t>
            </a:r>
            <a:r>
              <a:rPr lang="en-US" baseline="0" dirty="0"/>
              <a:t> for assigning of work as well as reporting.  The fields listed above follow specific data standards and hierarchical relationships.</a:t>
            </a:r>
          </a:p>
          <a:p>
            <a:pPr algn="just"/>
            <a:endParaRPr lang="en-US" baseline="0" dirty="0"/>
          </a:p>
          <a:p>
            <a:pPr algn="just"/>
            <a:r>
              <a:rPr lang="en-US" dirty="0"/>
              <a:t>The phase will</a:t>
            </a:r>
            <a:r>
              <a:rPr lang="en-US" baseline="0" dirty="0"/>
              <a:t> be linked to the parent work order, therefore the Description will be populated based on the work order Problem Code. The Location options will be limited by the Property value selected from the parent work order.</a:t>
            </a:r>
            <a:endParaRPr lang="en-US" dirty="0"/>
          </a:p>
        </p:txBody>
      </p:sp>
      <p:sp>
        <p:nvSpPr>
          <p:cNvPr id="4" name="Slide Number Placeholder 3"/>
          <p:cNvSpPr>
            <a:spLocks noGrp="1"/>
          </p:cNvSpPr>
          <p:nvPr>
            <p:ph type="sldNum" sz="quarter" idx="10"/>
          </p:nvPr>
        </p:nvSpPr>
        <p:spPr/>
        <p:txBody>
          <a:bodyPr/>
          <a:lstStyle/>
          <a:p>
            <a:pPr defTabSz="483265"/>
            <a:fld id="{D05519BA-76DB-47E5-919D-B82D7302E264}" type="slidenum">
              <a:rPr lang="en-US">
                <a:solidFill>
                  <a:prstClr val="black"/>
                </a:solidFill>
                <a:latin typeface="Calibri" panose="020F0502020204030204"/>
              </a:rPr>
              <a:pPr defTabSz="483265"/>
              <a:t>51</a:t>
            </a:fld>
            <a:endParaRPr lang="en-US">
              <a:solidFill>
                <a:prstClr val="black"/>
              </a:solidFill>
              <a:latin typeface="Calibri" panose="020F0502020204030204"/>
            </a:endParaRPr>
          </a:p>
        </p:txBody>
      </p:sp>
    </p:spTree>
    <p:extLst>
      <p:ext uri="{BB962C8B-B14F-4D97-AF65-F5344CB8AC3E}">
        <p14:creationId xmlns:p14="http://schemas.microsoft.com/office/powerpoint/2010/main" val="20999539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the name of the shop for the phase </a:t>
            </a:r>
            <a:r>
              <a:rPr lang="en-US" b="1" i="1" dirty="0"/>
              <a:t>is not</a:t>
            </a:r>
            <a:r>
              <a:rPr lang="en-US" b="1" dirty="0"/>
              <a:t> known:</a:t>
            </a:r>
          </a:p>
          <a:p>
            <a:pPr marL="285750" indent="-285750">
              <a:buFont typeface="Arial" panose="020B0604020202020204" pitchFamily="34" charset="0"/>
              <a:buChar char="•"/>
            </a:pPr>
            <a:r>
              <a:rPr lang="en-US" dirty="0"/>
              <a:t>Click on the magnifying glass next to the Shop field and select the shop from the available list.</a:t>
            </a:r>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52</a:t>
            </a:fld>
            <a:endParaRPr lang="en-US"/>
          </a:p>
        </p:txBody>
      </p:sp>
      <p:pic>
        <p:nvPicPr>
          <p:cNvPr id="6" name="Picture 5"/>
          <p:cNvPicPr>
            <a:picLocks noChangeAspect="1"/>
          </p:cNvPicPr>
          <p:nvPr/>
        </p:nvPicPr>
        <p:blipFill>
          <a:blip r:embed="rId3"/>
          <a:stretch>
            <a:fillRect/>
          </a:stretch>
        </p:blipFill>
        <p:spPr>
          <a:xfrm>
            <a:off x="304800" y="5643562"/>
            <a:ext cx="3238500" cy="3190875"/>
          </a:xfrm>
          <a:prstGeom prst="rect">
            <a:avLst/>
          </a:prstGeom>
        </p:spPr>
      </p:pic>
    </p:spTree>
    <p:extLst>
      <p:ext uri="{BB962C8B-B14F-4D97-AF65-F5344CB8AC3E}">
        <p14:creationId xmlns:p14="http://schemas.microsoft.com/office/powerpoint/2010/main" val="22933485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the location (room number) for the phase work </a:t>
            </a:r>
            <a:r>
              <a:rPr lang="en-US" b="1" i="1" dirty="0"/>
              <a:t>is not </a:t>
            </a:r>
            <a:r>
              <a:rPr lang="en-US" b="1" dirty="0"/>
              <a:t>known:</a:t>
            </a:r>
            <a:endParaRPr lang="en-US" dirty="0"/>
          </a:p>
          <a:p>
            <a:pPr marL="285750" indent="-285750" algn="just">
              <a:buFont typeface="Arial" panose="020B0604020202020204" pitchFamily="34" charset="0"/>
              <a:buChar char="•"/>
            </a:pPr>
            <a:r>
              <a:rPr lang="en-US" dirty="0"/>
              <a:t>Browse</a:t>
            </a:r>
            <a:r>
              <a:rPr lang="en-US" baseline="0" dirty="0"/>
              <a:t> through the list of locations by clicking on the magnifying glass next to location.</a:t>
            </a:r>
            <a:endParaRPr lang="en-US" dirty="0"/>
          </a:p>
          <a:p>
            <a:pPr marL="285750" indent="-285750" algn="just">
              <a:buFont typeface="Arial" panose="020B0604020202020204" pitchFamily="34" charset="0"/>
              <a:buChar char="•"/>
            </a:pPr>
            <a:r>
              <a:rPr lang="en-US" dirty="0"/>
              <a:t>The </a:t>
            </a:r>
            <a:r>
              <a:rPr lang="en-US" i="1" dirty="0"/>
              <a:t>Search</a:t>
            </a:r>
            <a:r>
              <a:rPr lang="en-US" dirty="0"/>
              <a:t> function can also be used when the location number is not known. Search for the location in the </a:t>
            </a:r>
            <a:r>
              <a:rPr lang="en-US" i="1" dirty="0"/>
              <a:t>Description</a:t>
            </a:r>
            <a:r>
              <a:rPr lang="en-US" dirty="0"/>
              <a:t> box.</a:t>
            </a:r>
          </a:p>
          <a:p>
            <a:pPr marL="285750" indent="-285750" algn="just">
              <a:buFont typeface="Arial" panose="020B0604020202020204" pitchFamily="34" charset="0"/>
              <a:buChar char="•"/>
            </a:pPr>
            <a:r>
              <a:rPr lang="en-US" dirty="0"/>
              <a:t>The list of options will appear based on the Property selected within the work order. </a:t>
            </a:r>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53</a:t>
            </a:fld>
            <a:endParaRPr lang="en-US"/>
          </a:p>
        </p:txBody>
      </p:sp>
      <p:pic>
        <p:nvPicPr>
          <p:cNvPr id="5" name="Picture 4"/>
          <p:cNvPicPr>
            <a:picLocks noChangeAspect="1"/>
          </p:cNvPicPr>
          <p:nvPr/>
        </p:nvPicPr>
        <p:blipFill rotWithShape="1">
          <a:blip r:embed="rId3"/>
          <a:srcRect r="25595"/>
          <a:stretch/>
        </p:blipFill>
        <p:spPr>
          <a:xfrm>
            <a:off x="212998" y="6871528"/>
            <a:ext cx="3791589" cy="1847850"/>
          </a:xfrm>
          <a:prstGeom prst="rect">
            <a:avLst/>
          </a:prstGeom>
        </p:spPr>
      </p:pic>
    </p:spTree>
    <p:extLst>
      <p:ext uri="{BB962C8B-B14F-4D97-AF65-F5344CB8AC3E}">
        <p14:creationId xmlns:p14="http://schemas.microsoft.com/office/powerpoint/2010/main" val="30193401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Click on the magnifying glass next to the </a:t>
            </a:r>
            <a:r>
              <a:rPr lang="en-US" i="1" dirty="0"/>
              <a:t>Priority</a:t>
            </a:r>
            <a:r>
              <a:rPr lang="en-US" dirty="0"/>
              <a:t> field to view descriptions of each priority rating and select the corresponding rating.</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For more</a:t>
            </a:r>
            <a:r>
              <a:rPr lang="en-US" baseline="0" dirty="0"/>
              <a:t> information on priority codes, refer to the data standards section.</a:t>
            </a:r>
            <a:endParaRPr lang="en-US" dirty="0"/>
          </a:p>
          <a:p>
            <a:pPr marL="285750" indent="-285750">
              <a:buFont typeface="Arial" panose="020B0604020202020204" pitchFamily="34" charset="0"/>
              <a:buChar char="•"/>
            </a:pPr>
            <a:endParaRPr lang="en-US" dirty="0"/>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54</a:t>
            </a:fld>
            <a:endParaRPr lang="en-US"/>
          </a:p>
        </p:txBody>
      </p:sp>
      <p:pic>
        <p:nvPicPr>
          <p:cNvPr id="5" name="Picture 4"/>
          <p:cNvPicPr>
            <a:picLocks noChangeAspect="1"/>
          </p:cNvPicPr>
          <p:nvPr/>
        </p:nvPicPr>
        <p:blipFill>
          <a:blip r:embed="rId3"/>
          <a:stretch>
            <a:fillRect/>
          </a:stretch>
        </p:blipFill>
        <p:spPr>
          <a:xfrm>
            <a:off x="298677" y="6300586"/>
            <a:ext cx="3115098" cy="2195512"/>
          </a:xfrm>
          <a:prstGeom prst="rect">
            <a:avLst/>
          </a:prstGeom>
        </p:spPr>
      </p:pic>
    </p:spTree>
    <p:extLst>
      <p:ext uri="{BB962C8B-B14F-4D97-AF65-F5344CB8AC3E}">
        <p14:creationId xmlns:p14="http://schemas.microsoft.com/office/powerpoint/2010/main" val="22785124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0" y="500063"/>
            <a:ext cx="5265738" cy="3948112"/>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maintenance work will use the</a:t>
            </a:r>
            <a:r>
              <a:rPr lang="en-US" sz="1200" kern="1200" baseline="0" dirty="0">
                <a:solidFill>
                  <a:schemeClr val="tx1"/>
                </a:solidFill>
                <a:effectLst/>
                <a:latin typeface="+mn-lt"/>
                <a:ea typeface="+mn-ea"/>
                <a:cs typeface="+mn-cs"/>
              </a:rPr>
              <a:t> F</a:t>
            </a:r>
            <a:r>
              <a:rPr lang="en-US" sz="1200" kern="1200" dirty="0">
                <a:solidFill>
                  <a:schemeClr val="tx1"/>
                </a:solidFill>
                <a:effectLst/>
                <a:latin typeface="+mn-lt"/>
                <a:ea typeface="+mn-ea"/>
                <a:cs typeface="+mn-cs"/>
              </a:rPr>
              <a:t>unding Method of Shop.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Improvement work will use Organization as the funding</a:t>
            </a:r>
            <a:r>
              <a:rPr lang="en-US" sz="1200" kern="1200" baseline="0" dirty="0">
                <a:solidFill>
                  <a:schemeClr val="tx1"/>
                </a:solidFill>
                <a:effectLst/>
                <a:latin typeface="+mn-lt"/>
                <a:ea typeface="+mn-ea"/>
                <a:cs typeface="+mn-cs"/>
              </a:rPr>
              <a:t> method</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55</a:t>
            </a:fld>
            <a:endParaRPr lang="en-US"/>
          </a:p>
        </p:txBody>
      </p:sp>
    </p:spTree>
    <p:extLst>
      <p:ext uri="{BB962C8B-B14F-4D97-AF65-F5344CB8AC3E}">
        <p14:creationId xmlns:p14="http://schemas.microsoft.com/office/powerpoint/2010/main" val="21818860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the work code for the phase work is</a:t>
            </a:r>
            <a:r>
              <a:rPr lang="en-US" b="1" i="1" dirty="0"/>
              <a:t> not </a:t>
            </a:r>
            <a:r>
              <a:rPr lang="en-US" b="1" dirty="0"/>
              <a:t>known:</a:t>
            </a:r>
            <a:endParaRPr lang="en-US" dirty="0"/>
          </a:p>
          <a:p>
            <a:pPr marL="285750" indent="-285750" algn="just">
              <a:buFont typeface="Arial" panose="020B0604020202020204" pitchFamily="34" charset="0"/>
              <a:buChar char="•"/>
            </a:pPr>
            <a:r>
              <a:rPr lang="en-US" dirty="0"/>
              <a:t>Click the magnifying glass next to the </a:t>
            </a:r>
            <a:r>
              <a:rPr lang="en-US" i="1" dirty="0"/>
              <a:t>Work Code </a:t>
            </a:r>
            <a:r>
              <a:rPr lang="en-US" dirty="0"/>
              <a:t>field.</a:t>
            </a:r>
          </a:p>
          <a:p>
            <a:pPr marL="285750" indent="-285750" algn="just">
              <a:buFont typeface="Arial" panose="020B0604020202020204" pitchFamily="34" charset="0"/>
              <a:buChar char="•"/>
            </a:pPr>
            <a:r>
              <a:rPr lang="en-US" dirty="0"/>
              <a:t>Select the code relative to the request/problem from the provided list.</a:t>
            </a:r>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56</a:t>
            </a:fld>
            <a:endParaRPr lang="en-US"/>
          </a:p>
        </p:txBody>
      </p:sp>
      <p:pic>
        <p:nvPicPr>
          <p:cNvPr id="5" name="Picture 4"/>
          <p:cNvPicPr>
            <a:picLocks noChangeAspect="1"/>
          </p:cNvPicPr>
          <p:nvPr/>
        </p:nvPicPr>
        <p:blipFill rotWithShape="1">
          <a:blip r:embed="rId3"/>
          <a:srcRect r="63906" b="6800"/>
          <a:stretch/>
        </p:blipFill>
        <p:spPr>
          <a:xfrm>
            <a:off x="458586" y="5793746"/>
            <a:ext cx="3300413" cy="3325729"/>
          </a:xfrm>
          <a:prstGeom prst="rect">
            <a:avLst/>
          </a:prstGeom>
        </p:spPr>
      </p:pic>
    </p:spTree>
    <p:extLst>
      <p:ext uri="{BB962C8B-B14F-4D97-AF65-F5344CB8AC3E}">
        <p14:creationId xmlns:p14="http://schemas.microsoft.com/office/powerpoint/2010/main" val="41489377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work order will default to Open. </a:t>
            </a:r>
          </a:p>
          <a:p>
            <a:pPr lvl="0"/>
            <a:endParaRPr lang="en-US" sz="1200" kern="1200" baseline="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Technicians</a:t>
            </a:r>
            <a:r>
              <a:rPr lang="en-US" sz="1200" kern="1200" baseline="0" dirty="0">
                <a:solidFill>
                  <a:schemeClr val="tx1"/>
                </a:solidFill>
                <a:effectLst/>
                <a:latin typeface="+mn-lt"/>
                <a:ea typeface="+mn-ea"/>
                <a:cs typeface="+mn-cs"/>
              </a:rPr>
              <a:t> will be able to see work orders with a status of </a:t>
            </a:r>
            <a:r>
              <a:rPr lang="en-US" sz="1200" b="1" i="1" kern="1200" baseline="0" dirty="0">
                <a:solidFill>
                  <a:schemeClr val="tx1"/>
                </a:solidFill>
                <a:effectLst/>
                <a:latin typeface="+mn-lt"/>
                <a:ea typeface="+mn-ea"/>
                <a:cs typeface="+mn-cs"/>
              </a:rPr>
              <a:t>Open, Hold, Reopened</a:t>
            </a:r>
            <a:r>
              <a:rPr lang="en-US" sz="1200" b="0" i="0" kern="1200" baseline="0" dirty="0">
                <a:solidFill>
                  <a:schemeClr val="tx1"/>
                </a:solidFill>
                <a:effectLst/>
                <a:latin typeface="+mn-l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Supervisors</a:t>
            </a:r>
            <a:r>
              <a:rPr lang="en-US" sz="1200" kern="1200" baseline="0" dirty="0">
                <a:solidFill>
                  <a:schemeClr val="tx1"/>
                </a:solidFill>
                <a:effectLst/>
                <a:latin typeface="+mn-lt"/>
                <a:ea typeface="+mn-ea"/>
                <a:cs typeface="+mn-cs"/>
              </a:rPr>
              <a:t> will be able to update work orders to the status of </a:t>
            </a:r>
            <a:r>
              <a:rPr lang="en-US" sz="1200" b="1" i="1" kern="1200" baseline="0" dirty="0">
                <a:solidFill>
                  <a:schemeClr val="tx1"/>
                </a:solidFill>
                <a:effectLst/>
                <a:latin typeface="+mn-lt"/>
                <a:ea typeface="+mn-ea"/>
                <a:cs typeface="+mn-cs"/>
              </a:rPr>
              <a:t>Open</a:t>
            </a:r>
            <a:r>
              <a:rPr lang="en-US" sz="1200" kern="1200" baseline="0" dirty="0">
                <a:solidFill>
                  <a:schemeClr val="tx1"/>
                </a:solidFill>
                <a:effectLst/>
                <a:latin typeface="+mn-lt"/>
                <a:ea typeface="+mn-ea"/>
                <a:cs typeface="+mn-cs"/>
              </a:rPr>
              <a:t>, </a:t>
            </a:r>
            <a:r>
              <a:rPr lang="en-US" sz="1200" b="1" i="1" kern="1200" baseline="0" dirty="0">
                <a:solidFill>
                  <a:schemeClr val="tx1"/>
                </a:solidFill>
                <a:effectLst/>
                <a:latin typeface="+mn-lt"/>
                <a:ea typeface="+mn-ea"/>
                <a:cs typeface="+mn-cs"/>
              </a:rPr>
              <a:t>Hold, Deferred, Complete</a:t>
            </a:r>
            <a:r>
              <a:rPr lang="en-US" sz="1200" b="0" i="0" kern="1200" baseline="0" dirty="0">
                <a:solidFill>
                  <a:schemeClr val="tx1"/>
                </a:solidFill>
                <a:effectLst/>
                <a:latin typeface="+mn-lt"/>
                <a:ea typeface="+mn-ea"/>
                <a:cs typeface="+mn-cs"/>
              </a:rPr>
              <a:t>, or </a:t>
            </a:r>
            <a:r>
              <a:rPr lang="en-US" sz="1200" b="1" i="1" kern="1200" baseline="0" dirty="0">
                <a:solidFill>
                  <a:schemeClr val="tx1"/>
                </a:solidFill>
                <a:effectLst/>
                <a:latin typeface="+mn-lt"/>
                <a:ea typeface="+mn-ea"/>
                <a:cs typeface="+mn-cs"/>
              </a:rPr>
              <a:t>Canceled.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Work Order Control </a:t>
            </a:r>
            <a:r>
              <a:rPr lang="en-US" sz="1200" kern="1200" baseline="0" dirty="0">
                <a:solidFill>
                  <a:schemeClr val="tx1"/>
                </a:solidFill>
                <a:effectLst/>
                <a:latin typeface="+mn-lt"/>
                <a:ea typeface="+mn-ea"/>
                <a:cs typeface="+mn-cs"/>
              </a:rPr>
              <a:t>will be able to update work order phases to </a:t>
            </a:r>
            <a:r>
              <a:rPr lang="en-US" sz="1200" b="1" i="1" kern="1200" baseline="0" dirty="0">
                <a:solidFill>
                  <a:schemeClr val="tx1"/>
                </a:solidFill>
                <a:effectLst/>
                <a:latin typeface="+mn-lt"/>
                <a:ea typeface="+mn-ea"/>
                <a:cs typeface="+mn-cs"/>
              </a:rPr>
              <a:t>Closed </a:t>
            </a:r>
            <a:r>
              <a:rPr lang="en-US" sz="1200" b="0" i="0" kern="1200" baseline="0" dirty="0">
                <a:solidFill>
                  <a:schemeClr val="tx1"/>
                </a:solidFill>
                <a:effectLst/>
                <a:latin typeface="+mn-lt"/>
                <a:ea typeface="+mn-ea"/>
                <a:cs typeface="+mn-cs"/>
              </a:rPr>
              <a:t>or </a:t>
            </a:r>
            <a:r>
              <a:rPr lang="en-US" sz="1200" b="1" i="1" kern="1200" baseline="0" dirty="0">
                <a:solidFill>
                  <a:schemeClr val="tx1"/>
                </a:solidFill>
                <a:effectLst/>
                <a:latin typeface="+mn-lt"/>
                <a:ea typeface="+mn-ea"/>
                <a:cs typeface="+mn-cs"/>
              </a:rPr>
              <a:t>Reopened.</a:t>
            </a:r>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57</a:t>
            </a:fld>
            <a:endParaRPr lang="en-US"/>
          </a:p>
        </p:txBody>
      </p:sp>
    </p:spTree>
    <p:extLst>
      <p:ext uri="{BB962C8B-B14F-4D97-AF65-F5344CB8AC3E}">
        <p14:creationId xmlns:p14="http://schemas.microsoft.com/office/powerpoint/2010/main" val="433057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t>Phase numbers are automatically generated in consecutive order beginning with “001” for each work order. The Phase Status will automatically be set to</a:t>
            </a:r>
            <a:r>
              <a:rPr lang="en-US" sz="1200" b="1" i="1" dirty="0"/>
              <a:t> Open</a:t>
            </a:r>
            <a:r>
              <a:rPr lang="en-US" sz="1200" dirty="0"/>
              <a:t>.</a:t>
            </a:r>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58</a:t>
            </a:fld>
            <a:endParaRPr lang="en-US"/>
          </a:p>
        </p:txBody>
      </p:sp>
    </p:spTree>
    <p:extLst>
      <p:ext uri="{BB962C8B-B14F-4D97-AF65-F5344CB8AC3E}">
        <p14:creationId xmlns:p14="http://schemas.microsoft.com/office/powerpoint/2010/main" val="27469967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998" y="4749064"/>
            <a:ext cx="4069591" cy="4240093"/>
          </a:xfrm>
        </p:spPr>
        <p:txBody>
          <a:bodyPr/>
          <a:lstStyle/>
          <a:p>
            <a:pPr algn="just"/>
            <a:r>
              <a:rPr lang="en-US" dirty="0"/>
              <a:t>Multiple phases may result from</a:t>
            </a:r>
            <a:r>
              <a:rPr lang="en-US" baseline="0" dirty="0"/>
              <a:t> the following scenarios:</a:t>
            </a:r>
          </a:p>
          <a:p>
            <a:pPr marL="171450" indent="-171450" algn="just">
              <a:buFont typeface="Arial" panose="020B0604020202020204" pitchFamily="34" charset="0"/>
              <a:buChar char="•"/>
            </a:pPr>
            <a:r>
              <a:rPr lang="en-US" baseline="0" dirty="0"/>
              <a:t>An initial task was completed</a:t>
            </a:r>
            <a:r>
              <a:rPr lang="en-US" dirty="0"/>
              <a:t> </a:t>
            </a:r>
            <a:r>
              <a:rPr lang="en-US" baseline="0" dirty="0"/>
              <a:t>and additional work is needed to fix the original problem</a:t>
            </a:r>
          </a:p>
          <a:p>
            <a:pPr marL="171450" indent="-171450" algn="just">
              <a:buFont typeface="Arial" panose="020B0604020202020204" pitchFamily="34" charset="0"/>
              <a:buChar char="•"/>
            </a:pPr>
            <a:r>
              <a:rPr lang="en-US" dirty="0"/>
              <a:t>The work is broken into phases</a:t>
            </a:r>
            <a:r>
              <a:rPr lang="en-US" baseline="0" dirty="0"/>
              <a:t> based on resource and scheduling limitations</a:t>
            </a:r>
          </a:p>
          <a:p>
            <a:pPr marL="171450" indent="-171450" algn="just">
              <a:buFont typeface="Arial" panose="020B0604020202020204" pitchFamily="34" charset="0"/>
              <a:buChar char="•"/>
            </a:pPr>
            <a:r>
              <a:rPr lang="en-US" baseline="0" dirty="0"/>
              <a:t>Blanket work orders or reoccurring inspections </a:t>
            </a:r>
          </a:p>
          <a:p>
            <a:endParaRPr lang="en-US" baseline="0" dirty="0"/>
          </a:p>
          <a:p>
            <a:pPr marL="0" indent="0">
              <a:buFont typeface="Arial" panose="020B0604020202020204" pitchFamily="34" charset="0"/>
              <a:buNone/>
            </a:pPr>
            <a:r>
              <a:rPr lang="en-US" baseline="0" dirty="0"/>
              <a:t>Examples:</a:t>
            </a:r>
          </a:p>
          <a:p>
            <a:pPr marL="0" indent="0">
              <a:buFont typeface="Arial" panose="020B0604020202020204" pitchFamily="34" charset="0"/>
              <a:buNone/>
            </a:pPr>
            <a:r>
              <a:rPr lang="en-US" i="1" baseline="0" dirty="0"/>
              <a:t>Rework-</a:t>
            </a:r>
            <a:r>
              <a:rPr lang="en-US" baseline="0" dirty="0"/>
              <a:t> A work order is entered for a smoke detector problem. A technician inspects the smoke detector and replaces the batteries. The initial phase is complete. A few hours later, a customer calls to report additional issues with the same smoke detector. In this scenario, an additional phase on the original work order will be issued, rather than a new work order.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i="1" baseline="0" dirty="0"/>
              <a:t>Resourcing-</a:t>
            </a:r>
            <a:r>
              <a:rPr lang="en-US" baseline="0" dirty="0"/>
              <a:t> A work order is entered for a problem with a shower flow and control. A technician inspects the shower and fixes the plumbing. A new phase is entered for the </a:t>
            </a:r>
            <a:r>
              <a:rPr lang="en-US" strike="sngStrike" baseline="0" dirty="0"/>
              <a:t>IT</a:t>
            </a:r>
            <a:r>
              <a:rPr lang="en-US" baseline="0" dirty="0"/>
              <a:t> (use another not IT) </a:t>
            </a:r>
            <a:r>
              <a:rPr lang="en-US" strike="sngStrike" baseline="0" dirty="0"/>
              <a:t>department</a:t>
            </a:r>
            <a:r>
              <a:rPr lang="en-US" baseline="0" dirty="0"/>
              <a:t> to inspect the shower control connection.</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i="1" baseline="0" dirty="0"/>
              <a:t>Blanket Work Order</a:t>
            </a:r>
            <a:r>
              <a:rPr lang="en-US" baseline="0" dirty="0"/>
              <a:t>- A work order is created to capture shop stock for each department. One phase is created for each shop.</a:t>
            </a:r>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59</a:t>
            </a:fld>
            <a:endParaRPr lang="en-US"/>
          </a:p>
        </p:txBody>
      </p:sp>
    </p:spTree>
    <p:extLst>
      <p:ext uri="{BB962C8B-B14F-4D97-AF65-F5344CB8AC3E}">
        <p14:creationId xmlns:p14="http://schemas.microsoft.com/office/powerpoint/2010/main" val="3184150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We</a:t>
            </a:r>
            <a:r>
              <a:rPr lang="en-US" baseline="0" dirty="0"/>
              <a:t> are here today because the University has made an investment in an Integrated Work Management System (IWMS) that can help make strategic data-driven facilities decisions. </a:t>
            </a:r>
          </a:p>
          <a:p>
            <a:pPr algn="just"/>
            <a:endParaRPr lang="en-US" baseline="0" dirty="0"/>
          </a:p>
          <a:p>
            <a:pPr algn="just"/>
            <a:r>
              <a:rPr lang="en-US" baseline="0" dirty="0"/>
              <a:t>In order to make these decisions, the information within the system has to not only be accurate, but also configured in a way that provides the information needed to generate the reports necessary for making these decisions. </a:t>
            </a:r>
          </a:p>
          <a:p>
            <a:pPr algn="just"/>
            <a:endParaRPr lang="en-US" baseline="0" dirty="0"/>
          </a:p>
          <a:p>
            <a:pPr algn="just"/>
            <a:r>
              <a:rPr lang="en-US" baseline="0" dirty="0"/>
              <a:t>While this system can hold a lot of information, the intent is not to collect as much as possible, but to limit the data collection to the right information, information that is valuable to facilities decision making. </a:t>
            </a:r>
          </a:p>
          <a:p>
            <a:pPr algn="just"/>
            <a:endParaRPr lang="en-US" baseline="0" dirty="0"/>
          </a:p>
          <a:p>
            <a:pPr algn="just"/>
            <a:r>
              <a:rPr lang="en-US" baseline="0" dirty="0"/>
              <a:t>The following page gives an overview of your role in achieving these goals.</a:t>
            </a:r>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6</a:t>
            </a:fld>
            <a:endParaRPr lang="en-US"/>
          </a:p>
        </p:txBody>
      </p:sp>
    </p:spTree>
    <p:extLst>
      <p:ext uri="{BB962C8B-B14F-4D97-AF65-F5344CB8AC3E}">
        <p14:creationId xmlns:p14="http://schemas.microsoft.com/office/powerpoint/2010/main" val="10663381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To use the </a:t>
            </a:r>
            <a:r>
              <a:rPr lang="en-US" i="1" dirty="0"/>
              <a:t>Search </a:t>
            </a:r>
            <a:r>
              <a:rPr lang="en-US" dirty="0"/>
              <a:t>function, go through the options and enter a number under </a:t>
            </a:r>
            <a:r>
              <a:rPr lang="en-US" i="1" dirty="0"/>
              <a:t>Display Order </a:t>
            </a:r>
            <a:r>
              <a:rPr lang="en-US" dirty="0"/>
              <a:t>for any fields you would like to search by (displayed as columns left to right).</a:t>
            </a:r>
          </a:p>
          <a:p>
            <a:pPr marL="285750" indent="-285750">
              <a:buFont typeface="Arial" panose="020B0604020202020204" pitchFamily="34" charset="0"/>
              <a:buChar char="•"/>
            </a:pPr>
            <a:r>
              <a:rPr lang="en-US" dirty="0"/>
              <a:t>Choose the options from the </a:t>
            </a:r>
            <a:r>
              <a:rPr lang="en-US" i="1" dirty="0"/>
              <a:t>Sort</a:t>
            </a:r>
            <a:r>
              <a:rPr lang="en-US" dirty="0"/>
              <a:t> and </a:t>
            </a:r>
            <a:r>
              <a:rPr lang="en-US" i="1" dirty="0"/>
              <a:t>Operator</a:t>
            </a:r>
            <a:r>
              <a:rPr lang="en-US" dirty="0"/>
              <a:t> drop down lists and enter the descriptor in the input field.</a:t>
            </a:r>
          </a:p>
          <a:p>
            <a:pPr marL="285750" indent="-285750">
              <a:buFont typeface="Arial" panose="020B0604020202020204" pitchFamily="34" charset="0"/>
              <a:buChar char="•"/>
            </a:pPr>
            <a:r>
              <a:rPr lang="en-US" dirty="0"/>
              <a:t>Select </a:t>
            </a:r>
            <a:r>
              <a:rPr lang="en-US" i="1" dirty="0"/>
              <a:t>Execute</a:t>
            </a:r>
            <a:r>
              <a:rPr lang="en-US" dirty="0"/>
              <a:t> </a:t>
            </a:r>
          </a:p>
          <a:p>
            <a:pPr marL="285750" indent="-285750">
              <a:buFont typeface="Arial" panose="020B0604020202020204" pitchFamily="34" charset="0"/>
              <a:buChar char="•"/>
            </a:pPr>
            <a:r>
              <a:rPr lang="en-US" dirty="0"/>
              <a:t>Based on the Search options selected, the work orders will appear as a list, sorted by the display columns selected</a:t>
            </a:r>
          </a:p>
          <a:p>
            <a:pPr marL="28575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60</a:t>
            </a:fld>
            <a:endParaRPr lang="en-US"/>
          </a:p>
        </p:txBody>
      </p:sp>
      <p:pic>
        <p:nvPicPr>
          <p:cNvPr id="6" name="Picture 5"/>
          <p:cNvPicPr>
            <a:picLocks noChangeAspect="1"/>
          </p:cNvPicPr>
          <p:nvPr/>
        </p:nvPicPr>
        <p:blipFill>
          <a:blip r:embed="rId3"/>
          <a:stretch>
            <a:fillRect/>
          </a:stretch>
        </p:blipFill>
        <p:spPr>
          <a:xfrm>
            <a:off x="73998" y="6991942"/>
            <a:ext cx="3812202" cy="1085258"/>
          </a:xfrm>
          <a:prstGeom prst="rect">
            <a:avLst/>
          </a:prstGeom>
        </p:spPr>
      </p:pic>
      <p:sp>
        <p:nvSpPr>
          <p:cNvPr id="7" name="Rectangle: Rounded Corners 6"/>
          <p:cNvSpPr/>
          <p:nvPr/>
        </p:nvSpPr>
        <p:spPr>
          <a:xfrm>
            <a:off x="73999" y="6981887"/>
            <a:ext cx="3812202" cy="3904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28265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a:t>
            </a:r>
            <a:r>
              <a:rPr lang="en-US" i="1" dirty="0"/>
              <a:t>Advanced Search (can configure to always see) </a:t>
            </a:r>
            <a:r>
              <a:rPr lang="en-US" dirty="0"/>
              <a:t>adds the ability to complete a search by additional fields such as Phase Costs, Property Zones, Unit Costs, and Work Order Dependencies</a:t>
            </a:r>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61</a:t>
            </a:fld>
            <a:endParaRPr lang="en-US"/>
          </a:p>
        </p:txBody>
      </p:sp>
      <p:pic>
        <p:nvPicPr>
          <p:cNvPr id="5" name="Picture 4"/>
          <p:cNvPicPr>
            <a:picLocks noChangeAspect="1"/>
          </p:cNvPicPr>
          <p:nvPr/>
        </p:nvPicPr>
        <p:blipFill rotWithShape="1">
          <a:blip r:embed="rId3"/>
          <a:srcRect r="21073" b="30794"/>
          <a:stretch/>
        </p:blipFill>
        <p:spPr>
          <a:xfrm>
            <a:off x="73998" y="6628977"/>
            <a:ext cx="3924300" cy="2353290"/>
          </a:xfrm>
          <a:prstGeom prst="rect">
            <a:avLst/>
          </a:prstGeom>
        </p:spPr>
      </p:pic>
      <p:pic>
        <p:nvPicPr>
          <p:cNvPr id="6" name="Picture 5"/>
          <p:cNvPicPr>
            <a:picLocks noChangeAspect="1"/>
          </p:cNvPicPr>
          <p:nvPr/>
        </p:nvPicPr>
        <p:blipFill rotWithShape="1">
          <a:blip r:embed="rId4"/>
          <a:srcRect r="48986" b="40701"/>
          <a:stretch/>
        </p:blipFill>
        <p:spPr>
          <a:xfrm>
            <a:off x="276225" y="5584236"/>
            <a:ext cx="3722073" cy="915019"/>
          </a:xfrm>
          <a:prstGeom prst="rect">
            <a:avLst/>
          </a:prstGeom>
        </p:spPr>
      </p:pic>
      <p:sp>
        <p:nvSpPr>
          <p:cNvPr id="7" name="Rectangle: Rounded Corners 6"/>
          <p:cNvSpPr/>
          <p:nvPr/>
        </p:nvSpPr>
        <p:spPr>
          <a:xfrm>
            <a:off x="1028392" y="5544107"/>
            <a:ext cx="1107513" cy="3015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556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note additional</a:t>
            </a:r>
            <a:r>
              <a:rPr lang="en-US" baseline="0" dirty="0"/>
              <a:t> work required for work relating to a closed or canceled phase, enter an additional phase under the parent work order. </a:t>
            </a:r>
          </a:p>
        </p:txBody>
      </p:sp>
      <p:sp>
        <p:nvSpPr>
          <p:cNvPr id="4" name="Slide Number Placeholder 3"/>
          <p:cNvSpPr>
            <a:spLocks noGrp="1"/>
          </p:cNvSpPr>
          <p:nvPr>
            <p:ph type="sldNum" sz="quarter" idx="10"/>
          </p:nvPr>
        </p:nvSpPr>
        <p:spPr/>
        <p:txBody>
          <a:bodyPr/>
          <a:lstStyle/>
          <a:p>
            <a:fld id="{D05519BA-76DB-47E5-919D-B82D7302E264}" type="slidenum">
              <a:rPr lang="en-US" smtClean="0"/>
              <a:t>62</a:t>
            </a:fld>
            <a:endParaRPr lang="en-US"/>
          </a:p>
        </p:txBody>
      </p:sp>
    </p:spTree>
    <p:extLst>
      <p:ext uri="{BB962C8B-B14F-4D97-AF65-F5344CB8AC3E}">
        <p14:creationId xmlns:p14="http://schemas.microsoft.com/office/powerpoint/2010/main" val="1884283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For </a:t>
            </a:r>
            <a:r>
              <a:rPr lang="en-US" sz="1100" dirty="0" err="1"/>
              <a:t>Uconn</a:t>
            </a:r>
            <a:r>
              <a:rPr lang="en-US" sz="1100" dirty="0"/>
              <a:t>, the asset name will match the</a:t>
            </a:r>
            <a:r>
              <a:rPr lang="en-US" sz="1100" baseline="0" dirty="0"/>
              <a:t> bar code.</a:t>
            </a:r>
          </a:p>
          <a:p>
            <a:endParaRPr lang="en-US" sz="1100" baseline="0" dirty="0"/>
          </a:p>
          <a:p>
            <a:r>
              <a:rPr lang="en-US" sz="1100" b="1" dirty="0"/>
              <a:t>If the asset name </a:t>
            </a:r>
            <a:r>
              <a:rPr lang="en-US" sz="1100" b="1" i="1" dirty="0"/>
              <a:t>is not </a:t>
            </a:r>
            <a:r>
              <a:rPr lang="en-US" sz="1100" b="1" dirty="0"/>
              <a:t>known:</a:t>
            </a:r>
            <a:endParaRPr lang="en-US" sz="1100" dirty="0"/>
          </a:p>
          <a:p>
            <a:pPr marL="285750" indent="-285750">
              <a:buFont typeface="Arial" panose="020B0604020202020204" pitchFamily="34" charset="0"/>
              <a:buChar char="•"/>
            </a:pPr>
            <a:r>
              <a:rPr lang="en-US" sz="1100" dirty="0"/>
              <a:t>Click on the magnifying glass next to the </a:t>
            </a:r>
            <a:r>
              <a:rPr lang="en-US" sz="1100" i="1" dirty="0"/>
              <a:t>Asset </a:t>
            </a:r>
            <a:r>
              <a:rPr lang="en-US" sz="1100" dirty="0"/>
              <a:t>field</a:t>
            </a:r>
          </a:p>
          <a:p>
            <a:pPr marL="285750" indent="-285750">
              <a:buFont typeface="Arial" panose="020B0604020202020204" pitchFamily="34" charset="0"/>
              <a:buChar char="•"/>
            </a:pPr>
            <a:r>
              <a:rPr lang="en-US" sz="1100" dirty="0"/>
              <a:t>Select the asset from the provided list using the </a:t>
            </a:r>
            <a:r>
              <a:rPr lang="en-US" sz="1100" i="1" dirty="0"/>
              <a:t>Previous</a:t>
            </a:r>
            <a:r>
              <a:rPr lang="en-US" sz="1100" dirty="0"/>
              <a:t> and </a:t>
            </a:r>
            <a:r>
              <a:rPr lang="en-US" sz="1100" i="1" dirty="0"/>
              <a:t>Next</a:t>
            </a:r>
            <a:r>
              <a:rPr lang="en-US" sz="1100" dirty="0"/>
              <a:t> buttons to scroll through the pages</a:t>
            </a:r>
          </a:p>
          <a:p>
            <a:pPr marL="285750" indent="-285750">
              <a:buFont typeface="Arial" panose="020B0604020202020204" pitchFamily="34" charset="0"/>
              <a:buChar char="•"/>
            </a:pPr>
            <a:r>
              <a:rPr lang="en-US" sz="1100" dirty="0"/>
              <a:t>The Search function can also be used to search for the appropriate asset</a:t>
            </a:r>
          </a:p>
          <a:p>
            <a:pPr marL="285750" indent="-285750">
              <a:buFont typeface="Arial" panose="020B0604020202020204" pitchFamily="34" charset="0"/>
              <a:buChar char="•"/>
            </a:pPr>
            <a:r>
              <a:rPr lang="en-US" sz="1100" dirty="0"/>
              <a:t>Enter a description of the asset in the Description field and select </a:t>
            </a:r>
            <a:r>
              <a:rPr lang="en-US" sz="1100" i="1" dirty="0"/>
              <a:t>Execute</a:t>
            </a:r>
          </a:p>
          <a:p>
            <a:pPr marL="285750" indent="-285750">
              <a:buFont typeface="Arial" panose="020B0604020202020204" pitchFamily="34" charset="0"/>
              <a:buChar char="•"/>
            </a:pPr>
            <a:r>
              <a:rPr lang="en-US" sz="1100" dirty="0"/>
              <a:t>The </a:t>
            </a:r>
            <a:r>
              <a:rPr lang="en-US" sz="1100" i="1" dirty="0"/>
              <a:t>Region</a:t>
            </a:r>
            <a:r>
              <a:rPr lang="en-US" sz="1100" dirty="0"/>
              <a:t>,</a:t>
            </a:r>
            <a:r>
              <a:rPr lang="en-US" sz="1100" i="1" dirty="0"/>
              <a:t> Campus</a:t>
            </a:r>
            <a:r>
              <a:rPr lang="en-US" sz="1100" dirty="0"/>
              <a:t>, and </a:t>
            </a:r>
            <a:r>
              <a:rPr lang="en-US" sz="1100" i="1" dirty="0"/>
              <a:t>Property </a:t>
            </a:r>
            <a:r>
              <a:rPr lang="en-US" sz="1100" dirty="0"/>
              <a:t>will automatically populate to limit the search to the location of the linked phase </a:t>
            </a:r>
          </a:p>
          <a:p>
            <a:pPr marL="285750" indent="-285750">
              <a:buFont typeface="Arial" panose="020B0604020202020204" pitchFamily="34" charset="0"/>
              <a:buChar char="•"/>
            </a:pPr>
            <a:r>
              <a:rPr lang="en-US" sz="1100" dirty="0"/>
              <a:t>The </a:t>
            </a:r>
            <a:r>
              <a:rPr lang="en-US" sz="1100" i="1" dirty="0"/>
              <a:t>Asset Group </a:t>
            </a:r>
            <a:r>
              <a:rPr lang="en-US" sz="1100" dirty="0"/>
              <a:t>will automatically populate based on the asset selected</a:t>
            </a:r>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63</a:t>
            </a:fld>
            <a:endParaRPr lang="en-US"/>
          </a:p>
        </p:txBody>
      </p:sp>
      <p:pic>
        <p:nvPicPr>
          <p:cNvPr id="6" name="Picture 5"/>
          <p:cNvPicPr>
            <a:picLocks noChangeAspect="1"/>
          </p:cNvPicPr>
          <p:nvPr/>
        </p:nvPicPr>
        <p:blipFill rotWithShape="1">
          <a:blip r:embed="rId3"/>
          <a:srcRect t="1" r="31575" b="40843"/>
          <a:stretch/>
        </p:blipFill>
        <p:spPr>
          <a:xfrm>
            <a:off x="192502" y="7324941"/>
            <a:ext cx="3832582" cy="1742859"/>
          </a:xfrm>
          <a:prstGeom prst="rect">
            <a:avLst/>
          </a:prstGeom>
        </p:spPr>
      </p:pic>
    </p:spTree>
    <p:extLst>
      <p:ext uri="{BB962C8B-B14F-4D97-AF65-F5344CB8AC3E}">
        <p14:creationId xmlns:p14="http://schemas.microsoft.com/office/powerpoint/2010/main" val="22834004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0" y="500063"/>
            <a:ext cx="5265738" cy="3948112"/>
          </a:xfrm>
        </p:spPr>
      </p:sp>
      <p:sp>
        <p:nvSpPr>
          <p:cNvPr id="3" name="Notes Placeholder 2"/>
          <p:cNvSpPr>
            <a:spLocks noGrp="1"/>
          </p:cNvSpPr>
          <p:nvPr>
            <p:ph type="body" idx="1"/>
          </p:nvPr>
        </p:nvSpPr>
        <p:spPr/>
        <p:txBody>
          <a:bodyPr/>
          <a:lstStyle/>
          <a:p>
            <a:r>
              <a:rPr lang="en-US" dirty="0"/>
              <a:t>A</a:t>
            </a:r>
            <a:r>
              <a:rPr lang="en-US" baseline="0" dirty="0"/>
              <a:t> sample list of F</a:t>
            </a:r>
            <a:r>
              <a:rPr lang="en-US" dirty="0"/>
              <a:t>ailure</a:t>
            </a:r>
            <a:r>
              <a:rPr lang="en-US" baseline="0" dirty="0"/>
              <a:t> Codes is provided below: (ADD HERE WHEN READY)</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64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229613703"/>
              </p:ext>
            </p:extLst>
          </p:nvPr>
        </p:nvGraphicFramePr>
        <p:xfrm>
          <a:off x="337639" y="5257933"/>
          <a:ext cx="3319961" cy="3722301"/>
        </p:xfrm>
        <a:graphic>
          <a:graphicData uri="http://schemas.openxmlformats.org/drawingml/2006/table">
            <a:tbl>
              <a:tblPr>
                <a:tableStyleId>{5C22544A-7EE6-4342-B048-85BDC9FD1C3A}</a:tableStyleId>
              </a:tblPr>
              <a:tblGrid>
                <a:gridCol w="890660">
                  <a:extLst>
                    <a:ext uri="{9D8B030D-6E8A-4147-A177-3AD203B41FA5}">
                      <a16:colId xmlns:a16="http://schemas.microsoft.com/office/drawing/2014/main" val="1190276"/>
                    </a:ext>
                  </a:extLst>
                </a:gridCol>
                <a:gridCol w="2429301">
                  <a:extLst>
                    <a:ext uri="{9D8B030D-6E8A-4147-A177-3AD203B41FA5}">
                      <a16:colId xmlns:a16="http://schemas.microsoft.com/office/drawing/2014/main" val="1347765920"/>
                    </a:ext>
                  </a:extLst>
                </a:gridCol>
              </a:tblGrid>
              <a:tr h="320941">
                <a:tc>
                  <a:txBody>
                    <a:bodyPr/>
                    <a:lstStyle/>
                    <a:p>
                      <a:pPr algn="ctr" fontAlgn="ctr"/>
                      <a:r>
                        <a:rPr lang="en-US" sz="1100" b="1" u="none" strike="noStrike" dirty="0">
                          <a:solidFill>
                            <a:schemeClr val="bg1"/>
                          </a:solidFill>
                          <a:effectLst/>
                          <a:latin typeface="Cambria" panose="02040503050406030204" pitchFamily="18" charset="0"/>
                        </a:rPr>
                        <a:t>Cause Code</a:t>
                      </a:r>
                      <a:endParaRPr lang="en-US" sz="1100" b="1" i="0" u="none" strike="noStrike" dirty="0">
                        <a:solidFill>
                          <a:schemeClr val="bg1"/>
                        </a:solidFill>
                        <a:effectLst/>
                        <a:latin typeface="Cambria" panose="02040503050406030204" pitchFamily="18" charset="0"/>
                      </a:endParaRPr>
                    </a:p>
                  </a:txBody>
                  <a:tcPr marL="6305" marR="6305" marT="63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61D00"/>
                    </a:solidFill>
                  </a:tcPr>
                </a:tc>
                <a:tc>
                  <a:txBody>
                    <a:bodyPr/>
                    <a:lstStyle/>
                    <a:p>
                      <a:pPr algn="ctr" fontAlgn="ctr"/>
                      <a:r>
                        <a:rPr lang="en-US" sz="1100" b="1" u="none" strike="noStrike" dirty="0">
                          <a:solidFill>
                            <a:schemeClr val="bg1"/>
                          </a:solidFill>
                          <a:effectLst/>
                          <a:latin typeface="Cambria" panose="02040503050406030204" pitchFamily="18" charset="0"/>
                        </a:rPr>
                        <a:t>Failure Cause Description</a:t>
                      </a:r>
                      <a:endParaRPr lang="en-US" sz="1100" b="1" i="0" u="none" strike="noStrike" dirty="0">
                        <a:solidFill>
                          <a:schemeClr val="bg1"/>
                        </a:solidFill>
                        <a:effectLst/>
                        <a:latin typeface="Cambria" panose="02040503050406030204" pitchFamily="18" charset="0"/>
                      </a:endParaRPr>
                    </a:p>
                  </a:txBody>
                  <a:tcPr marL="6305" marR="6305" marT="63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61D00"/>
                    </a:solidFill>
                  </a:tcPr>
                </a:tc>
                <a:extLst>
                  <a:ext uri="{0D108BD9-81ED-4DB2-BD59-A6C34878D82A}">
                    <a16:rowId xmlns:a16="http://schemas.microsoft.com/office/drawing/2014/main" val="1583225621"/>
                  </a:ext>
                </a:extLst>
              </a:tr>
              <a:tr h="212585">
                <a:tc>
                  <a:txBody>
                    <a:bodyPr/>
                    <a:lstStyle/>
                    <a:p>
                      <a:pPr algn="l" fontAlgn="b"/>
                      <a:r>
                        <a:rPr lang="en-US" sz="1050" u="none" strike="noStrike" dirty="0">
                          <a:effectLst/>
                        </a:rPr>
                        <a:t>001</a:t>
                      </a:r>
                      <a:endParaRPr lang="en-US" sz="1050" b="0" i="0" u="none" strike="noStrike" dirty="0">
                        <a:solidFill>
                          <a:srgbClr val="000000"/>
                        </a:solidFill>
                        <a:effectLst/>
                        <a:latin typeface="Cambria" panose="02040503050406030204" pitchFamily="18" charset="0"/>
                      </a:endParaRPr>
                    </a:p>
                  </a:txBody>
                  <a:tcPr marL="6305" marR="6305" marT="6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50" u="none" strike="noStrike">
                          <a:effectLst/>
                        </a:rPr>
                        <a:t>Dirt or Foreign Matter Problem</a:t>
                      </a:r>
                      <a:endParaRPr lang="en-US" sz="1050" b="0" i="0" u="none" strike="noStrike">
                        <a:solidFill>
                          <a:srgbClr val="000000"/>
                        </a:solidFill>
                        <a:effectLst/>
                        <a:latin typeface="Cambria" panose="02040503050406030204" pitchFamily="18" charset="0"/>
                      </a:endParaRPr>
                    </a:p>
                  </a:txBody>
                  <a:tcPr marL="6305" marR="6305" marT="6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679440"/>
                  </a:ext>
                </a:extLst>
              </a:tr>
              <a:tr h="212585">
                <a:tc>
                  <a:txBody>
                    <a:bodyPr/>
                    <a:lstStyle/>
                    <a:p>
                      <a:pPr algn="l" fontAlgn="b"/>
                      <a:r>
                        <a:rPr lang="en-US" sz="1050" u="none" strike="noStrike" dirty="0">
                          <a:effectLst/>
                        </a:rPr>
                        <a:t>002</a:t>
                      </a:r>
                      <a:endParaRPr lang="en-US" sz="1050" b="0" i="0" u="none" strike="noStrike" dirty="0">
                        <a:solidFill>
                          <a:srgbClr val="000000"/>
                        </a:solidFill>
                        <a:effectLst/>
                        <a:latin typeface="Cambria" panose="02040503050406030204" pitchFamily="18" charset="0"/>
                      </a:endParaRPr>
                    </a:p>
                  </a:txBody>
                  <a:tcPr marL="6305" marR="6305" marT="6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50" u="none" strike="noStrike" dirty="0">
                          <a:effectLst/>
                        </a:rPr>
                        <a:t>Membrane or Sealant Damaged</a:t>
                      </a:r>
                      <a:endParaRPr lang="en-US" sz="1050" b="0" i="0" u="none" strike="noStrike" dirty="0">
                        <a:solidFill>
                          <a:srgbClr val="000000"/>
                        </a:solidFill>
                        <a:effectLst/>
                        <a:latin typeface="Cambria" panose="02040503050406030204" pitchFamily="18" charset="0"/>
                      </a:endParaRPr>
                    </a:p>
                  </a:txBody>
                  <a:tcPr marL="6305" marR="6305" marT="6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4571178"/>
                  </a:ext>
                </a:extLst>
              </a:tr>
              <a:tr h="212585">
                <a:tc>
                  <a:txBody>
                    <a:bodyPr/>
                    <a:lstStyle/>
                    <a:p>
                      <a:pPr algn="l" fontAlgn="b"/>
                      <a:r>
                        <a:rPr lang="en-US" sz="1050" u="none" strike="noStrike" dirty="0">
                          <a:effectLst/>
                        </a:rPr>
                        <a:t>003</a:t>
                      </a:r>
                      <a:endParaRPr lang="en-US" sz="1050" b="0" i="0" u="none" strike="noStrike" dirty="0">
                        <a:solidFill>
                          <a:srgbClr val="000000"/>
                        </a:solidFill>
                        <a:effectLst/>
                        <a:latin typeface="Cambria" panose="02040503050406030204" pitchFamily="18" charset="0"/>
                      </a:endParaRPr>
                    </a:p>
                  </a:txBody>
                  <a:tcPr marL="6305" marR="6305" marT="6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50" u="none" strike="noStrike" dirty="0">
                          <a:effectLst/>
                        </a:rPr>
                        <a:t>Shingle or Slate Damaged </a:t>
                      </a:r>
                      <a:endParaRPr lang="en-US" sz="1050" b="0" i="0" u="none" strike="noStrike" dirty="0">
                        <a:solidFill>
                          <a:srgbClr val="000000"/>
                        </a:solidFill>
                        <a:effectLst/>
                        <a:latin typeface="Cambria" panose="02040503050406030204" pitchFamily="18" charset="0"/>
                      </a:endParaRPr>
                    </a:p>
                  </a:txBody>
                  <a:tcPr marL="6305" marR="6305" marT="6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5633987"/>
                  </a:ext>
                </a:extLst>
              </a:tr>
              <a:tr h="212585">
                <a:tc>
                  <a:txBody>
                    <a:bodyPr/>
                    <a:lstStyle/>
                    <a:p>
                      <a:pPr algn="l" fontAlgn="b"/>
                      <a:r>
                        <a:rPr lang="en-US" sz="1050" u="none" strike="noStrike" dirty="0">
                          <a:effectLst/>
                        </a:rPr>
                        <a:t>004</a:t>
                      </a:r>
                      <a:endParaRPr lang="en-US" sz="1050" b="0" i="0" u="none" strike="noStrike" dirty="0">
                        <a:solidFill>
                          <a:srgbClr val="000000"/>
                        </a:solidFill>
                        <a:effectLst/>
                        <a:latin typeface="Cambria" panose="02040503050406030204" pitchFamily="18" charset="0"/>
                      </a:endParaRPr>
                    </a:p>
                  </a:txBody>
                  <a:tcPr marL="6305" marR="6305" marT="6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50" u="none" strike="noStrike" dirty="0">
                          <a:effectLst/>
                        </a:rPr>
                        <a:t>Operator Error</a:t>
                      </a:r>
                      <a:endParaRPr lang="en-US" sz="1050" b="0" i="0" u="none" strike="noStrike" dirty="0">
                        <a:solidFill>
                          <a:srgbClr val="000000"/>
                        </a:solidFill>
                        <a:effectLst/>
                        <a:latin typeface="Cambria" panose="02040503050406030204" pitchFamily="18" charset="0"/>
                      </a:endParaRPr>
                    </a:p>
                  </a:txBody>
                  <a:tcPr marL="6305" marR="6305" marT="6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1996143"/>
                  </a:ext>
                </a:extLst>
              </a:tr>
              <a:tr h="212585">
                <a:tc>
                  <a:txBody>
                    <a:bodyPr/>
                    <a:lstStyle/>
                    <a:p>
                      <a:pPr algn="l" fontAlgn="b"/>
                      <a:r>
                        <a:rPr lang="en-US" sz="1050" u="none" strike="noStrike">
                          <a:effectLst/>
                        </a:rPr>
                        <a:t>005</a:t>
                      </a:r>
                      <a:endParaRPr lang="en-US" sz="1050" b="0" i="0" u="none" strike="noStrike">
                        <a:solidFill>
                          <a:srgbClr val="000000"/>
                        </a:solidFill>
                        <a:effectLst/>
                        <a:latin typeface="Cambria" panose="02040503050406030204" pitchFamily="18" charset="0"/>
                      </a:endParaRPr>
                    </a:p>
                  </a:txBody>
                  <a:tcPr marL="6305" marR="6305" marT="6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50" u="none" strike="noStrike" dirty="0">
                          <a:effectLst/>
                        </a:rPr>
                        <a:t>Blockage</a:t>
                      </a:r>
                      <a:endParaRPr lang="en-US" sz="1050" b="0" i="0" u="none" strike="noStrike" dirty="0">
                        <a:solidFill>
                          <a:srgbClr val="000000"/>
                        </a:solidFill>
                        <a:effectLst/>
                        <a:latin typeface="Cambria" panose="02040503050406030204" pitchFamily="18" charset="0"/>
                      </a:endParaRPr>
                    </a:p>
                  </a:txBody>
                  <a:tcPr marL="6305" marR="6305" marT="6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6916893"/>
                  </a:ext>
                </a:extLst>
              </a:tr>
              <a:tr h="212585">
                <a:tc>
                  <a:txBody>
                    <a:bodyPr/>
                    <a:lstStyle/>
                    <a:p>
                      <a:pPr algn="l" fontAlgn="b"/>
                      <a:r>
                        <a:rPr lang="en-US" sz="1050" u="none" strike="noStrike">
                          <a:effectLst/>
                        </a:rPr>
                        <a:t>006</a:t>
                      </a:r>
                      <a:endParaRPr lang="en-US" sz="1050" b="0" i="0" u="none" strike="noStrike">
                        <a:solidFill>
                          <a:srgbClr val="000000"/>
                        </a:solidFill>
                        <a:effectLst/>
                        <a:latin typeface="Cambria" panose="02040503050406030204" pitchFamily="18" charset="0"/>
                      </a:endParaRPr>
                    </a:p>
                  </a:txBody>
                  <a:tcPr marL="6305" marR="6305" marT="6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50" u="none" strike="noStrike" dirty="0">
                          <a:effectLst/>
                        </a:rPr>
                        <a:t>Excessive Lubrication</a:t>
                      </a:r>
                      <a:endParaRPr lang="en-US" sz="1050" b="0" i="0" u="none" strike="noStrike" dirty="0">
                        <a:solidFill>
                          <a:srgbClr val="000000"/>
                        </a:solidFill>
                        <a:effectLst/>
                        <a:latin typeface="Cambria" panose="02040503050406030204" pitchFamily="18" charset="0"/>
                      </a:endParaRPr>
                    </a:p>
                  </a:txBody>
                  <a:tcPr marL="6305" marR="6305" marT="6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9508468"/>
                  </a:ext>
                </a:extLst>
              </a:tr>
              <a:tr h="212585">
                <a:tc>
                  <a:txBody>
                    <a:bodyPr/>
                    <a:lstStyle/>
                    <a:p>
                      <a:pPr algn="l" fontAlgn="b"/>
                      <a:r>
                        <a:rPr lang="en-US" sz="1050" u="none" strike="noStrike">
                          <a:effectLst/>
                        </a:rPr>
                        <a:t>007</a:t>
                      </a:r>
                      <a:endParaRPr lang="en-US" sz="1050" b="0" i="0" u="none" strike="noStrike">
                        <a:solidFill>
                          <a:srgbClr val="000000"/>
                        </a:solidFill>
                        <a:effectLst/>
                        <a:latin typeface="Cambria" panose="02040503050406030204" pitchFamily="18" charset="0"/>
                      </a:endParaRPr>
                    </a:p>
                  </a:txBody>
                  <a:tcPr marL="6305" marR="6305" marT="6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50" u="none" strike="noStrike" dirty="0">
                          <a:effectLst/>
                        </a:rPr>
                        <a:t>Lack of Lubrication</a:t>
                      </a:r>
                      <a:endParaRPr lang="en-US" sz="1050" b="0" i="0" u="none" strike="noStrike" dirty="0">
                        <a:solidFill>
                          <a:srgbClr val="000000"/>
                        </a:solidFill>
                        <a:effectLst/>
                        <a:latin typeface="Cambria" panose="02040503050406030204" pitchFamily="18" charset="0"/>
                      </a:endParaRPr>
                    </a:p>
                  </a:txBody>
                  <a:tcPr marL="6305" marR="6305" marT="6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6248122"/>
                  </a:ext>
                </a:extLst>
              </a:tr>
              <a:tr h="212585">
                <a:tc>
                  <a:txBody>
                    <a:bodyPr/>
                    <a:lstStyle/>
                    <a:p>
                      <a:pPr algn="l" fontAlgn="b"/>
                      <a:r>
                        <a:rPr lang="en-US" sz="1050" u="none" strike="noStrike">
                          <a:effectLst/>
                        </a:rPr>
                        <a:t>008</a:t>
                      </a:r>
                      <a:endParaRPr lang="en-US" sz="1050" b="0" i="0" u="none" strike="noStrike">
                        <a:solidFill>
                          <a:srgbClr val="000000"/>
                        </a:solidFill>
                        <a:effectLst/>
                        <a:latin typeface="Cambria" panose="02040503050406030204" pitchFamily="18" charset="0"/>
                      </a:endParaRPr>
                    </a:p>
                  </a:txBody>
                  <a:tcPr marL="6305" marR="6305" marT="6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50" u="none" strike="noStrike" dirty="0">
                          <a:effectLst/>
                        </a:rPr>
                        <a:t>Equipment Jammed</a:t>
                      </a:r>
                      <a:endParaRPr lang="en-US" sz="1050" b="0" i="0" u="none" strike="noStrike" dirty="0">
                        <a:solidFill>
                          <a:srgbClr val="000000"/>
                        </a:solidFill>
                        <a:effectLst/>
                        <a:latin typeface="Cambria" panose="02040503050406030204" pitchFamily="18" charset="0"/>
                      </a:endParaRPr>
                    </a:p>
                  </a:txBody>
                  <a:tcPr marL="6305" marR="6305" marT="6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4573736"/>
                  </a:ext>
                </a:extLst>
              </a:tr>
              <a:tr h="212585">
                <a:tc>
                  <a:txBody>
                    <a:bodyPr/>
                    <a:lstStyle/>
                    <a:p>
                      <a:pPr algn="l" fontAlgn="b"/>
                      <a:r>
                        <a:rPr lang="en-US" sz="1050" u="none" strike="noStrike">
                          <a:effectLst/>
                        </a:rPr>
                        <a:t>009</a:t>
                      </a:r>
                      <a:endParaRPr lang="en-US" sz="1050" b="0" i="0" u="none" strike="noStrike">
                        <a:solidFill>
                          <a:srgbClr val="000000"/>
                        </a:solidFill>
                        <a:effectLst/>
                        <a:latin typeface="Cambria" panose="02040503050406030204" pitchFamily="18" charset="0"/>
                      </a:endParaRPr>
                    </a:p>
                  </a:txBody>
                  <a:tcPr marL="6305" marR="6305" marT="6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50" u="none" strike="noStrike" dirty="0">
                          <a:effectLst/>
                        </a:rPr>
                        <a:t>Equipment Cutting Out</a:t>
                      </a:r>
                      <a:endParaRPr lang="en-US" sz="1050" b="0" i="0" u="none" strike="noStrike" dirty="0">
                        <a:solidFill>
                          <a:srgbClr val="000000"/>
                        </a:solidFill>
                        <a:effectLst/>
                        <a:latin typeface="Cambria" panose="02040503050406030204" pitchFamily="18" charset="0"/>
                      </a:endParaRPr>
                    </a:p>
                  </a:txBody>
                  <a:tcPr marL="6305" marR="6305" marT="6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1616058"/>
                  </a:ext>
                </a:extLst>
              </a:tr>
              <a:tr h="212585">
                <a:tc>
                  <a:txBody>
                    <a:bodyPr/>
                    <a:lstStyle/>
                    <a:p>
                      <a:pPr algn="l" fontAlgn="b"/>
                      <a:r>
                        <a:rPr lang="en-US" sz="1050" u="none" strike="noStrike">
                          <a:effectLst/>
                        </a:rPr>
                        <a:t>010</a:t>
                      </a:r>
                      <a:endParaRPr lang="en-US" sz="1050" b="0" i="0" u="none" strike="noStrike">
                        <a:solidFill>
                          <a:srgbClr val="000000"/>
                        </a:solidFill>
                        <a:effectLst/>
                        <a:latin typeface="Cambria" panose="02040503050406030204" pitchFamily="18" charset="0"/>
                      </a:endParaRPr>
                    </a:p>
                  </a:txBody>
                  <a:tcPr marL="6305" marR="6305" marT="6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50" u="none" strike="noStrike" dirty="0">
                          <a:effectLst/>
                        </a:rPr>
                        <a:t>Will Not Start</a:t>
                      </a:r>
                      <a:endParaRPr lang="en-US" sz="1050" b="0" i="0" u="none" strike="noStrike" dirty="0">
                        <a:solidFill>
                          <a:srgbClr val="000000"/>
                        </a:solidFill>
                        <a:effectLst/>
                        <a:latin typeface="Cambria" panose="02040503050406030204" pitchFamily="18" charset="0"/>
                      </a:endParaRPr>
                    </a:p>
                  </a:txBody>
                  <a:tcPr marL="6305" marR="6305" marT="6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2680732"/>
                  </a:ext>
                </a:extLst>
              </a:tr>
              <a:tr h="212585">
                <a:tc>
                  <a:txBody>
                    <a:bodyPr/>
                    <a:lstStyle/>
                    <a:p>
                      <a:pPr algn="l" fontAlgn="b"/>
                      <a:r>
                        <a:rPr lang="en-US" sz="1050" u="none" strike="noStrike">
                          <a:effectLst/>
                        </a:rPr>
                        <a:t>011</a:t>
                      </a:r>
                      <a:endParaRPr lang="en-US" sz="1050" b="0" i="0" u="none" strike="noStrike">
                        <a:solidFill>
                          <a:srgbClr val="000000"/>
                        </a:solidFill>
                        <a:effectLst/>
                        <a:latin typeface="Cambria" panose="02040503050406030204" pitchFamily="18" charset="0"/>
                      </a:endParaRPr>
                    </a:p>
                  </a:txBody>
                  <a:tcPr marL="6305" marR="6305" marT="6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50" u="none" strike="noStrike" dirty="0">
                          <a:effectLst/>
                        </a:rPr>
                        <a:t>Oil Leak</a:t>
                      </a:r>
                      <a:endParaRPr lang="en-US" sz="1050" b="0" i="0" u="none" strike="noStrike" dirty="0">
                        <a:solidFill>
                          <a:srgbClr val="000000"/>
                        </a:solidFill>
                        <a:effectLst/>
                        <a:latin typeface="Cambria" panose="02040503050406030204" pitchFamily="18" charset="0"/>
                      </a:endParaRPr>
                    </a:p>
                  </a:txBody>
                  <a:tcPr marL="6305" marR="6305" marT="6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1939827"/>
                  </a:ext>
                </a:extLst>
              </a:tr>
              <a:tr h="212585">
                <a:tc>
                  <a:txBody>
                    <a:bodyPr/>
                    <a:lstStyle/>
                    <a:p>
                      <a:pPr algn="l" fontAlgn="b"/>
                      <a:r>
                        <a:rPr lang="en-US" sz="1050" u="none" strike="noStrike">
                          <a:effectLst/>
                        </a:rPr>
                        <a:t>012</a:t>
                      </a:r>
                      <a:endParaRPr lang="en-US" sz="1050" b="0" i="0" u="none" strike="noStrike">
                        <a:solidFill>
                          <a:srgbClr val="000000"/>
                        </a:solidFill>
                        <a:effectLst/>
                        <a:latin typeface="Cambria" panose="02040503050406030204" pitchFamily="18" charset="0"/>
                      </a:endParaRPr>
                    </a:p>
                  </a:txBody>
                  <a:tcPr marL="6305" marR="6305" marT="6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50" u="none" strike="noStrike" dirty="0">
                          <a:effectLst/>
                        </a:rPr>
                        <a:t>Excessive Noise</a:t>
                      </a:r>
                      <a:endParaRPr lang="en-US" sz="1050" b="0" i="0" u="none" strike="noStrike" dirty="0">
                        <a:solidFill>
                          <a:srgbClr val="000000"/>
                        </a:solidFill>
                        <a:effectLst/>
                        <a:latin typeface="Cambria" panose="02040503050406030204" pitchFamily="18" charset="0"/>
                      </a:endParaRPr>
                    </a:p>
                  </a:txBody>
                  <a:tcPr marL="6305" marR="6305" marT="6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2453571"/>
                  </a:ext>
                </a:extLst>
              </a:tr>
              <a:tr h="212585">
                <a:tc>
                  <a:txBody>
                    <a:bodyPr/>
                    <a:lstStyle/>
                    <a:p>
                      <a:pPr algn="l" fontAlgn="b"/>
                      <a:r>
                        <a:rPr lang="en-US" sz="1050" u="none" strike="noStrike">
                          <a:effectLst/>
                        </a:rPr>
                        <a:t>013</a:t>
                      </a:r>
                      <a:endParaRPr lang="en-US" sz="1050" b="0" i="0" u="none" strike="noStrike">
                        <a:solidFill>
                          <a:srgbClr val="000000"/>
                        </a:solidFill>
                        <a:effectLst/>
                        <a:latin typeface="Cambria" panose="02040503050406030204" pitchFamily="18" charset="0"/>
                      </a:endParaRPr>
                    </a:p>
                  </a:txBody>
                  <a:tcPr marL="6305" marR="6305" marT="6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50" u="none" strike="noStrike" dirty="0">
                          <a:effectLst/>
                        </a:rPr>
                        <a:t>Excessive Vibration</a:t>
                      </a:r>
                      <a:endParaRPr lang="en-US" sz="1050" b="0" i="0" u="none" strike="noStrike" dirty="0">
                        <a:solidFill>
                          <a:srgbClr val="000000"/>
                        </a:solidFill>
                        <a:effectLst/>
                        <a:latin typeface="Cambria" panose="02040503050406030204" pitchFamily="18" charset="0"/>
                      </a:endParaRPr>
                    </a:p>
                  </a:txBody>
                  <a:tcPr marL="6305" marR="6305" marT="6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5377927"/>
                  </a:ext>
                </a:extLst>
              </a:tr>
              <a:tr h="212585">
                <a:tc>
                  <a:txBody>
                    <a:bodyPr/>
                    <a:lstStyle/>
                    <a:p>
                      <a:pPr algn="l" fontAlgn="b"/>
                      <a:r>
                        <a:rPr lang="en-US" sz="1050" u="none" strike="noStrike">
                          <a:effectLst/>
                        </a:rPr>
                        <a:t>014</a:t>
                      </a:r>
                      <a:endParaRPr lang="en-US" sz="1050" b="0" i="0" u="none" strike="noStrike">
                        <a:solidFill>
                          <a:srgbClr val="000000"/>
                        </a:solidFill>
                        <a:effectLst/>
                        <a:latin typeface="Cambria" panose="02040503050406030204" pitchFamily="18" charset="0"/>
                      </a:endParaRPr>
                    </a:p>
                  </a:txBody>
                  <a:tcPr marL="6305" marR="6305" marT="6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50" u="none" strike="noStrike" dirty="0">
                          <a:effectLst/>
                        </a:rPr>
                        <a:t>Part of Equipment is Physically Broken</a:t>
                      </a:r>
                      <a:endParaRPr lang="en-US" sz="1050" b="0" i="0" u="none" strike="noStrike" dirty="0">
                        <a:solidFill>
                          <a:srgbClr val="000000"/>
                        </a:solidFill>
                        <a:effectLst/>
                        <a:latin typeface="Cambria" panose="02040503050406030204" pitchFamily="18" charset="0"/>
                      </a:endParaRPr>
                    </a:p>
                  </a:txBody>
                  <a:tcPr marL="6305" marR="6305" marT="6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1172671"/>
                  </a:ext>
                </a:extLst>
              </a:tr>
              <a:tr h="212585">
                <a:tc>
                  <a:txBody>
                    <a:bodyPr/>
                    <a:lstStyle/>
                    <a:p>
                      <a:pPr algn="l" fontAlgn="b"/>
                      <a:r>
                        <a:rPr lang="en-US" sz="1050" u="none" strike="noStrike">
                          <a:effectLst/>
                        </a:rPr>
                        <a:t>015</a:t>
                      </a:r>
                      <a:endParaRPr lang="en-US" sz="1050" b="0" i="0" u="none" strike="noStrike">
                        <a:solidFill>
                          <a:srgbClr val="000000"/>
                        </a:solidFill>
                        <a:effectLst/>
                        <a:latin typeface="Cambria" panose="02040503050406030204" pitchFamily="18" charset="0"/>
                      </a:endParaRPr>
                    </a:p>
                  </a:txBody>
                  <a:tcPr marL="6305" marR="6305" marT="6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50" u="none" strike="noStrike" dirty="0">
                          <a:effectLst/>
                        </a:rPr>
                        <a:t>Overheating or Smoking</a:t>
                      </a:r>
                      <a:endParaRPr lang="en-US" sz="1050" b="0" i="0" u="none" strike="noStrike" dirty="0">
                        <a:solidFill>
                          <a:srgbClr val="000000"/>
                        </a:solidFill>
                        <a:effectLst/>
                        <a:latin typeface="Cambria" panose="02040503050406030204" pitchFamily="18" charset="0"/>
                      </a:endParaRPr>
                    </a:p>
                  </a:txBody>
                  <a:tcPr marL="6305" marR="6305" marT="6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5499503"/>
                  </a:ext>
                </a:extLst>
              </a:tr>
              <a:tr h="212585">
                <a:tc>
                  <a:txBody>
                    <a:bodyPr/>
                    <a:lstStyle/>
                    <a:p>
                      <a:pPr algn="l" fontAlgn="b"/>
                      <a:r>
                        <a:rPr lang="en-US" sz="1050" u="none" strike="noStrike">
                          <a:effectLst/>
                        </a:rPr>
                        <a:t>016</a:t>
                      </a:r>
                      <a:endParaRPr lang="en-US" sz="1050" b="0" i="0" u="none" strike="noStrike">
                        <a:solidFill>
                          <a:srgbClr val="000000"/>
                        </a:solidFill>
                        <a:effectLst/>
                        <a:latin typeface="Cambria" panose="02040503050406030204" pitchFamily="18" charset="0"/>
                      </a:endParaRPr>
                    </a:p>
                  </a:txBody>
                  <a:tcPr marL="6305" marR="6305" marT="6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50" u="none" strike="noStrike" dirty="0">
                          <a:effectLst/>
                        </a:rPr>
                        <a:t>No Air</a:t>
                      </a:r>
                      <a:endParaRPr lang="en-US" sz="1050" b="0" i="0" u="none" strike="noStrike" dirty="0">
                        <a:solidFill>
                          <a:srgbClr val="000000"/>
                        </a:solidFill>
                        <a:effectLst/>
                        <a:latin typeface="Cambria" panose="02040503050406030204" pitchFamily="18" charset="0"/>
                      </a:endParaRPr>
                    </a:p>
                  </a:txBody>
                  <a:tcPr marL="6305" marR="6305" marT="6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9435529"/>
                  </a:ext>
                </a:extLst>
              </a:tr>
            </a:tbl>
          </a:graphicData>
        </a:graphic>
      </p:graphicFrame>
    </p:spTree>
    <p:extLst>
      <p:ext uri="{BB962C8B-B14F-4D97-AF65-F5344CB8AC3E}">
        <p14:creationId xmlns:p14="http://schemas.microsoft.com/office/powerpoint/2010/main" val="23430431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Repair</a:t>
            </a:r>
            <a:r>
              <a:rPr lang="en-US" baseline="0" dirty="0"/>
              <a:t> Codes are important for documenting the specific actions taken to complete the work. For more information on the Action Taken codes, refer to the standards section.</a:t>
            </a:r>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65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766658948"/>
              </p:ext>
            </p:extLst>
          </p:nvPr>
        </p:nvGraphicFramePr>
        <p:xfrm>
          <a:off x="285582" y="5576541"/>
          <a:ext cx="3646421" cy="3562416"/>
        </p:xfrm>
        <a:graphic>
          <a:graphicData uri="http://schemas.openxmlformats.org/drawingml/2006/table">
            <a:tbl>
              <a:tblPr/>
              <a:tblGrid>
                <a:gridCol w="651955">
                  <a:extLst>
                    <a:ext uri="{9D8B030D-6E8A-4147-A177-3AD203B41FA5}">
                      <a16:colId xmlns:a16="http://schemas.microsoft.com/office/drawing/2014/main" val="1229839164"/>
                    </a:ext>
                  </a:extLst>
                </a:gridCol>
                <a:gridCol w="708833">
                  <a:extLst>
                    <a:ext uri="{9D8B030D-6E8A-4147-A177-3AD203B41FA5}">
                      <a16:colId xmlns:a16="http://schemas.microsoft.com/office/drawing/2014/main" val="2605421235"/>
                    </a:ext>
                  </a:extLst>
                </a:gridCol>
                <a:gridCol w="2285633">
                  <a:extLst>
                    <a:ext uri="{9D8B030D-6E8A-4147-A177-3AD203B41FA5}">
                      <a16:colId xmlns:a16="http://schemas.microsoft.com/office/drawing/2014/main" val="3768481194"/>
                    </a:ext>
                  </a:extLst>
                </a:gridCol>
              </a:tblGrid>
              <a:tr h="356940">
                <a:tc>
                  <a:txBody>
                    <a:bodyPr/>
                    <a:lstStyle/>
                    <a:p>
                      <a:pPr algn="ctr" fontAlgn="ctr"/>
                      <a:r>
                        <a:rPr lang="en-US" sz="1100" b="1" i="0" u="none" strike="noStrike" dirty="0">
                          <a:solidFill>
                            <a:schemeClr val="bg1"/>
                          </a:solidFill>
                          <a:effectLst/>
                          <a:latin typeface="Cambria" panose="02040503050406030204" pitchFamily="18" charset="0"/>
                        </a:rPr>
                        <a:t>Problem Code</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1D00"/>
                    </a:solidFill>
                  </a:tcPr>
                </a:tc>
                <a:tc>
                  <a:txBody>
                    <a:bodyPr/>
                    <a:lstStyle/>
                    <a:p>
                      <a:pPr algn="ctr" fontAlgn="ctr"/>
                      <a:r>
                        <a:rPr lang="en-US" sz="1100" b="1" i="0" u="none" strike="noStrike" dirty="0">
                          <a:solidFill>
                            <a:schemeClr val="bg1"/>
                          </a:solidFill>
                          <a:effectLst/>
                          <a:latin typeface="Cambria" panose="02040503050406030204" pitchFamily="18" charset="0"/>
                        </a:rPr>
                        <a:t>Action Taken</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1D00"/>
                    </a:solidFill>
                  </a:tcPr>
                </a:tc>
                <a:tc>
                  <a:txBody>
                    <a:bodyPr/>
                    <a:lstStyle/>
                    <a:p>
                      <a:pPr algn="ctr" fontAlgn="ctr"/>
                      <a:r>
                        <a:rPr lang="en-US" sz="1100" b="1" i="0" u="none" strike="noStrike" dirty="0">
                          <a:solidFill>
                            <a:schemeClr val="bg1"/>
                          </a:solidFill>
                          <a:effectLst/>
                          <a:latin typeface="Cambria" panose="02040503050406030204" pitchFamily="18" charset="0"/>
                        </a:rPr>
                        <a:t>Action Taken Description</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1D00"/>
                    </a:solidFill>
                  </a:tcPr>
                </a:tc>
                <a:extLst>
                  <a:ext uri="{0D108BD9-81ED-4DB2-BD59-A6C34878D82A}">
                    <a16:rowId xmlns:a16="http://schemas.microsoft.com/office/drawing/2014/main" val="2372232286"/>
                  </a:ext>
                </a:extLst>
              </a:tr>
              <a:tr h="178470">
                <a:tc>
                  <a:txBody>
                    <a:bodyPr/>
                    <a:lstStyle/>
                    <a:p>
                      <a:pPr algn="l" fontAlgn="ctr"/>
                      <a:r>
                        <a:rPr lang="en-US" sz="1100" b="0" i="0" u="none" strike="noStrike" dirty="0">
                          <a:solidFill>
                            <a:srgbClr val="000000"/>
                          </a:solidFill>
                          <a:effectLst/>
                          <a:latin typeface="Cambria" panose="02040503050406030204" pitchFamily="18" charset="0"/>
                        </a:rPr>
                        <a:t>D20-1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D20-1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Plumbing inspection</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6202106"/>
                  </a:ext>
                </a:extLst>
              </a:tr>
              <a:tr h="178470">
                <a:tc rowSpan="7">
                  <a:txBody>
                    <a:bodyPr/>
                    <a:lstStyle/>
                    <a:p>
                      <a:pPr algn="l" fontAlgn="ctr"/>
                      <a:r>
                        <a:rPr lang="en-US" sz="1100" b="0" i="0" u="none" strike="noStrike">
                          <a:solidFill>
                            <a:srgbClr val="000000"/>
                          </a:solidFill>
                          <a:effectLst/>
                          <a:latin typeface="Cambria" panose="02040503050406030204" pitchFamily="18" charset="0"/>
                        </a:rPr>
                        <a:t>D20-2</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D2030-1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Toilet unclogged </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8757833"/>
                  </a:ext>
                </a:extLst>
              </a:tr>
              <a:tr h="178470">
                <a:tc vMerge="1">
                  <a:txBody>
                    <a:bodyPr/>
                    <a:lstStyle/>
                    <a:p>
                      <a:endParaRPr lang="en-US"/>
                    </a:p>
                  </a:txBody>
                  <a:tcPr/>
                </a:tc>
                <a:tc>
                  <a:txBody>
                    <a:bodyPr/>
                    <a:lstStyle/>
                    <a:p>
                      <a:pPr algn="l" fontAlgn="ctr"/>
                      <a:r>
                        <a:rPr lang="en-US" sz="1100" b="0" i="0" u="none" strike="noStrike">
                          <a:solidFill>
                            <a:srgbClr val="000000"/>
                          </a:solidFill>
                          <a:effectLst/>
                          <a:latin typeface="Cambria" panose="02040503050406030204" pitchFamily="18" charset="0"/>
                        </a:rPr>
                        <a:t>D2030-2</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Urinal unstopped </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3199308"/>
                  </a:ext>
                </a:extLst>
              </a:tr>
              <a:tr h="178470">
                <a:tc vMerge="1">
                  <a:txBody>
                    <a:bodyPr/>
                    <a:lstStyle/>
                    <a:p>
                      <a:endParaRPr lang="en-US"/>
                    </a:p>
                  </a:txBody>
                  <a:tcPr/>
                </a:tc>
                <a:tc>
                  <a:txBody>
                    <a:bodyPr/>
                    <a:lstStyle/>
                    <a:p>
                      <a:pPr algn="l" fontAlgn="ctr"/>
                      <a:r>
                        <a:rPr lang="en-US" sz="1100" b="0" i="0" u="none" strike="noStrike" dirty="0">
                          <a:solidFill>
                            <a:srgbClr val="000000"/>
                          </a:solidFill>
                          <a:effectLst/>
                          <a:latin typeface="Cambria" panose="02040503050406030204" pitchFamily="18" charset="0"/>
                        </a:rPr>
                        <a:t>D30-1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HVAC equipment leak repair</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0683110"/>
                  </a:ext>
                </a:extLst>
              </a:tr>
              <a:tr h="53690">
                <a:tc vMerge="1">
                  <a:txBody>
                    <a:bodyPr/>
                    <a:lstStyle/>
                    <a:p>
                      <a:endParaRPr lang="en-US"/>
                    </a:p>
                  </a:txBody>
                  <a:tcPr/>
                </a:tc>
                <a:tc>
                  <a:txBody>
                    <a:bodyPr/>
                    <a:lstStyle/>
                    <a:p>
                      <a:pPr algn="l" fontAlgn="ctr"/>
                      <a:r>
                        <a:rPr lang="en-US" sz="1100" b="0" i="0" u="none" strike="noStrike" dirty="0">
                          <a:solidFill>
                            <a:srgbClr val="000000"/>
                          </a:solidFill>
                          <a:effectLst/>
                          <a:latin typeface="Cambria" panose="02040503050406030204" pitchFamily="18" charset="0"/>
                        </a:rPr>
                        <a:t>B20-2</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Roof/window leak repair</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815921"/>
                  </a:ext>
                </a:extLst>
              </a:tr>
              <a:tr h="0">
                <a:tc vMerge="1">
                  <a:txBody>
                    <a:bodyPr/>
                    <a:lstStyle/>
                    <a:p>
                      <a:endParaRPr lang="en-US"/>
                    </a:p>
                  </a:txBody>
                  <a:tcPr/>
                </a:tc>
                <a:tc>
                  <a:txBody>
                    <a:bodyPr/>
                    <a:lstStyle/>
                    <a:p>
                      <a:pPr algn="l" fontAlgn="ctr"/>
                      <a:r>
                        <a:rPr lang="en-US" sz="1100" b="0" i="0" u="none" strike="noStrike" dirty="0">
                          <a:solidFill>
                            <a:srgbClr val="000000"/>
                          </a:solidFill>
                          <a:effectLst/>
                          <a:latin typeface="Cambria" panose="02040503050406030204" pitchFamily="18" charset="0"/>
                        </a:rPr>
                        <a:t>D2020-1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Repair/Replace water closet flanges</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3746485"/>
                  </a:ext>
                </a:extLst>
              </a:tr>
              <a:tr h="178470">
                <a:tc vMerge="1">
                  <a:txBody>
                    <a:bodyPr/>
                    <a:lstStyle/>
                    <a:p>
                      <a:endParaRPr lang="en-US"/>
                    </a:p>
                  </a:txBody>
                  <a:tcPr/>
                </a:tc>
                <a:tc>
                  <a:txBody>
                    <a:bodyPr/>
                    <a:lstStyle/>
                    <a:p>
                      <a:pPr algn="l" fontAlgn="ctr"/>
                      <a:r>
                        <a:rPr lang="en-US" sz="1100" b="0" i="0" u="none" strike="noStrike" dirty="0">
                          <a:solidFill>
                            <a:srgbClr val="000000"/>
                          </a:solidFill>
                          <a:effectLst/>
                          <a:latin typeface="Cambria" panose="02040503050406030204" pitchFamily="18" charset="0"/>
                        </a:rPr>
                        <a:t>D2020-2</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P-Trap replacement</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6160928"/>
                  </a:ext>
                </a:extLst>
              </a:tr>
              <a:tr h="178470">
                <a:tc vMerge="1">
                  <a:txBody>
                    <a:bodyPr/>
                    <a:lstStyle/>
                    <a:p>
                      <a:endParaRPr lang="en-US"/>
                    </a:p>
                  </a:txBody>
                  <a:tcPr/>
                </a:tc>
                <a:tc>
                  <a:txBody>
                    <a:bodyPr/>
                    <a:lstStyle/>
                    <a:p>
                      <a:pPr algn="l" fontAlgn="b"/>
                      <a:r>
                        <a:rPr lang="en-US" sz="1100" b="0" i="0" u="none" strike="noStrike">
                          <a:solidFill>
                            <a:srgbClr val="000000"/>
                          </a:solidFill>
                          <a:effectLst/>
                          <a:latin typeface="Cambria" panose="02040503050406030204" pitchFamily="18" charset="0"/>
                        </a:rPr>
                        <a:t>D2020-3</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Frozen Pipe</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6730874"/>
                  </a:ext>
                </a:extLst>
              </a:tr>
              <a:tr h="178470">
                <a:tc rowSpan="10">
                  <a:txBody>
                    <a:bodyPr/>
                    <a:lstStyle/>
                    <a:p>
                      <a:pPr algn="l" fontAlgn="ctr"/>
                      <a:r>
                        <a:rPr lang="en-US" sz="1100" b="0" i="0" u="none" strike="noStrike">
                          <a:solidFill>
                            <a:srgbClr val="000000"/>
                          </a:solidFill>
                          <a:effectLst/>
                          <a:latin typeface="Cambria" panose="02040503050406030204" pitchFamily="18" charset="0"/>
                        </a:rPr>
                        <a:t>D20-3</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D2030-3</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Urinal flush valve replaced</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3638552"/>
                  </a:ext>
                </a:extLst>
              </a:tr>
              <a:tr h="178470">
                <a:tc vMerge="1">
                  <a:txBody>
                    <a:bodyPr/>
                    <a:lstStyle/>
                    <a:p>
                      <a:endParaRPr lang="en-US"/>
                    </a:p>
                  </a:txBody>
                  <a:tcPr/>
                </a:tc>
                <a:tc>
                  <a:txBody>
                    <a:bodyPr/>
                    <a:lstStyle/>
                    <a:p>
                      <a:pPr algn="l" fontAlgn="ctr"/>
                      <a:r>
                        <a:rPr lang="en-US" sz="1100" b="0" i="0" u="none" strike="noStrike">
                          <a:solidFill>
                            <a:srgbClr val="000000"/>
                          </a:solidFill>
                          <a:effectLst/>
                          <a:latin typeface="Cambria" panose="02040503050406030204" pitchFamily="18" charset="0"/>
                        </a:rPr>
                        <a:t>D2030-4</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Toilet flush valve replaced</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7947468"/>
                  </a:ext>
                </a:extLst>
              </a:tr>
              <a:tr h="178470">
                <a:tc vMerge="1">
                  <a:txBody>
                    <a:bodyPr/>
                    <a:lstStyle/>
                    <a:p>
                      <a:endParaRPr lang="en-US"/>
                    </a:p>
                  </a:txBody>
                  <a:tcPr/>
                </a:tc>
                <a:tc>
                  <a:txBody>
                    <a:bodyPr/>
                    <a:lstStyle/>
                    <a:p>
                      <a:pPr algn="l" fontAlgn="ctr"/>
                      <a:r>
                        <a:rPr lang="en-US" sz="1100" b="0" i="0" u="none" strike="noStrike">
                          <a:solidFill>
                            <a:srgbClr val="000000"/>
                          </a:solidFill>
                          <a:effectLst/>
                          <a:latin typeface="Cambria" panose="02040503050406030204" pitchFamily="18" charset="0"/>
                        </a:rPr>
                        <a:t>D2020-4</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Faucet repaired/replaced</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0130390"/>
                  </a:ext>
                </a:extLst>
              </a:tr>
              <a:tr h="178470">
                <a:tc vMerge="1">
                  <a:txBody>
                    <a:bodyPr/>
                    <a:lstStyle/>
                    <a:p>
                      <a:endParaRPr lang="en-US"/>
                    </a:p>
                  </a:txBody>
                  <a:tcPr/>
                </a:tc>
                <a:tc>
                  <a:txBody>
                    <a:bodyPr/>
                    <a:lstStyle/>
                    <a:p>
                      <a:pPr algn="l" fontAlgn="ctr"/>
                      <a:r>
                        <a:rPr lang="en-US" sz="1100" b="0" i="0" u="none" strike="noStrike">
                          <a:solidFill>
                            <a:srgbClr val="000000"/>
                          </a:solidFill>
                          <a:effectLst/>
                          <a:latin typeface="Cambria" panose="02040503050406030204" pitchFamily="18" charset="0"/>
                        </a:rPr>
                        <a:t>D2020-5</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Valve(s) repaired/replaced</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5311798"/>
                  </a:ext>
                </a:extLst>
              </a:tr>
              <a:tr h="178470">
                <a:tc vMerge="1">
                  <a:txBody>
                    <a:bodyPr/>
                    <a:lstStyle/>
                    <a:p>
                      <a:endParaRPr lang="en-US"/>
                    </a:p>
                  </a:txBody>
                  <a:tcPr/>
                </a:tc>
                <a:tc>
                  <a:txBody>
                    <a:bodyPr/>
                    <a:lstStyle/>
                    <a:p>
                      <a:pPr algn="l" fontAlgn="ctr"/>
                      <a:r>
                        <a:rPr lang="en-US" sz="1100" b="0" i="0" u="none" strike="noStrike">
                          <a:solidFill>
                            <a:srgbClr val="000000"/>
                          </a:solidFill>
                          <a:effectLst/>
                          <a:latin typeface="Cambria" panose="02040503050406030204" pitchFamily="18" charset="0"/>
                        </a:rPr>
                        <a:t>D2020-6</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Shower handle/valve repaired</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6205581"/>
                  </a:ext>
                </a:extLst>
              </a:tr>
              <a:tr h="178470">
                <a:tc vMerge="1">
                  <a:txBody>
                    <a:bodyPr/>
                    <a:lstStyle/>
                    <a:p>
                      <a:endParaRPr lang="en-US"/>
                    </a:p>
                  </a:txBody>
                  <a:tcPr/>
                </a:tc>
                <a:tc>
                  <a:txBody>
                    <a:bodyPr/>
                    <a:lstStyle/>
                    <a:p>
                      <a:pPr algn="l" fontAlgn="ctr"/>
                      <a:r>
                        <a:rPr lang="en-US" sz="1100" b="0" i="0" u="none" strike="noStrike">
                          <a:solidFill>
                            <a:srgbClr val="000000"/>
                          </a:solidFill>
                          <a:effectLst/>
                          <a:latin typeface="Cambria" panose="02040503050406030204" pitchFamily="18" charset="0"/>
                        </a:rPr>
                        <a:t>D2010-1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Toilet seat repaired/replaced</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9128004"/>
                  </a:ext>
                </a:extLst>
              </a:tr>
              <a:tr h="178470">
                <a:tc vMerge="1">
                  <a:txBody>
                    <a:bodyPr/>
                    <a:lstStyle/>
                    <a:p>
                      <a:endParaRPr lang="en-US"/>
                    </a:p>
                  </a:txBody>
                  <a:tcPr/>
                </a:tc>
                <a:tc>
                  <a:txBody>
                    <a:bodyPr/>
                    <a:lstStyle/>
                    <a:p>
                      <a:pPr algn="l" fontAlgn="ctr"/>
                      <a:r>
                        <a:rPr lang="en-US" sz="1100" b="0" i="0" u="none" strike="noStrike">
                          <a:solidFill>
                            <a:srgbClr val="000000"/>
                          </a:solidFill>
                          <a:effectLst/>
                          <a:latin typeface="Cambria" panose="02040503050406030204" pitchFamily="18" charset="0"/>
                        </a:rPr>
                        <a:t>D2010-2</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Disposal repaired/replaced</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4210383"/>
                  </a:ext>
                </a:extLst>
              </a:tr>
              <a:tr h="178470">
                <a:tc vMerge="1">
                  <a:txBody>
                    <a:bodyPr/>
                    <a:lstStyle/>
                    <a:p>
                      <a:endParaRPr lang="en-US"/>
                    </a:p>
                  </a:txBody>
                  <a:tcPr/>
                </a:tc>
                <a:tc>
                  <a:txBody>
                    <a:bodyPr/>
                    <a:lstStyle/>
                    <a:p>
                      <a:pPr algn="l" fontAlgn="ctr"/>
                      <a:r>
                        <a:rPr lang="en-US" sz="1100" b="0" i="0" u="none" strike="noStrike">
                          <a:solidFill>
                            <a:srgbClr val="000000"/>
                          </a:solidFill>
                          <a:effectLst/>
                          <a:latin typeface="Cambria" panose="02040503050406030204" pitchFamily="18" charset="0"/>
                        </a:rPr>
                        <a:t>D2020-7</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Relief valve replacement</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412541"/>
                  </a:ext>
                </a:extLst>
              </a:tr>
              <a:tr h="178470">
                <a:tc vMerge="1">
                  <a:txBody>
                    <a:bodyPr/>
                    <a:lstStyle/>
                    <a:p>
                      <a:endParaRPr lang="en-US"/>
                    </a:p>
                  </a:txBody>
                  <a:tcPr/>
                </a:tc>
                <a:tc>
                  <a:txBody>
                    <a:bodyPr/>
                    <a:lstStyle/>
                    <a:p>
                      <a:pPr algn="l" fontAlgn="ctr"/>
                      <a:r>
                        <a:rPr lang="en-US" sz="1100" b="0" i="0" u="none" strike="noStrike">
                          <a:solidFill>
                            <a:srgbClr val="000000"/>
                          </a:solidFill>
                          <a:effectLst/>
                          <a:latin typeface="Cambria" panose="02040503050406030204" pitchFamily="18" charset="0"/>
                        </a:rPr>
                        <a:t>D2020-8</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Domestic water heater replaced</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801390"/>
                  </a:ext>
                </a:extLst>
              </a:tr>
              <a:tr h="178470">
                <a:tc vMerge="1">
                  <a:txBody>
                    <a:bodyPr/>
                    <a:lstStyle/>
                    <a:p>
                      <a:endParaRPr lang="en-US"/>
                    </a:p>
                  </a:txBody>
                  <a:tcPr/>
                </a:tc>
                <a:tc>
                  <a:txBody>
                    <a:bodyPr/>
                    <a:lstStyle/>
                    <a:p>
                      <a:pPr algn="l" fontAlgn="ctr"/>
                      <a:r>
                        <a:rPr lang="en-US" sz="1100" b="0" i="0" u="none" strike="noStrike">
                          <a:solidFill>
                            <a:srgbClr val="000000"/>
                          </a:solidFill>
                          <a:effectLst/>
                          <a:latin typeface="Cambria" panose="02040503050406030204" pitchFamily="18" charset="0"/>
                        </a:rPr>
                        <a:t>D2020-9</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Domestic water heater repair</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4989752"/>
                  </a:ext>
                </a:extLst>
              </a:tr>
            </a:tbl>
          </a:graphicData>
        </a:graphic>
      </p:graphicFrame>
    </p:spTree>
    <p:extLst>
      <p:ext uri="{BB962C8B-B14F-4D97-AF65-F5344CB8AC3E}">
        <p14:creationId xmlns:p14="http://schemas.microsoft.com/office/powerpoint/2010/main" val="19396747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note additional</a:t>
            </a:r>
            <a:r>
              <a:rPr lang="en-US" baseline="0" dirty="0"/>
              <a:t> work required for work relating to a closed or canceled phase, enter an additional phase under the parent work order. </a:t>
            </a:r>
          </a:p>
          <a:p>
            <a:endParaRPr lang="en-US" baseline="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Technicians</a:t>
            </a:r>
            <a:r>
              <a:rPr lang="en-US" sz="1200" kern="1200" baseline="0" dirty="0">
                <a:solidFill>
                  <a:schemeClr val="tx1"/>
                </a:solidFill>
                <a:effectLst/>
                <a:latin typeface="+mn-lt"/>
                <a:ea typeface="+mn-ea"/>
                <a:cs typeface="+mn-cs"/>
              </a:rPr>
              <a:t> will be able to see work order phases with a status of </a:t>
            </a:r>
            <a:r>
              <a:rPr lang="en-US" sz="1200" b="1" i="1" kern="1200" baseline="0" dirty="0">
                <a:solidFill>
                  <a:schemeClr val="tx1"/>
                </a:solidFill>
                <a:effectLst/>
                <a:latin typeface="+mn-lt"/>
                <a:ea typeface="+mn-ea"/>
                <a:cs typeface="+mn-cs"/>
              </a:rPr>
              <a:t>Open, Assigned, Awaiting Parts, On Hold</a:t>
            </a:r>
            <a:r>
              <a:rPr lang="en-US" sz="1200" b="0" i="0"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Technicians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will be able to update work order phases to the</a:t>
            </a:r>
            <a:r>
              <a:rPr lang="en-US" sz="1200" kern="1200" baseline="0" dirty="0">
                <a:solidFill>
                  <a:schemeClr val="tx1"/>
                </a:solidFill>
                <a:effectLst/>
                <a:latin typeface="+mn-lt"/>
                <a:ea typeface="+mn-ea"/>
                <a:cs typeface="+mn-cs"/>
              </a:rPr>
              <a:t> status of </a:t>
            </a:r>
            <a:r>
              <a:rPr lang="en-US" sz="1200" b="1" i="1" kern="1200" baseline="0" dirty="0">
                <a:solidFill>
                  <a:schemeClr val="tx1"/>
                </a:solidFill>
                <a:effectLst/>
                <a:latin typeface="+mn-lt"/>
                <a:ea typeface="+mn-ea"/>
                <a:cs typeface="+mn-cs"/>
              </a:rPr>
              <a:t>Awaiting Parts</a:t>
            </a:r>
            <a:r>
              <a:rPr lang="en-US" sz="1200" kern="1200" baseline="0" dirty="0">
                <a:solidFill>
                  <a:schemeClr val="tx1"/>
                </a:solidFill>
                <a:effectLst/>
                <a:latin typeface="+mn-lt"/>
                <a:ea typeface="+mn-ea"/>
                <a:cs typeface="+mn-cs"/>
              </a:rPr>
              <a:t>, or </a:t>
            </a:r>
            <a:r>
              <a:rPr lang="en-US" sz="1200" b="1" i="1" kern="1200" baseline="0" dirty="0">
                <a:solidFill>
                  <a:schemeClr val="tx1"/>
                </a:solidFill>
                <a:effectLst/>
                <a:latin typeface="+mn-lt"/>
                <a:ea typeface="+mn-ea"/>
                <a:cs typeface="+mn-cs"/>
              </a:rPr>
              <a:t>Work Complete</a:t>
            </a:r>
            <a:r>
              <a:rPr lang="en-US" sz="1200" kern="1200" baseline="0" dirty="0">
                <a:solidFill>
                  <a:schemeClr val="tx1"/>
                </a:solidFill>
                <a:effectLst/>
                <a:latin typeface="+mn-l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Supervisors</a:t>
            </a:r>
            <a:r>
              <a:rPr lang="en-US" sz="1200" kern="1200" baseline="0" dirty="0">
                <a:solidFill>
                  <a:schemeClr val="tx1"/>
                </a:solidFill>
                <a:effectLst/>
                <a:latin typeface="+mn-lt"/>
                <a:ea typeface="+mn-ea"/>
                <a:cs typeface="+mn-cs"/>
              </a:rPr>
              <a:t> will be able to update work order phases to the status of </a:t>
            </a:r>
            <a:r>
              <a:rPr lang="en-US" sz="1200" b="1" i="1" kern="1200" baseline="0" dirty="0">
                <a:solidFill>
                  <a:schemeClr val="tx1"/>
                </a:solidFill>
                <a:effectLst/>
                <a:latin typeface="+mn-lt"/>
                <a:ea typeface="+mn-ea"/>
                <a:cs typeface="+mn-cs"/>
              </a:rPr>
              <a:t>Open</a:t>
            </a:r>
            <a:r>
              <a:rPr lang="en-US" sz="1200" kern="1200" baseline="0" dirty="0">
                <a:solidFill>
                  <a:schemeClr val="tx1"/>
                </a:solidFill>
                <a:effectLst/>
                <a:latin typeface="+mn-lt"/>
                <a:ea typeface="+mn-ea"/>
                <a:cs typeface="+mn-cs"/>
              </a:rPr>
              <a:t>, </a:t>
            </a:r>
            <a:r>
              <a:rPr lang="en-US" sz="1200" b="1" i="1" kern="1200" baseline="0" dirty="0">
                <a:solidFill>
                  <a:schemeClr val="tx1"/>
                </a:solidFill>
                <a:effectLst/>
                <a:latin typeface="+mn-lt"/>
                <a:ea typeface="+mn-ea"/>
                <a:cs typeface="+mn-cs"/>
              </a:rPr>
              <a:t>Assigned</a:t>
            </a:r>
            <a:r>
              <a:rPr lang="en-US" sz="1200" kern="1200" baseline="0" dirty="0">
                <a:solidFill>
                  <a:schemeClr val="tx1"/>
                </a:solidFill>
                <a:effectLst/>
                <a:latin typeface="+mn-lt"/>
                <a:ea typeface="+mn-ea"/>
                <a:cs typeface="+mn-cs"/>
              </a:rPr>
              <a:t>, </a:t>
            </a:r>
            <a:r>
              <a:rPr lang="en-US" sz="1200" b="1" i="1" kern="1200" baseline="0" dirty="0">
                <a:solidFill>
                  <a:schemeClr val="tx1"/>
                </a:solidFill>
                <a:effectLst/>
                <a:latin typeface="+mn-lt"/>
                <a:ea typeface="+mn-ea"/>
                <a:cs typeface="+mn-cs"/>
              </a:rPr>
              <a:t>Awaiting Parts</a:t>
            </a:r>
            <a:r>
              <a:rPr lang="en-US" sz="1200" kern="1200" baseline="0" dirty="0">
                <a:solidFill>
                  <a:schemeClr val="tx1"/>
                </a:solidFill>
                <a:effectLst/>
                <a:latin typeface="+mn-lt"/>
                <a:ea typeface="+mn-ea"/>
                <a:cs typeface="+mn-cs"/>
              </a:rPr>
              <a:t>, </a:t>
            </a:r>
            <a:r>
              <a:rPr lang="en-US" sz="1200" b="1" i="1" kern="1200" baseline="0" dirty="0">
                <a:solidFill>
                  <a:schemeClr val="tx1"/>
                </a:solidFill>
                <a:effectLst/>
                <a:latin typeface="+mn-lt"/>
                <a:ea typeface="+mn-ea"/>
                <a:cs typeface="+mn-cs"/>
              </a:rPr>
              <a:t>Pending Approval</a:t>
            </a:r>
            <a:r>
              <a:rPr lang="en-US" sz="1200" kern="1200" baseline="0" dirty="0">
                <a:solidFill>
                  <a:schemeClr val="tx1"/>
                </a:solidFill>
                <a:effectLst/>
                <a:latin typeface="+mn-lt"/>
                <a:ea typeface="+mn-ea"/>
                <a:cs typeface="+mn-cs"/>
              </a:rPr>
              <a:t>, </a:t>
            </a:r>
            <a:r>
              <a:rPr lang="en-US" sz="1200" b="1" i="1" kern="1200" baseline="0" dirty="0">
                <a:solidFill>
                  <a:schemeClr val="tx1"/>
                </a:solidFill>
                <a:effectLst/>
                <a:latin typeface="+mn-lt"/>
                <a:ea typeface="+mn-ea"/>
                <a:cs typeface="+mn-cs"/>
              </a:rPr>
              <a:t>On Hold</a:t>
            </a:r>
            <a:r>
              <a:rPr lang="en-US" sz="1200" kern="1200" baseline="0" dirty="0">
                <a:solidFill>
                  <a:schemeClr val="tx1"/>
                </a:solidFill>
                <a:effectLst/>
                <a:latin typeface="+mn-lt"/>
                <a:ea typeface="+mn-ea"/>
                <a:cs typeface="+mn-cs"/>
              </a:rPr>
              <a:t>, </a:t>
            </a:r>
            <a:r>
              <a:rPr lang="en-US" sz="1200" b="1" i="1" kern="1200" baseline="0" dirty="0">
                <a:solidFill>
                  <a:schemeClr val="tx1"/>
                </a:solidFill>
                <a:effectLst/>
                <a:latin typeface="+mn-lt"/>
                <a:ea typeface="+mn-ea"/>
                <a:cs typeface="+mn-cs"/>
              </a:rPr>
              <a:t>Canceled</a:t>
            </a:r>
            <a:r>
              <a:rPr lang="en-US" sz="1200" kern="1200" baseline="0" dirty="0">
                <a:solidFill>
                  <a:schemeClr val="tx1"/>
                </a:solidFill>
                <a:effectLst/>
                <a:latin typeface="+mn-lt"/>
                <a:ea typeface="+mn-ea"/>
                <a:cs typeface="+mn-cs"/>
              </a:rPr>
              <a:t>, or </a:t>
            </a:r>
            <a:r>
              <a:rPr lang="en-US" sz="1200" b="1" i="1" kern="1200" baseline="0" dirty="0">
                <a:solidFill>
                  <a:schemeClr val="tx1"/>
                </a:solidFill>
                <a:effectLst/>
                <a:latin typeface="+mn-lt"/>
                <a:ea typeface="+mn-ea"/>
                <a:cs typeface="+mn-cs"/>
              </a:rPr>
              <a:t>Work Complete.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trike="sngStrike" kern="1200" baseline="0" dirty="0">
                <a:solidFill>
                  <a:schemeClr val="tx1"/>
                </a:solidFill>
                <a:effectLst/>
                <a:latin typeface="+mn-lt"/>
                <a:ea typeface="+mn-ea"/>
                <a:cs typeface="+mn-cs"/>
              </a:rPr>
              <a:t>Work Order Control  </a:t>
            </a:r>
            <a:r>
              <a:rPr lang="en-US" sz="1200" b="1" strike="noStrike" kern="1200" baseline="0" dirty="0">
                <a:solidFill>
                  <a:schemeClr val="tx1"/>
                </a:solidFill>
                <a:effectLst/>
                <a:latin typeface="+mn-lt"/>
                <a:ea typeface="+mn-ea"/>
                <a:cs typeface="+mn-cs"/>
              </a:rPr>
              <a:t>Operations </a:t>
            </a:r>
            <a:r>
              <a:rPr lang="en-US" sz="1200" kern="1200" baseline="0" dirty="0">
                <a:solidFill>
                  <a:schemeClr val="tx1"/>
                </a:solidFill>
                <a:effectLst/>
                <a:latin typeface="+mn-lt"/>
                <a:ea typeface="+mn-ea"/>
                <a:cs typeface="+mn-cs"/>
              </a:rPr>
              <a:t>will be able to update work order phases to </a:t>
            </a:r>
            <a:r>
              <a:rPr lang="en-US" sz="1200" b="1" i="1" kern="1200" baseline="0" dirty="0">
                <a:solidFill>
                  <a:schemeClr val="tx1"/>
                </a:solidFill>
                <a:effectLst/>
                <a:latin typeface="+mn-lt"/>
                <a:ea typeface="+mn-ea"/>
                <a:cs typeface="+mn-cs"/>
              </a:rPr>
              <a:t>Closed.</a:t>
            </a:r>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66</a:t>
            </a:fld>
            <a:endParaRPr lang="en-US"/>
          </a:p>
        </p:txBody>
      </p:sp>
    </p:spTree>
    <p:extLst>
      <p:ext uri="{BB962C8B-B14F-4D97-AF65-F5344CB8AC3E}">
        <p14:creationId xmlns:p14="http://schemas.microsoft.com/office/powerpoint/2010/main" val="6561995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Limited Work Order Screen is a view of an existing work order that provides limited edit ability. The Limited Work Order Screen is for users such as shop supervisors, maintenance technicians, etc. It enables them to make changes related to tracking the phase work without editing access to the work order header. </a:t>
            </a:r>
          </a:p>
          <a:p>
            <a:endParaRPr lang="en-US" i="0" dirty="0"/>
          </a:p>
          <a:p>
            <a:r>
              <a:rPr lang="en-US" i="0" dirty="0"/>
              <a:t>The phase allows edits to phase description, estimated start and end dates, work code group, work code, priority, assets/equipment, PM basic and request method. </a:t>
            </a:r>
          </a:p>
          <a:p>
            <a:endParaRPr lang="en-US" i="1" dirty="0"/>
          </a:p>
        </p:txBody>
      </p:sp>
      <p:sp>
        <p:nvSpPr>
          <p:cNvPr id="4" name="Slide Number Placeholder 3"/>
          <p:cNvSpPr>
            <a:spLocks noGrp="1"/>
          </p:cNvSpPr>
          <p:nvPr>
            <p:ph type="sldNum" sz="quarter" idx="10"/>
          </p:nvPr>
        </p:nvSpPr>
        <p:spPr/>
        <p:txBody>
          <a:bodyPr/>
          <a:lstStyle/>
          <a:p>
            <a:fld id="{D05519BA-76DB-47E5-919D-B82D7302E264}" type="slidenum">
              <a:rPr lang="en-US" smtClean="0"/>
              <a:t>67</a:t>
            </a:fld>
            <a:endParaRPr lang="en-US"/>
          </a:p>
        </p:txBody>
      </p:sp>
      <p:pic>
        <p:nvPicPr>
          <p:cNvPr id="6" name="Picture 5"/>
          <p:cNvPicPr>
            <a:picLocks noChangeAspect="1"/>
          </p:cNvPicPr>
          <p:nvPr/>
        </p:nvPicPr>
        <p:blipFill rotWithShape="1">
          <a:blip r:embed="rId3"/>
          <a:srcRect r="36644"/>
          <a:stretch/>
        </p:blipFill>
        <p:spPr>
          <a:xfrm>
            <a:off x="174206" y="6950901"/>
            <a:ext cx="3835889" cy="2080365"/>
          </a:xfrm>
          <a:prstGeom prst="rect">
            <a:avLst/>
          </a:prstGeom>
        </p:spPr>
      </p:pic>
    </p:spTree>
    <p:extLst>
      <p:ext uri="{BB962C8B-B14F-4D97-AF65-F5344CB8AC3E}">
        <p14:creationId xmlns:p14="http://schemas.microsoft.com/office/powerpoint/2010/main" val="6540385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Quick Work Order Screen performs much of the same functionality as the Work Order and Phase Screens but with both on the same screen. There are significantly fewer views available on this screen than are found on the standard work order or phase. It is designed to reduce the amount of time required to create work orders and phases by placing both on the same screen. </a:t>
            </a:r>
          </a:p>
          <a:p>
            <a:endParaRPr lang="en-US" i="1" dirty="0"/>
          </a:p>
        </p:txBody>
      </p:sp>
      <p:sp>
        <p:nvSpPr>
          <p:cNvPr id="4" name="Slide Number Placeholder 3"/>
          <p:cNvSpPr>
            <a:spLocks noGrp="1"/>
          </p:cNvSpPr>
          <p:nvPr>
            <p:ph type="sldNum" sz="quarter" idx="10"/>
          </p:nvPr>
        </p:nvSpPr>
        <p:spPr/>
        <p:txBody>
          <a:bodyPr/>
          <a:lstStyle/>
          <a:p>
            <a:fld id="{D05519BA-76DB-47E5-919D-B82D7302E264}" type="slidenum">
              <a:rPr lang="en-US" smtClean="0"/>
              <a:t>68</a:t>
            </a:fld>
            <a:endParaRPr lang="en-US"/>
          </a:p>
        </p:txBody>
      </p:sp>
      <p:pic>
        <p:nvPicPr>
          <p:cNvPr id="5" name="Picture 4"/>
          <p:cNvPicPr>
            <a:picLocks noChangeAspect="1"/>
          </p:cNvPicPr>
          <p:nvPr/>
        </p:nvPicPr>
        <p:blipFill>
          <a:blip r:embed="rId3"/>
          <a:stretch>
            <a:fillRect/>
          </a:stretch>
        </p:blipFill>
        <p:spPr>
          <a:xfrm>
            <a:off x="253506" y="6438378"/>
            <a:ext cx="3393047" cy="2567836"/>
          </a:xfrm>
          <a:prstGeom prst="rect">
            <a:avLst/>
          </a:prstGeom>
        </p:spPr>
      </p:pic>
    </p:spTree>
    <p:extLst>
      <p:ext uri="{BB962C8B-B14F-4D97-AF65-F5344CB8AC3E}">
        <p14:creationId xmlns:p14="http://schemas.microsoft.com/office/powerpoint/2010/main" val="6488294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Daily assignments are one of two primary means of pushing Work Order Phases to technicians.  Daily assignments are specific to a singular day, while the Queue retains the Work Order Phases indefinitely (until the assignment is removed or the phase status is changed to a non-active status).</a:t>
            </a:r>
            <a:endParaRPr lang="en-US" i="0" dirty="0"/>
          </a:p>
          <a:p>
            <a:endParaRPr lang="en-US" i="0" dirty="0"/>
          </a:p>
          <a:p>
            <a:r>
              <a:rPr lang="en-US" i="0" dirty="0"/>
              <a:t>Daily assignments can be printed out, downloaded to a mobile unit, or published on a </a:t>
            </a:r>
            <a:r>
              <a:rPr lang="en-US" i="0" dirty="0" err="1"/>
              <a:t>WorkDesk</a:t>
            </a:r>
            <a:r>
              <a:rPr lang="en-US" i="0" dirty="0"/>
              <a:t> channel. Timecards for assigned work can also be quickly entered clicking the Timecard hyperlink. </a:t>
            </a:r>
          </a:p>
          <a:p>
            <a:endParaRPr lang="en-US" i="0" dirty="0"/>
          </a:p>
        </p:txBody>
      </p:sp>
      <p:sp>
        <p:nvSpPr>
          <p:cNvPr id="4" name="Slide Number Placeholder 3"/>
          <p:cNvSpPr>
            <a:spLocks noGrp="1"/>
          </p:cNvSpPr>
          <p:nvPr>
            <p:ph type="sldNum" sz="quarter" idx="10"/>
          </p:nvPr>
        </p:nvSpPr>
        <p:spPr/>
        <p:txBody>
          <a:bodyPr/>
          <a:lstStyle/>
          <a:p>
            <a:fld id="{D05519BA-76DB-47E5-919D-B82D7302E264}" type="slidenum">
              <a:rPr lang="en-US" smtClean="0"/>
              <a:t>69</a:t>
            </a:fld>
            <a:endParaRPr lang="en-US"/>
          </a:p>
        </p:txBody>
      </p:sp>
      <p:pic>
        <p:nvPicPr>
          <p:cNvPr id="7" name="Picture 6"/>
          <p:cNvPicPr>
            <a:picLocks noChangeAspect="1"/>
          </p:cNvPicPr>
          <p:nvPr/>
        </p:nvPicPr>
        <p:blipFill rotWithShape="1">
          <a:blip r:embed="rId3"/>
          <a:srcRect r="45397" b="17751"/>
          <a:stretch/>
        </p:blipFill>
        <p:spPr>
          <a:xfrm>
            <a:off x="149275" y="6827744"/>
            <a:ext cx="3994312" cy="2480030"/>
          </a:xfrm>
          <a:prstGeom prst="rect">
            <a:avLst/>
          </a:prstGeom>
        </p:spPr>
      </p:pic>
    </p:spTree>
    <p:extLst>
      <p:ext uri="{BB962C8B-B14F-4D97-AF65-F5344CB8AC3E}">
        <p14:creationId xmlns:p14="http://schemas.microsoft.com/office/powerpoint/2010/main" val="4123067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lnSpc>
                <a:spcPct val="90000"/>
              </a:lnSpc>
            </a:pPr>
            <a:r>
              <a:rPr lang="en-US" altLang="en-US" sz="1100" b="1" dirty="0">
                <a:latin typeface="+mn-lt"/>
              </a:rPr>
              <a:t>WIIFM?  (What’s in it for me?)</a:t>
            </a:r>
          </a:p>
          <a:p>
            <a:pPr algn="just" eaLnBrk="1" hangingPunct="1">
              <a:lnSpc>
                <a:spcPct val="90000"/>
              </a:lnSpc>
            </a:pPr>
            <a:r>
              <a:rPr lang="en-US" altLang="en-US" sz="1100" dirty="0">
                <a:latin typeface="+mn-lt"/>
              </a:rPr>
              <a:t>Why take time out of your busy day to learn (or validate what you already know) about your mission, vision, values, maintenance philosophy and processes?</a:t>
            </a:r>
          </a:p>
          <a:p>
            <a:pPr algn="just" eaLnBrk="1" hangingPunct="1">
              <a:lnSpc>
                <a:spcPct val="90000"/>
              </a:lnSpc>
            </a:pPr>
            <a:endParaRPr lang="en-US" altLang="en-US" sz="1100" dirty="0">
              <a:latin typeface="+mn-lt"/>
            </a:endParaRPr>
          </a:p>
          <a:p>
            <a:pPr marL="171450" lvl="0" indent="-171450" algn="just" defTabSz="914400" rtl="0" eaLnBrk="1" latinLnBrk="0" hangingPunct="1">
              <a:lnSpc>
                <a:spcPct val="90000"/>
              </a:lnSpc>
              <a:spcBef>
                <a:spcPct val="55000"/>
              </a:spcBef>
              <a:buFont typeface="Arial" panose="020B0604020202020204" pitchFamily="34" charset="0"/>
              <a:buChar char="•"/>
            </a:pPr>
            <a:r>
              <a:rPr lang="en-US" altLang="en-US" sz="1100" b="1" i="1" kern="1200" baseline="0" dirty="0">
                <a:solidFill>
                  <a:schemeClr val="tx1"/>
                </a:solidFill>
                <a:latin typeface="+mn-lt"/>
                <a:ea typeface="+mn-ea"/>
                <a:cs typeface="+mn-cs"/>
              </a:rPr>
              <a:t>Pride in Facilities and Your Job </a:t>
            </a:r>
            <a:r>
              <a:rPr lang="en-US" altLang="en-US" sz="1100" kern="1200" baseline="0" dirty="0">
                <a:solidFill>
                  <a:schemeClr val="tx1"/>
                </a:solidFill>
                <a:latin typeface="+mn-lt"/>
                <a:ea typeface="+mn-ea"/>
                <a:cs typeface="+mn-cs"/>
              </a:rPr>
              <a:t>– Few facilities organizations can claim maintenance programs and robust and effective programs.</a:t>
            </a:r>
          </a:p>
          <a:p>
            <a:pPr marL="171450" lvl="0" indent="-171450" algn="just" defTabSz="914400" rtl="0" eaLnBrk="1" latinLnBrk="0" hangingPunct="1">
              <a:lnSpc>
                <a:spcPct val="90000"/>
              </a:lnSpc>
              <a:spcBef>
                <a:spcPct val="35000"/>
              </a:spcBef>
              <a:buFont typeface="Arial" panose="020B0604020202020204" pitchFamily="34" charset="0"/>
              <a:buChar char="•"/>
            </a:pPr>
            <a:r>
              <a:rPr lang="en-US" altLang="en-US" sz="1100" b="1" i="1" kern="1200" baseline="0" dirty="0">
                <a:solidFill>
                  <a:schemeClr val="tx1"/>
                </a:solidFill>
                <a:latin typeface="+mn-lt"/>
                <a:ea typeface="+mn-ea"/>
                <a:cs typeface="+mn-cs"/>
              </a:rPr>
              <a:t>Contribute to the Mission</a:t>
            </a:r>
            <a:r>
              <a:rPr lang="en-US" altLang="en-US" sz="1100" kern="1200" baseline="0" dirty="0">
                <a:solidFill>
                  <a:schemeClr val="tx1"/>
                </a:solidFill>
                <a:latin typeface="+mn-lt"/>
                <a:ea typeface="+mn-ea"/>
                <a:cs typeface="+mn-cs"/>
              </a:rPr>
              <a:t> – Each employee directly contributes to the mission.</a:t>
            </a:r>
          </a:p>
          <a:p>
            <a:pPr marL="171450" lvl="0" indent="-171450" algn="just" defTabSz="914400" rtl="0" eaLnBrk="1" latinLnBrk="0" hangingPunct="1">
              <a:lnSpc>
                <a:spcPct val="90000"/>
              </a:lnSpc>
              <a:spcBef>
                <a:spcPct val="35000"/>
              </a:spcBef>
              <a:buFont typeface="Arial" panose="020B0604020202020204" pitchFamily="34" charset="0"/>
              <a:buChar char="•"/>
            </a:pPr>
            <a:r>
              <a:rPr lang="en-US" altLang="en-US" sz="1100" b="1" i="1" kern="1200" baseline="0" dirty="0">
                <a:solidFill>
                  <a:schemeClr val="tx1"/>
                </a:solidFill>
                <a:latin typeface="+mn-lt"/>
                <a:ea typeface="+mn-ea"/>
                <a:cs typeface="+mn-cs"/>
              </a:rPr>
              <a:t>Opportunities for Advancement </a:t>
            </a:r>
            <a:r>
              <a:rPr lang="en-US" altLang="en-US" sz="1100" kern="1200" baseline="0" dirty="0">
                <a:solidFill>
                  <a:schemeClr val="tx1"/>
                </a:solidFill>
                <a:latin typeface="+mn-lt"/>
                <a:ea typeface="+mn-ea"/>
                <a:cs typeface="+mn-cs"/>
              </a:rPr>
              <a:t>– There are many opportunities for advancement and those who understand the maintenance philosophy and program requirements are sought after individuals.  If you want to advance your career</a:t>
            </a:r>
            <a:r>
              <a:rPr lang="en-US" altLang="en-US" sz="1100" dirty="0"/>
              <a:t>, this is the place to start!</a:t>
            </a:r>
          </a:p>
          <a:p>
            <a:pPr marL="171450" lvl="0" indent="-171450" algn="just" defTabSz="914400" rtl="0" eaLnBrk="1" latinLnBrk="0" hangingPunct="1">
              <a:lnSpc>
                <a:spcPct val="90000"/>
              </a:lnSpc>
              <a:spcBef>
                <a:spcPct val="35000"/>
              </a:spcBef>
              <a:buFont typeface="Arial" panose="020B0604020202020204" pitchFamily="34" charset="0"/>
              <a:buChar char="•"/>
            </a:pPr>
            <a:r>
              <a:rPr lang="en-US" altLang="en-US" sz="1100" b="1" i="1" kern="1200" baseline="0" dirty="0">
                <a:solidFill>
                  <a:schemeClr val="tx1"/>
                </a:solidFill>
                <a:latin typeface="+mn-lt"/>
                <a:ea typeface="+mn-ea"/>
                <a:cs typeface="+mn-cs"/>
              </a:rPr>
              <a:t>Help Attract and Retain Quality Peers </a:t>
            </a:r>
            <a:r>
              <a:rPr lang="en-US" altLang="en-US" sz="1100" kern="1200" baseline="0" dirty="0">
                <a:solidFill>
                  <a:schemeClr val="tx1"/>
                </a:solidFill>
                <a:latin typeface="+mn-lt"/>
                <a:ea typeface="+mn-ea"/>
                <a:cs typeface="+mn-cs"/>
              </a:rPr>
              <a:t>– A well developed maintenance program with comprehensive, effective and detailed processes is very attractive to the best candidates for your organization.  If you like working with competent peers, again, the investment in staff through this training is a great way to attract and retain them.</a:t>
            </a:r>
          </a:p>
          <a:p>
            <a:pPr marL="171450" lvl="0" indent="-171450" algn="just" defTabSz="914400" rtl="0" eaLnBrk="1" latinLnBrk="0" hangingPunct="1">
              <a:lnSpc>
                <a:spcPct val="90000"/>
              </a:lnSpc>
              <a:spcBef>
                <a:spcPct val="35000"/>
              </a:spcBef>
              <a:buFont typeface="Arial" panose="020B0604020202020204" pitchFamily="34" charset="0"/>
              <a:buChar char="•"/>
            </a:pPr>
            <a:r>
              <a:rPr lang="en-US" altLang="en-US" sz="1100" b="1" i="1" kern="1200" baseline="0" dirty="0">
                <a:solidFill>
                  <a:schemeClr val="tx1"/>
                </a:solidFill>
                <a:latin typeface="+mn-lt"/>
                <a:ea typeface="+mn-ea"/>
                <a:cs typeface="+mn-cs"/>
              </a:rPr>
              <a:t>Make Your </a:t>
            </a:r>
            <a:r>
              <a:rPr lang="en-US" altLang="en-US" sz="1100" b="1" i="1" dirty="0"/>
              <a:t>Life Easier </a:t>
            </a:r>
            <a:r>
              <a:rPr lang="en-US" altLang="en-US" sz="1100" dirty="0"/>
              <a:t>– By getting everyone rowing in the same direction with respect to maintenance philosophy and activities.  Minimize frustration of redoing work or the perception of mismanaged work tasks.</a:t>
            </a:r>
          </a:p>
        </p:txBody>
      </p:sp>
      <p:sp>
        <p:nvSpPr>
          <p:cNvPr id="4" name="Slide Number Placeholder 3"/>
          <p:cNvSpPr>
            <a:spLocks noGrp="1"/>
          </p:cNvSpPr>
          <p:nvPr>
            <p:ph type="sldNum" sz="quarter" idx="10"/>
          </p:nvPr>
        </p:nvSpPr>
        <p:spPr/>
        <p:txBody>
          <a:bodyPr/>
          <a:lstStyle/>
          <a:p>
            <a:pPr defTabSz="483265"/>
            <a:fld id="{D05519BA-76DB-47E5-919D-B82D7302E264}" type="slidenum">
              <a:rPr lang="en-US">
                <a:solidFill>
                  <a:prstClr val="black"/>
                </a:solidFill>
                <a:latin typeface="Calibri" panose="020F0502020204030204"/>
              </a:rPr>
              <a:pPr defTabSz="483265"/>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4599262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If the work date is in the past, the screen will not have an option to edit (only “New”, “Search”, and “Browse” will be available).  If the date is today or in the future, you will be able to edit and remove Phases from the shop</a:t>
            </a:r>
            <a:r>
              <a:rPr lang="en-US" baseline="0" dirty="0">
                <a:effectLst/>
              </a:rPr>
              <a:t> person’s assignment</a:t>
            </a:r>
            <a:r>
              <a:rPr lang="en-US" dirty="0">
                <a:effectLst/>
              </a:rPr>
              <a:t>.</a:t>
            </a:r>
          </a:p>
          <a:p>
            <a:endParaRPr lang="en-US" dirty="0">
              <a:effectLst/>
            </a:endParaRPr>
          </a:p>
          <a:p>
            <a:r>
              <a:rPr lang="en-US" dirty="0">
                <a:effectLst/>
              </a:rPr>
              <a:t>To remove Phases from a shop person’s assignment, simply click the check box next to the phase and then select the red “remove” button on the right hand side of the page. This action</a:t>
            </a:r>
            <a:r>
              <a:rPr lang="en-US" baseline="0" dirty="0">
                <a:effectLst/>
              </a:rPr>
              <a:t> will not affect the Phase information or the parent work order.</a:t>
            </a:r>
            <a:endParaRPr lang="en-US" dirty="0">
              <a:effectLst/>
            </a:endParaRPr>
          </a:p>
          <a:p>
            <a:endParaRPr lang="en-US" dirty="0">
              <a:effectLst/>
            </a:endParaRPr>
          </a:p>
        </p:txBody>
      </p:sp>
      <p:sp>
        <p:nvSpPr>
          <p:cNvPr id="4" name="Slide Number Placeholder 3"/>
          <p:cNvSpPr>
            <a:spLocks noGrp="1"/>
          </p:cNvSpPr>
          <p:nvPr>
            <p:ph type="sldNum" sz="quarter" idx="10"/>
          </p:nvPr>
        </p:nvSpPr>
        <p:spPr/>
        <p:txBody>
          <a:bodyPr/>
          <a:lstStyle/>
          <a:p>
            <a:fld id="{D05519BA-76DB-47E5-919D-B82D7302E264}" type="slidenum">
              <a:rPr lang="en-US" smtClean="0"/>
              <a:t>70</a:t>
            </a:fld>
            <a:endParaRPr lang="en-US"/>
          </a:p>
        </p:txBody>
      </p:sp>
      <p:pic>
        <p:nvPicPr>
          <p:cNvPr id="5" name="Picture 4"/>
          <p:cNvPicPr>
            <a:picLocks noChangeAspect="1"/>
          </p:cNvPicPr>
          <p:nvPr/>
        </p:nvPicPr>
        <p:blipFill rotWithShape="1">
          <a:blip r:embed="rId3"/>
          <a:srcRect t="17417" r="29891" b="15191"/>
          <a:stretch/>
        </p:blipFill>
        <p:spPr>
          <a:xfrm>
            <a:off x="126505" y="8078132"/>
            <a:ext cx="3460772" cy="1041343"/>
          </a:xfrm>
          <a:prstGeom prst="rect">
            <a:avLst/>
          </a:prstGeom>
        </p:spPr>
      </p:pic>
      <p:pic>
        <p:nvPicPr>
          <p:cNvPr id="6" name="Picture 5"/>
          <p:cNvPicPr>
            <a:picLocks noChangeAspect="1"/>
          </p:cNvPicPr>
          <p:nvPr/>
        </p:nvPicPr>
        <p:blipFill rotWithShape="1">
          <a:blip r:embed="rId4"/>
          <a:srcRect r="44710" b="65536"/>
          <a:stretch/>
        </p:blipFill>
        <p:spPr>
          <a:xfrm>
            <a:off x="153801" y="7044813"/>
            <a:ext cx="3732281" cy="916104"/>
          </a:xfrm>
          <a:prstGeom prst="rect">
            <a:avLst/>
          </a:prstGeom>
        </p:spPr>
      </p:pic>
      <p:sp>
        <p:nvSpPr>
          <p:cNvPr id="7" name="Rectangle: Rounded Corners 6"/>
          <p:cNvSpPr/>
          <p:nvPr/>
        </p:nvSpPr>
        <p:spPr>
          <a:xfrm>
            <a:off x="1117031" y="7502865"/>
            <a:ext cx="2714459" cy="16390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1307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Load Previous Assignments hyperlink will retrieve previous assignments for the specified employee enabling modifications to prior assignments.</a:t>
            </a:r>
          </a:p>
          <a:p>
            <a:endParaRPr lang="en-US" dirty="0"/>
          </a:p>
          <a:p>
            <a:r>
              <a:rPr lang="en-US" dirty="0"/>
              <a:t>All work orders/phases can be selected by checking the Select All checkbox. The work order/phase selection for assignment to a shop person's daily assignment record does not remove it from the candidate list or prevent other shop people from being assigned on their daily assignment sheet.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Once you have populated the Daily Assignments, click </a:t>
            </a:r>
            <a:r>
              <a:rPr lang="en-US" b="1" i="1" dirty="0">
                <a:effectLst/>
              </a:rPr>
              <a:t>Save</a:t>
            </a:r>
            <a:r>
              <a:rPr lang="en-US" dirty="0">
                <a:effectLst/>
              </a:rPr>
              <a:t> in the top left hand corner.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71</a:t>
            </a:fld>
            <a:endParaRPr lang="en-US"/>
          </a:p>
        </p:txBody>
      </p:sp>
      <p:pic>
        <p:nvPicPr>
          <p:cNvPr id="5" name="Picture 4"/>
          <p:cNvPicPr>
            <a:picLocks noChangeAspect="1"/>
          </p:cNvPicPr>
          <p:nvPr/>
        </p:nvPicPr>
        <p:blipFill>
          <a:blip r:embed="rId3"/>
          <a:stretch>
            <a:fillRect/>
          </a:stretch>
        </p:blipFill>
        <p:spPr>
          <a:xfrm>
            <a:off x="73998" y="7372657"/>
            <a:ext cx="4069589" cy="1056361"/>
          </a:xfrm>
          <a:prstGeom prst="rect">
            <a:avLst/>
          </a:prstGeom>
        </p:spPr>
      </p:pic>
    </p:spTree>
    <p:extLst>
      <p:ext uri="{BB962C8B-B14F-4D97-AF65-F5344CB8AC3E}">
        <p14:creationId xmlns:p14="http://schemas.microsoft.com/office/powerpoint/2010/main" val="26132305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priorities are established and managed by sequencing the work order/phases for each employee selected for assignment.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Scheduled Hours field displays the shop person’s capacity, the number of hours scheduled for this day and a computed difference between the two. The capacity field in this block refers to a shop person’s trade capacity (hours per day available to perform specific skills, or trades) and is set up on the Employee Profile Screen, Trade Capacity View.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Daily Assignment Screen enables users to pre-populate the Rapid Timecard Entry Screen with the shop person’s scheduled hours.</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Rather than filling in the specific search criteria for an employee every time, a supervisor can also load the employee and work date</a:t>
            </a:r>
            <a:r>
              <a:rPr lang="en-US" baseline="0" dirty="0"/>
              <a:t> into a</a:t>
            </a:r>
            <a:r>
              <a:rPr lang="en-US" dirty="0"/>
              <a:t> stored query to complete the search criteria.</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72</a:t>
            </a:fld>
            <a:endParaRPr lang="en-US"/>
          </a:p>
        </p:txBody>
      </p:sp>
    </p:spTree>
    <p:extLst>
      <p:ext uri="{BB962C8B-B14F-4D97-AF65-F5344CB8AC3E}">
        <p14:creationId xmlns:p14="http://schemas.microsoft.com/office/powerpoint/2010/main" val="11121556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D05519BA-76DB-47E5-919D-B82D7302E26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909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different ways to purchase materials for a job. The options are presented in the order that they should be followed.</a:t>
            </a:r>
          </a:p>
          <a:p>
            <a:endParaRPr lang="en-US" dirty="0"/>
          </a:p>
          <a:p>
            <a:pPr marL="342900" indent="-342900">
              <a:buFont typeface="+mj-lt"/>
              <a:buAutoNum type="arabicPeriod"/>
            </a:pPr>
            <a:r>
              <a:rPr lang="en-US" b="0" dirty="0"/>
              <a:t>Identify if work requires outside service</a:t>
            </a:r>
          </a:p>
          <a:p>
            <a:pPr marL="342900" indent="-342900">
              <a:buFont typeface="+mj-lt"/>
              <a:buAutoNum type="arabicPeriod"/>
            </a:pPr>
            <a:r>
              <a:rPr lang="en-US" b="0" dirty="0"/>
              <a:t>Look to see if the materials are in the shop</a:t>
            </a:r>
          </a:p>
          <a:p>
            <a:pPr marL="342900" indent="-342900">
              <a:buFont typeface="+mj-lt"/>
              <a:buAutoNum type="arabicPeriod"/>
            </a:pPr>
            <a:r>
              <a:rPr lang="en-US" b="0" dirty="0"/>
              <a:t>Consider if the materials are being stored at Central Warehouse</a:t>
            </a:r>
          </a:p>
          <a:p>
            <a:pPr marL="342900" indent="-342900">
              <a:buFont typeface="+mj-lt"/>
              <a:buAutoNum type="arabicPeriod"/>
            </a:pPr>
            <a:r>
              <a:rPr lang="en-US" b="0" dirty="0"/>
              <a:t>Consider if the materials can be purchased at Central Warehouse</a:t>
            </a:r>
          </a:p>
          <a:p>
            <a:pPr marL="342900" indent="-342900">
              <a:buFont typeface="+mj-lt"/>
              <a:buAutoNum type="arabicPeriod"/>
            </a:pPr>
            <a:r>
              <a:rPr lang="en-US" b="0" dirty="0"/>
              <a:t>Order from a UConn Catalogue (HuskyBuy)</a:t>
            </a:r>
          </a:p>
          <a:p>
            <a:pPr marL="342900" indent="-342900">
              <a:buFont typeface="+mj-lt"/>
              <a:buAutoNum type="arabicPeriod"/>
            </a:pPr>
            <a:r>
              <a:rPr lang="en-US" b="0" dirty="0"/>
              <a:t>Get a quote for non-catalogue items</a:t>
            </a:r>
          </a:p>
          <a:p>
            <a:pPr marL="342900" indent="-342900">
              <a:buFont typeface="+mj-lt"/>
              <a:buAutoNum type="arabicPeriod"/>
            </a:pPr>
            <a:r>
              <a:rPr lang="en-US" b="0" dirty="0"/>
              <a:t>Use a </a:t>
            </a:r>
            <a:r>
              <a:rPr lang="en-US" b="0" dirty="0" err="1"/>
              <a:t>ProCard</a:t>
            </a:r>
            <a:endParaRPr lang="en-US" b="0" dirty="0"/>
          </a:p>
          <a:p>
            <a:pPr marL="342900" indent="-342900">
              <a:buFont typeface="+mj-lt"/>
              <a:buAutoNum type="arabicPeriod"/>
            </a:pPr>
            <a:r>
              <a:rPr lang="en-US" b="0" dirty="0"/>
              <a:t>Go to Mansfield Supply</a:t>
            </a:r>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74</a:t>
            </a:fld>
            <a:endParaRPr lang="en-US"/>
          </a:p>
        </p:txBody>
      </p:sp>
    </p:spTree>
    <p:extLst>
      <p:ext uri="{BB962C8B-B14F-4D97-AF65-F5344CB8AC3E}">
        <p14:creationId xmlns:p14="http://schemas.microsoft.com/office/powerpoint/2010/main" val="35872854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When to Go Through This Process:</a:t>
            </a:r>
            <a:r>
              <a:rPr lang="en-US" dirty="0"/>
              <a:t> The need to use outside service to complete the work will need to be approved by a Supervisor. Once it has been decided to use a contractor to perform work, the contract needs to be associated with the phase of a work order.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i="1" dirty="0"/>
              <a:t>If there is only one active contract associated with the selected contractor this will auto-populate, otherwise type or select the contract number</a:t>
            </a:r>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75</a:t>
            </a:fld>
            <a:endParaRPr lang="en-US"/>
          </a:p>
        </p:txBody>
      </p:sp>
    </p:spTree>
    <p:extLst>
      <p:ext uri="{BB962C8B-B14F-4D97-AF65-F5344CB8AC3E}">
        <p14:creationId xmlns:p14="http://schemas.microsoft.com/office/powerpoint/2010/main" val="17531638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When to Go Through This Process:</a:t>
            </a:r>
            <a:r>
              <a:rPr lang="en-US" dirty="0"/>
              <a:t> </a:t>
            </a:r>
            <a:r>
              <a:rPr lang="en-US" baseline="0" dirty="0"/>
              <a:t> </a:t>
            </a:r>
            <a:r>
              <a:rPr lang="en-US" dirty="0"/>
              <a:t>Central Warehouse has a supply of this item </a:t>
            </a:r>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76</a:t>
            </a:fld>
            <a:endParaRPr lang="en-US"/>
          </a:p>
        </p:txBody>
      </p:sp>
    </p:spTree>
    <p:extLst>
      <p:ext uri="{BB962C8B-B14F-4D97-AF65-F5344CB8AC3E}">
        <p14:creationId xmlns:p14="http://schemas.microsoft.com/office/powerpoint/2010/main" val="919672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When to Go Through This Process:</a:t>
            </a:r>
            <a:r>
              <a:rPr lang="en-US" dirty="0"/>
              <a:t> A HuskyBuy purchase request is created whenever materials or service are required to support work and are not located in shop</a:t>
            </a:r>
            <a:r>
              <a:rPr lang="en-US" baseline="0" dirty="0"/>
              <a:t> stock or Central Warehouse stock, and the vendor participates in HuskyBuy</a:t>
            </a:r>
            <a:r>
              <a:rPr lang="en-US" dirty="0"/>
              <a:t>.  As a result it is necessary to navigate to the particular work order and phase to which the work applies.</a:t>
            </a:r>
            <a:endParaRPr lang="en-US" b="1" i="1" dirty="0"/>
          </a:p>
          <a:p>
            <a:endParaRPr lang="en-US" dirty="0">
              <a:effectLst/>
            </a:endParaRPr>
          </a:p>
          <a:p>
            <a:r>
              <a:rPr lang="en-US" dirty="0">
                <a:effectLst/>
              </a:rPr>
              <a:t>Initial steps for</a:t>
            </a:r>
            <a:r>
              <a:rPr lang="en-US" baseline="0" dirty="0">
                <a:effectLst/>
              </a:rPr>
              <a:t> submitting a HuskyBuy purchase:</a:t>
            </a:r>
          </a:p>
          <a:p>
            <a:pPr marL="228600" indent="-228600">
              <a:buFont typeface="+mj-lt"/>
              <a:buAutoNum type="arabicPeriod"/>
            </a:pPr>
            <a:r>
              <a:rPr lang="en-US" dirty="0">
                <a:effectLst/>
              </a:rPr>
              <a:t>Open Webpage </a:t>
            </a:r>
            <a:r>
              <a:rPr lang="en-US" dirty="0">
                <a:effectLst/>
                <a:hlinkClick r:id="rId3"/>
              </a:rPr>
              <a:t>HuskyBuy</a:t>
            </a:r>
            <a:r>
              <a:rPr lang="en-US" dirty="0">
                <a:effectLst/>
              </a:rPr>
              <a:t> (</a:t>
            </a:r>
            <a:r>
              <a:rPr lang="en-US" dirty="0">
                <a:hlinkClick r:id="rId3"/>
              </a:rPr>
              <a:t>http://purchasing.uconn.edu/huskybuy/</a:t>
            </a:r>
            <a:r>
              <a:rPr lang="en-US" dirty="0"/>
              <a:t>)</a:t>
            </a:r>
            <a:endParaRPr lang="en-US" dirty="0">
              <a:effectLst/>
            </a:endParaRPr>
          </a:p>
          <a:p>
            <a:pPr marL="228600" indent="-228600">
              <a:buFont typeface="+mj-lt"/>
              <a:buAutoNum type="arabicPeriod"/>
            </a:pPr>
            <a:r>
              <a:rPr lang="en-US" dirty="0">
                <a:effectLst/>
              </a:rPr>
              <a:t>Click </a:t>
            </a:r>
            <a:r>
              <a:rPr lang="en-US" b="1" dirty="0">
                <a:effectLst/>
              </a:rPr>
              <a:t>Login</a:t>
            </a:r>
            <a:endParaRPr lang="en-US" dirty="0">
              <a:effectLst/>
            </a:endParaRPr>
          </a:p>
          <a:p>
            <a:pPr marL="228600" indent="-228600">
              <a:buFont typeface="+mj-lt"/>
              <a:buAutoNum type="arabicPeriod"/>
            </a:pPr>
            <a:r>
              <a:rPr lang="en-US" dirty="0" err="1">
                <a:effectLst/>
              </a:rPr>
              <a:t>JobAid</a:t>
            </a:r>
            <a:r>
              <a:rPr lang="en-US" dirty="0">
                <a:effectLst/>
              </a:rPr>
              <a:t> access by Shop: </a:t>
            </a:r>
            <a:r>
              <a:rPr lang="en-US" dirty="0">
                <a:effectLst/>
                <a:hlinkClick r:id="rId4"/>
              </a:rPr>
              <a:t>JOBAID</a:t>
            </a:r>
            <a:endParaRPr lang="en-US"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77</a:t>
            </a:fld>
            <a:endParaRPr lang="en-US"/>
          </a:p>
        </p:txBody>
      </p:sp>
    </p:spTree>
    <p:extLst>
      <p:ext uri="{BB962C8B-B14F-4D97-AF65-F5344CB8AC3E}">
        <p14:creationId xmlns:p14="http://schemas.microsoft.com/office/powerpoint/2010/main" val="211904346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Purchase Request Screen requests materials or services for a specific work order/phase. </a:t>
            </a:r>
            <a:r>
              <a:rPr lang="en-US" dirty="0" smtClean="0"/>
              <a:t>  </a:t>
            </a:r>
            <a:r>
              <a:rPr lang="en-US" dirty="0"/>
              <a:t>The</a:t>
            </a:r>
            <a:r>
              <a:rPr lang="en-US" baseline="0" dirty="0"/>
              <a:t> use of this function is to purchase from a Non-</a:t>
            </a:r>
            <a:r>
              <a:rPr lang="en-US" baseline="0" dirty="0" err="1"/>
              <a:t>HuskyBuy</a:t>
            </a:r>
            <a:r>
              <a:rPr lang="en-US" baseline="0" dirty="0"/>
              <a:t> vendor</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78</a:t>
            </a:fld>
            <a:endParaRPr lang="en-US"/>
          </a:p>
        </p:txBody>
      </p:sp>
      <p:pic>
        <p:nvPicPr>
          <p:cNvPr id="5" name="Picture 4"/>
          <p:cNvPicPr>
            <a:picLocks noChangeAspect="1"/>
          </p:cNvPicPr>
          <p:nvPr/>
        </p:nvPicPr>
        <p:blipFill>
          <a:blip r:embed="rId3"/>
          <a:stretch>
            <a:fillRect/>
          </a:stretch>
        </p:blipFill>
        <p:spPr>
          <a:xfrm>
            <a:off x="246310" y="5799551"/>
            <a:ext cx="3536180" cy="3044352"/>
          </a:xfrm>
          <a:prstGeom prst="rect">
            <a:avLst/>
          </a:prstGeom>
        </p:spPr>
      </p:pic>
    </p:spTree>
    <p:extLst>
      <p:ext uri="{BB962C8B-B14F-4D97-AF65-F5344CB8AC3E}">
        <p14:creationId xmlns:p14="http://schemas.microsoft.com/office/powerpoint/2010/main" val="322951543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400" rtl="0" eaLnBrk="1" latinLnBrk="0" hangingPunct="1">
              <a:buFont typeface="Arial" panose="020B0604020202020204" pitchFamily="34" charset="0"/>
              <a:buNone/>
            </a:pPr>
            <a:endParaRPr lang="en-US" sz="1200" b="1" i="1" kern="1200" baseline="0" dirty="0">
              <a:solidFill>
                <a:schemeClr val="tx1"/>
              </a:solidFill>
              <a:effectLst/>
              <a:latin typeface="+mn-lt"/>
              <a:ea typeface="+mn-ea"/>
              <a:cs typeface="+mn-cs"/>
            </a:endParaRPr>
          </a:p>
          <a:p>
            <a:pPr marL="171450" indent="-171450" algn="l" defTabSz="914400" rtl="0" eaLnBrk="1" latinLnBrk="0" hangingPunct="1">
              <a:buFont typeface="Arial" panose="020B0604020202020204" pitchFamily="34" charset="0"/>
              <a:buChar char="•"/>
            </a:pPr>
            <a:endParaRPr lang="en-US" sz="1200" b="1" i="1" kern="1200" baseline="0" dirty="0">
              <a:solidFill>
                <a:schemeClr val="tx1"/>
              </a:solidFill>
              <a:effectLst/>
              <a:latin typeface="+mn-lt"/>
              <a:ea typeface="+mn-ea"/>
              <a:cs typeface="+mn-cs"/>
            </a:endParaRPr>
          </a:p>
          <a:p>
            <a:pPr marL="0" indent="0" algn="l" defTabSz="914400" rtl="0" eaLnBrk="1" latinLnBrk="0" hangingPunct="1">
              <a:buFont typeface="Arial" panose="020B0604020202020204" pitchFamily="34" charset="0"/>
              <a:buNone/>
            </a:pPr>
            <a:endParaRPr lang="en-US" sz="1200" b="1" i="1" kern="1200" baseline="0" dirty="0">
              <a:solidFill>
                <a:schemeClr val="tx1"/>
              </a:solidFill>
              <a:effectLst/>
              <a:latin typeface="+mn-lt"/>
              <a:ea typeface="+mn-ea"/>
              <a:cs typeface="+mn-cs"/>
            </a:endParaRPr>
          </a:p>
          <a:p>
            <a:pPr marL="0" indent="0">
              <a:buFont typeface="Arial" panose="020B0604020202020204" pitchFamily="34" charset="0"/>
              <a:buNone/>
            </a:pPr>
            <a:endParaRPr lang="en-US" b="1" i="1" dirty="0">
              <a:effectLst/>
            </a:endParaRPr>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79</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304" r="-2304"/>
          <a:stretch/>
        </p:blipFill>
        <p:spPr>
          <a:xfrm>
            <a:off x="399131" y="7190885"/>
            <a:ext cx="2456803" cy="1928590"/>
          </a:xfrm>
          <a:prstGeom prst="rect">
            <a:avLst/>
          </a:prstGeom>
        </p:spPr>
      </p:pic>
    </p:spTree>
    <p:extLst>
      <p:ext uri="{BB962C8B-B14F-4D97-AF65-F5344CB8AC3E}">
        <p14:creationId xmlns:p14="http://schemas.microsoft.com/office/powerpoint/2010/main" val="2040060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aseline="0" dirty="0"/>
              <a:t>In this section, we will review the data standards that have been established for use in the </a:t>
            </a:r>
            <a:r>
              <a:rPr lang="en-US" baseline="0" dirty="0" err="1"/>
              <a:t>AiM</a:t>
            </a:r>
            <a:r>
              <a:rPr lang="en-US" baseline="0" dirty="0"/>
              <a:t> system. We will also go over the meaning of the different types of maintenance in order to correctly identify work and prioritize work within </a:t>
            </a:r>
            <a:r>
              <a:rPr lang="en-US" baseline="0" dirty="0" err="1"/>
              <a:t>AiM</a:t>
            </a:r>
            <a:r>
              <a:rPr lang="en-US" baseline="0" dirty="0"/>
              <a:t>.</a:t>
            </a:r>
            <a:endParaRPr lang="en-US" dirty="0"/>
          </a:p>
        </p:txBody>
      </p:sp>
      <p:sp>
        <p:nvSpPr>
          <p:cNvPr id="4" name="Slide Number Placeholder 3"/>
          <p:cNvSpPr>
            <a:spLocks noGrp="1"/>
          </p:cNvSpPr>
          <p:nvPr>
            <p:ph type="sldNum" sz="quarter" idx="10"/>
          </p:nvPr>
        </p:nvSpPr>
        <p:spPr/>
        <p:txBody>
          <a:bodyPr/>
          <a:lstStyle/>
          <a:p>
            <a:pPr defTabSz="483265"/>
            <a:fld id="{4D24FBA0-03DA-4682-B5D8-0D2E27E6977C}" type="slidenum">
              <a:rPr lang="en-US">
                <a:solidFill>
                  <a:prstClr val="black"/>
                </a:solidFill>
                <a:latin typeface="Calibri" panose="020F0502020204030204"/>
              </a:rPr>
              <a:pPr defTabSz="483265"/>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016927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400" rtl="0" eaLnBrk="1" latinLnBrk="0" hangingPunct="1">
              <a:buFont typeface="Arial" panose="020B0604020202020204" pitchFamily="34" charset="0"/>
              <a:buNone/>
            </a:pPr>
            <a:r>
              <a:rPr lang="en-US" sz="1200" b="0" i="0" kern="1200" baseline="0" dirty="0">
                <a:solidFill>
                  <a:schemeClr val="tx1"/>
                </a:solidFill>
                <a:effectLst/>
                <a:latin typeface="+mn-lt"/>
                <a:ea typeface="+mn-ea"/>
                <a:cs typeface="+mn-cs"/>
              </a:rPr>
              <a:t>Enter the information for new parts including:</a:t>
            </a:r>
          </a:p>
          <a:p>
            <a:pPr marL="171450" indent="-171450">
              <a:buFont typeface="Arial" panose="020B0604020202020204" pitchFamily="34" charset="0"/>
              <a:buChar char="•"/>
            </a:pPr>
            <a:r>
              <a:rPr lang="en-US" b="1" i="1" dirty="0">
                <a:effectLst/>
              </a:rPr>
              <a:t>Description</a:t>
            </a:r>
          </a:p>
          <a:p>
            <a:pPr marL="171450" indent="-171450">
              <a:buFont typeface="Arial" panose="020B0604020202020204" pitchFamily="34" charset="0"/>
              <a:buChar char="•"/>
            </a:pPr>
            <a:r>
              <a:rPr lang="en-US" b="1" i="1" dirty="0">
                <a:effectLst/>
              </a:rPr>
              <a:t>Contractor</a:t>
            </a:r>
          </a:p>
          <a:p>
            <a:pPr marL="171450" indent="-171450">
              <a:buFont typeface="Arial" panose="020B0604020202020204" pitchFamily="34" charset="0"/>
              <a:buChar char="•"/>
            </a:pPr>
            <a:r>
              <a:rPr lang="en-US" b="1" i="1" dirty="0">
                <a:effectLst/>
              </a:rPr>
              <a:t>Part Number</a:t>
            </a:r>
          </a:p>
          <a:p>
            <a:pPr marL="171450" indent="-171450">
              <a:buFont typeface="Arial" panose="020B0604020202020204" pitchFamily="34" charset="0"/>
              <a:buChar char="•"/>
            </a:pPr>
            <a:r>
              <a:rPr lang="en-US" b="1" i="1" dirty="0">
                <a:effectLst/>
              </a:rPr>
              <a:t>Unit of Measure (UOM)</a:t>
            </a:r>
          </a:p>
          <a:p>
            <a:pPr marL="171450" indent="-171450">
              <a:buFont typeface="Arial" panose="020B0604020202020204" pitchFamily="34" charset="0"/>
              <a:buChar char="•"/>
            </a:pPr>
            <a:r>
              <a:rPr lang="en-US" b="1" i="1" dirty="0">
                <a:effectLst/>
              </a:rPr>
              <a:t>Quantity</a:t>
            </a:r>
          </a:p>
          <a:p>
            <a:pPr marL="171450" indent="-171450">
              <a:buFont typeface="Arial" panose="020B0604020202020204" pitchFamily="34" charset="0"/>
              <a:buChar char="•"/>
            </a:pPr>
            <a:r>
              <a:rPr lang="en-US" b="1" i="1" dirty="0">
                <a:effectLst/>
              </a:rPr>
              <a:t>Unit Cost</a:t>
            </a:r>
          </a:p>
          <a:p>
            <a:pPr marL="171450" indent="-171450">
              <a:buFont typeface="Arial" panose="020B0604020202020204" pitchFamily="34" charset="0"/>
              <a:buChar char="•"/>
            </a:pPr>
            <a:r>
              <a:rPr lang="en-US" b="1" i="1" dirty="0">
                <a:effectLst/>
              </a:rPr>
              <a:t>Click ADD if additional lines</a:t>
            </a:r>
          </a:p>
          <a:p>
            <a:pPr marL="171450" indent="-171450">
              <a:buFont typeface="Arial" panose="020B0604020202020204" pitchFamily="34" charset="0"/>
              <a:buChar char="•"/>
            </a:pPr>
            <a:r>
              <a:rPr lang="en-US" b="1" i="1" dirty="0">
                <a:effectLst/>
              </a:rPr>
              <a:t>Click DONE if all lines have been added</a:t>
            </a:r>
          </a:p>
          <a:p>
            <a:pPr marL="0" indent="0" algn="l" defTabSz="914400" rtl="0" eaLnBrk="1" latinLnBrk="0" hangingPunct="1">
              <a:buFont typeface="Arial" panose="020B0604020202020204" pitchFamily="34" charset="0"/>
              <a:buNone/>
            </a:pPr>
            <a:endParaRPr lang="en-US" sz="1200" b="1" i="1" kern="1200" baseline="0" dirty="0">
              <a:solidFill>
                <a:schemeClr val="tx1"/>
              </a:solidFill>
              <a:effectLst/>
              <a:latin typeface="+mn-lt"/>
              <a:ea typeface="+mn-ea"/>
              <a:cs typeface="+mn-cs"/>
            </a:endParaRPr>
          </a:p>
          <a:p>
            <a:pPr marL="0" indent="0" algn="l" defTabSz="914400" rtl="0" eaLnBrk="1" latinLnBrk="0" hangingPunct="1">
              <a:buFont typeface="Arial" panose="020B0604020202020204" pitchFamily="34" charset="0"/>
              <a:buNone/>
            </a:pPr>
            <a:r>
              <a:rPr lang="en-US" sz="1200" b="0" i="0" kern="1200" baseline="0" dirty="0">
                <a:solidFill>
                  <a:schemeClr val="tx1"/>
                </a:solidFill>
                <a:effectLst/>
                <a:latin typeface="+mn-lt"/>
                <a:ea typeface="+mn-ea"/>
                <a:cs typeface="+mn-cs"/>
              </a:rPr>
              <a:t>Enter the information for any new service including:</a:t>
            </a:r>
          </a:p>
          <a:p>
            <a:pPr marL="171450" indent="-171450">
              <a:buFont typeface="Arial" panose="020B0604020202020204" pitchFamily="34" charset="0"/>
              <a:buChar char="•"/>
            </a:pPr>
            <a:r>
              <a:rPr lang="en-US" b="1" i="1" dirty="0">
                <a:effectLst/>
              </a:rPr>
              <a:t>Vendor</a:t>
            </a:r>
          </a:p>
          <a:p>
            <a:pPr marL="171450" indent="-171450">
              <a:buFont typeface="Arial" panose="020B0604020202020204" pitchFamily="34" charset="0"/>
              <a:buChar char="•"/>
            </a:pPr>
            <a:r>
              <a:rPr lang="en-US" b="1" i="1" dirty="0">
                <a:effectLst/>
              </a:rPr>
              <a:t>Total</a:t>
            </a:r>
          </a:p>
          <a:p>
            <a:pPr marL="171450" indent="-171450">
              <a:buFont typeface="Arial" panose="020B0604020202020204" pitchFamily="34" charset="0"/>
              <a:buChar char="•"/>
            </a:pPr>
            <a:r>
              <a:rPr lang="en-US" b="1" i="1" dirty="0">
                <a:effectLst/>
              </a:rPr>
              <a:t>Click ADD if additional lines</a:t>
            </a:r>
          </a:p>
          <a:p>
            <a:pPr marL="171450" indent="-171450">
              <a:buFont typeface="Arial" panose="020B0604020202020204" pitchFamily="34" charset="0"/>
              <a:buChar char="•"/>
            </a:pPr>
            <a:r>
              <a:rPr lang="en-US" b="1" i="1" dirty="0">
                <a:effectLst/>
              </a:rPr>
              <a:t>Click DONE if all lines have been added </a:t>
            </a:r>
          </a:p>
          <a:p>
            <a:pPr marL="0" indent="0">
              <a:buFont typeface="Arial" panose="020B0604020202020204" pitchFamily="34" charset="0"/>
              <a:buNone/>
            </a:pPr>
            <a:endParaRPr lang="en-US" b="1" i="1" dirty="0">
              <a:effectLst/>
            </a:endParaRPr>
          </a:p>
          <a:p>
            <a:r>
              <a:rPr lang="en-US" dirty="0">
                <a:effectLst/>
              </a:rPr>
              <a:t>When ready for approval, change the status to</a:t>
            </a:r>
            <a:r>
              <a:rPr lang="en-US" baseline="0" dirty="0">
                <a:effectLst/>
              </a:rPr>
              <a:t> </a:t>
            </a:r>
            <a:r>
              <a:rPr lang="en-US" b="1" i="1" baseline="0" dirty="0">
                <a:effectLst/>
              </a:rPr>
              <a:t>Open</a:t>
            </a:r>
            <a:r>
              <a:rPr lang="en-US" baseline="0" dirty="0">
                <a:effectLst/>
              </a:rPr>
              <a:t>, and </a:t>
            </a:r>
            <a:r>
              <a:rPr lang="en-US" b="1" i="1" baseline="0" dirty="0">
                <a:effectLst/>
              </a:rPr>
              <a:t>Save</a:t>
            </a:r>
            <a:r>
              <a:rPr lang="en-US" baseline="0" dirty="0">
                <a:effectLst/>
              </a:rPr>
              <a:t> the entry </a:t>
            </a:r>
            <a:endParaRPr lang="en-US" dirty="0">
              <a:effectLst/>
            </a:endParaRPr>
          </a:p>
          <a:p>
            <a:pPr marL="0" indent="0">
              <a:buFont typeface="Arial" panose="020B0604020202020204" pitchFamily="34" charset="0"/>
              <a:buNone/>
            </a:pPr>
            <a:endParaRPr lang="en-US" b="1" i="1" dirty="0">
              <a:effectLst/>
            </a:endParaRPr>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80</a:t>
            </a:fld>
            <a:endParaRPr lang="en-US"/>
          </a:p>
        </p:txBody>
      </p:sp>
    </p:spTree>
    <p:extLst>
      <p:ext uri="{BB962C8B-B14F-4D97-AF65-F5344CB8AC3E}">
        <p14:creationId xmlns:p14="http://schemas.microsoft.com/office/powerpoint/2010/main" val="340634597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400" rtl="0" eaLnBrk="1" latinLnBrk="0" hangingPunct="1">
              <a:buFont typeface="Arial" panose="020B0604020202020204" pitchFamily="34" charset="0"/>
              <a:buNone/>
            </a:pPr>
            <a:r>
              <a:rPr lang="en-US" sz="1200" b="0" i="0" kern="1200" baseline="0" dirty="0">
                <a:solidFill>
                  <a:schemeClr val="tx1"/>
                </a:solidFill>
                <a:effectLst/>
                <a:latin typeface="+mn-lt"/>
                <a:ea typeface="+mn-ea"/>
                <a:cs typeface="+mn-cs"/>
              </a:rPr>
              <a:t>Enter the information for new parts including:</a:t>
            </a:r>
          </a:p>
          <a:p>
            <a:pPr marL="171450" indent="-171450">
              <a:buFont typeface="Arial" panose="020B0604020202020204" pitchFamily="34" charset="0"/>
              <a:buChar char="•"/>
            </a:pPr>
            <a:r>
              <a:rPr lang="en-US" b="1" i="1" dirty="0">
                <a:effectLst/>
              </a:rPr>
              <a:t>Description</a:t>
            </a:r>
          </a:p>
          <a:p>
            <a:pPr marL="171450" indent="-171450">
              <a:buFont typeface="Arial" panose="020B0604020202020204" pitchFamily="34" charset="0"/>
              <a:buChar char="•"/>
            </a:pPr>
            <a:r>
              <a:rPr lang="en-US" b="1" i="1" dirty="0">
                <a:effectLst/>
              </a:rPr>
              <a:t>Contractor</a:t>
            </a:r>
          </a:p>
          <a:p>
            <a:pPr marL="171450" indent="-171450">
              <a:buFont typeface="Arial" panose="020B0604020202020204" pitchFamily="34" charset="0"/>
              <a:buChar char="•"/>
            </a:pPr>
            <a:r>
              <a:rPr lang="en-US" b="1" i="1" dirty="0" smtClean="0">
                <a:effectLst/>
              </a:rPr>
              <a:t>Part Number</a:t>
            </a:r>
          </a:p>
          <a:p>
            <a:pPr marL="171450" indent="-171450">
              <a:buFont typeface="Arial" panose="020B0604020202020204" pitchFamily="34" charset="0"/>
              <a:buChar char="•"/>
            </a:pPr>
            <a:r>
              <a:rPr lang="en-US" b="1" i="1" dirty="0" smtClean="0">
                <a:effectLst/>
              </a:rPr>
              <a:t>Unit of Measure (UOM)</a:t>
            </a:r>
          </a:p>
          <a:p>
            <a:pPr marL="171450" indent="-171450">
              <a:buFont typeface="Arial" panose="020B0604020202020204" pitchFamily="34" charset="0"/>
              <a:buChar char="•"/>
            </a:pPr>
            <a:r>
              <a:rPr lang="en-US" b="1" i="1" dirty="0" smtClean="0">
                <a:effectLst/>
              </a:rPr>
              <a:t>Quantity</a:t>
            </a:r>
          </a:p>
          <a:p>
            <a:pPr marL="171450" indent="-171450">
              <a:buFont typeface="Arial" panose="020B0604020202020204" pitchFamily="34" charset="0"/>
              <a:buChar char="•"/>
            </a:pPr>
            <a:r>
              <a:rPr lang="en-US" b="1" i="1" dirty="0" smtClean="0">
                <a:effectLst/>
              </a:rPr>
              <a:t>Unit </a:t>
            </a:r>
            <a:r>
              <a:rPr lang="en-US" b="1" i="1" dirty="0">
                <a:effectLst/>
              </a:rPr>
              <a:t>Cost</a:t>
            </a:r>
          </a:p>
          <a:p>
            <a:pPr marL="171450" indent="-171450">
              <a:buFont typeface="Arial" panose="020B0604020202020204" pitchFamily="34" charset="0"/>
              <a:buChar char="•"/>
            </a:pPr>
            <a:r>
              <a:rPr lang="en-US" b="1" i="1" dirty="0">
                <a:effectLst/>
              </a:rPr>
              <a:t>Click ADD if additional lines</a:t>
            </a:r>
          </a:p>
          <a:p>
            <a:pPr marL="171450" indent="-171450">
              <a:buFont typeface="Arial" panose="020B0604020202020204" pitchFamily="34" charset="0"/>
              <a:buChar char="•"/>
            </a:pPr>
            <a:r>
              <a:rPr lang="en-US" b="1" i="1" dirty="0">
                <a:effectLst/>
              </a:rPr>
              <a:t>Click DONE if all lines have been added</a:t>
            </a:r>
          </a:p>
          <a:p>
            <a:pPr marL="0" indent="0" algn="l" defTabSz="914400" rtl="0" eaLnBrk="1" latinLnBrk="0" hangingPunct="1">
              <a:buFont typeface="Arial" panose="020B0604020202020204" pitchFamily="34" charset="0"/>
              <a:buNone/>
            </a:pPr>
            <a:endParaRPr lang="en-US" sz="1200" b="1" i="1" kern="1200" baseline="0" dirty="0">
              <a:solidFill>
                <a:schemeClr val="tx1"/>
              </a:solidFill>
              <a:effectLst/>
              <a:latin typeface="+mn-lt"/>
              <a:ea typeface="+mn-ea"/>
              <a:cs typeface="+mn-cs"/>
            </a:endParaRPr>
          </a:p>
          <a:p>
            <a:pPr marL="0" indent="0" algn="l" defTabSz="914400" rtl="0" eaLnBrk="1" latinLnBrk="0" hangingPunct="1">
              <a:buFont typeface="Arial" panose="020B0604020202020204" pitchFamily="34" charset="0"/>
              <a:buNone/>
            </a:pPr>
            <a:r>
              <a:rPr lang="en-US" sz="1200" b="0" i="0" kern="1200" baseline="0" dirty="0">
                <a:solidFill>
                  <a:schemeClr val="tx1"/>
                </a:solidFill>
                <a:effectLst/>
                <a:latin typeface="+mn-lt"/>
                <a:ea typeface="+mn-ea"/>
                <a:cs typeface="+mn-cs"/>
              </a:rPr>
              <a:t>Enter the information for any new service including:</a:t>
            </a:r>
          </a:p>
          <a:p>
            <a:pPr marL="171450" indent="-171450">
              <a:buFont typeface="Arial" panose="020B0604020202020204" pitchFamily="34" charset="0"/>
              <a:buChar char="•"/>
            </a:pPr>
            <a:r>
              <a:rPr lang="en-US" b="1" i="1" dirty="0">
                <a:effectLst/>
              </a:rPr>
              <a:t>Vendor</a:t>
            </a:r>
          </a:p>
          <a:p>
            <a:pPr marL="171450" indent="-171450">
              <a:buFont typeface="Arial" panose="020B0604020202020204" pitchFamily="34" charset="0"/>
              <a:buChar char="•"/>
            </a:pPr>
            <a:r>
              <a:rPr lang="en-US" b="1" i="1" dirty="0">
                <a:effectLst/>
              </a:rPr>
              <a:t>Total</a:t>
            </a:r>
          </a:p>
          <a:p>
            <a:pPr marL="171450" indent="-171450">
              <a:buFont typeface="Arial" panose="020B0604020202020204" pitchFamily="34" charset="0"/>
              <a:buChar char="•"/>
            </a:pPr>
            <a:r>
              <a:rPr lang="en-US" b="1" i="1" dirty="0">
                <a:effectLst/>
              </a:rPr>
              <a:t>Click ADD if additional lines</a:t>
            </a:r>
          </a:p>
          <a:p>
            <a:pPr marL="171450" indent="-171450">
              <a:buFont typeface="Arial" panose="020B0604020202020204" pitchFamily="34" charset="0"/>
              <a:buChar char="•"/>
            </a:pPr>
            <a:r>
              <a:rPr lang="en-US" b="1" i="1" dirty="0">
                <a:effectLst/>
              </a:rPr>
              <a:t>Click DONE if all lines have been added </a:t>
            </a:r>
          </a:p>
          <a:p>
            <a:pPr marL="0" indent="0">
              <a:buFont typeface="Arial" panose="020B0604020202020204" pitchFamily="34" charset="0"/>
              <a:buNone/>
            </a:pPr>
            <a:endParaRPr lang="en-US" b="1" i="1" dirty="0">
              <a:effectLst/>
            </a:endParaRPr>
          </a:p>
          <a:p>
            <a:r>
              <a:rPr lang="en-US" dirty="0">
                <a:effectLst/>
              </a:rPr>
              <a:t>When ready for approval, change the status to</a:t>
            </a:r>
            <a:r>
              <a:rPr lang="en-US" baseline="0" dirty="0">
                <a:effectLst/>
              </a:rPr>
              <a:t> </a:t>
            </a:r>
            <a:r>
              <a:rPr lang="en-US" b="1" i="1" baseline="0" dirty="0">
                <a:effectLst/>
              </a:rPr>
              <a:t>Open</a:t>
            </a:r>
            <a:r>
              <a:rPr lang="en-US" baseline="0" dirty="0">
                <a:effectLst/>
              </a:rPr>
              <a:t>, and </a:t>
            </a:r>
            <a:r>
              <a:rPr lang="en-US" b="1" i="1" baseline="0" dirty="0">
                <a:effectLst/>
              </a:rPr>
              <a:t>Save</a:t>
            </a:r>
            <a:r>
              <a:rPr lang="en-US" baseline="0" dirty="0">
                <a:effectLst/>
              </a:rPr>
              <a:t> the entry </a:t>
            </a:r>
            <a:endParaRPr lang="en-US" dirty="0">
              <a:effectLst/>
            </a:endParaRPr>
          </a:p>
          <a:p>
            <a:pPr marL="0" indent="0">
              <a:buFont typeface="Arial" panose="020B0604020202020204" pitchFamily="34" charset="0"/>
              <a:buNone/>
            </a:pPr>
            <a:endParaRPr lang="en-US" b="1" i="1" dirty="0">
              <a:effectLst/>
            </a:endParaRPr>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81</a:t>
            </a:fld>
            <a:endParaRPr lang="en-US"/>
          </a:p>
        </p:txBody>
      </p:sp>
    </p:spTree>
    <p:extLst>
      <p:ext uri="{BB962C8B-B14F-4D97-AF65-F5344CB8AC3E}">
        <p14:creationId xmlns:p14="http://schemas.microsoft.com/office/powerpoint/2010/main" val="30547355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dirty="0">
                <a:effectLst/>
              </a:rPr>
              <a:t>Note: </a:t>
            </a:r>
            <a:r>
              <a:rPr lang="en-US" dirty="0">
                <a:effectLst/>
              </a:rPr>
              <a:t>For each purchase request a quote must be attached (for service, material, or service and material)</a:t>
            </a:r>
          </a:p>
          <a:p>
            <a:r>
              <a:rPr lang="en-US" dirty="0">
                <a:effectLst/>
              </a:rPr>
              <a:t>To attach</a:t>
            </a:r>
            <a:r>
              <a:rPr lang="en-US" baseline="0" dirty="0">
                <a:effectLst/>
              </a:rPr>
              <a:t> a quote:</a:t>
            </a:r>
            <a:endParaRPr lang="en-US" dirty="0">
              <a:effectLst/>
            </a:endParaRPr>
          </a:p>
          <a:p>
            <a:pPr marL="171450" indent="-171450">
              <a:buFont typeface="Arial" panose="020B0604020202020204" pitchFamily="34" charset="0"/>
              <a:buChar char="•"/>
            </a:pPr>
            <a:r>
              <a:rPr lang="en-US" dirty="0">
                <a:effectLst/>
              </a:rPr>
              <a:t>Select </a:t>
            </a:r>
            <a:r>
              <a:rPr lang="en-US" b="1" i="1" dirty="0">
                <a:effectLst/>
              </a:rPr>
              <a:t>Related Documents</a:t>
            </a:r>
          </a:p>
          <a:p>
            <a:pPr marL="171450" indent="-171450">
              <a:buFont typeface="Arial" panose="020B0604020202020204" pitchFamily="34" charset="0"/>
              <a:buChar char="•"/>
            </a:pPr>
            <a:r>
              <a:rPr lang="en-US" b="0" i="0" dirty="0">
                <a:effectLst/>
              </a:rPr>
              <a:t>Select</a:t>
            </a:r>
            <a:r>
              <a:rPr lang="en-US" b="1" i="1" baseline="0" dirty="0">
                <a:effectLst/>
              </a:rPr>
              <a:t> Add</a:t>
            </a:r>
          </a:p>
          <a:p>
            <a:pPr marL="171450" indent="-171450">
              <a:buFont typeface="Arial" panose="020B0604020202020204" pitchFamily="34" charset="0"/>
              <a:buChar char="•"/>
            </a:pPr>
            <a:r>
              <a:rPr lang="en-US" b="0" i="0" baseline="0" dirty="0">
                <a:effectLst/>
              </a:rPr>
              <a:t>Select </a:t>
            </a:r>
            <a:r>
              <a:rPr lang="en-US" b="1" i="1" baseline="0" dirty="0">
                <a:effectLst/>
              </a:rPr>
              <a:t>Choose Files</a:t>
            </a:r>
          </a:p>
          <a:p>
            <a:pPr marL="171450" indent="-171450">
              <a:buFont typeface="Arial" panose="020B0604020202020204" pitchFamily="34" charset="0"/>
              <a:buChar char="•"/>
            </a:pPr>
            <a:r>
              <a:rPr lang="en-US" b="0" i="0" baseline="0" dirty="0">
                <a:effectLst/>
              </a:rPr>
              <a:t>Select the file</a:t>
            </a:r>
            <a:endParaRPr lang="en-US" b="0" i="0" dirty="0">
              <a:effectLst/>
            </a:endParaRPr>
          </a:p>
          <a:p>
            <a:pPr marL="171450" indent="-171450" algn="l" defTabSz="914400" rtl="0" eaLnBrk="1" latinLnBrk="0" hangingPunct="1">
              <a:buFont typeface="Arial" panose="020B0604020202020204" pitchFamily="34" charset="0"/>
              <a:buChar char="•"/>
            </a:pPr>
            <a:r>
              <a:rPr lang="en-US" sz="1200" b="0" i="0" kern="1200" baseline="0" dirty="0">
                <a:solidFill>
                  <a:schemeClr val="tx1"/>
                </a:solidFill>
                <a:effectLst/>
                <a:latin typeface="+mn-lt"/>
                <a:ea typeface="+mn-ea"/>
                <a:cs typeface="+mn-cs"/>
              </a:rPr>
              <a:t>Click</a:t>
            </a:r>
            <a:r>
              <a:rPr lang="en-US" sz="1200" b="1" i="1" kern="1200" baseline="0" dirty="0">
                <a:solidFill>
                  <a:schemeClr val="tx1"/>
                </a:solidFill>
                <a:effectLst/>
                <a:latin typeface="+mn-lt"/>
                <a:ea typeface="+mn-ea"/>
                <a:cs typeface="+mn-cs"/>
              </a:rPr>
              <a:t> Next </a:t>
            </a:r>
          </a:p>
          <a:p>
            <a:pPr marL="171450" indent="-171450" algn="l" defTabSz="914400" rtl="0" eaLnBrk="1" latinLnBrk="0" hangingPunct="1">
              <a:buFont typeface="Arial" panose="020B0604020202020204" pitchFamily="34" charset="0"/>
              <a:buChar char="•"/>
            </a:pPr>
            <a:r>
              <a:rPr lang="en-US" sz="1200" b="0" i="0" kern="1200" baseline="0" dirty="0">
                <a:solidFill>
                  <a:schemeClr val="tx1"/>
                </a:solidFill>
                <a:effectLst/>
                <a:latin typeface="+mn-lt"/>
                <a:ea typeface="+mn-ea"/>
                <a:cs typeface="+mn-cs"/>
              </a:rPr>
              <a:t>Select the document type (use </a:t>
            </a:r>
            <a:r>
              <a:rPr lang="en-US" sz="1200" b="1" i="1" kern="1200" baseline="0" dirty="0">
                <a:solidFill>
                  <a:schemeClr val="tx1"/>
                </a:solidFill>
                <a:effectLst/>
                <a:latin typeface="+mn-lt"/>
                <a:ea typeface="+mn-ea"/>
                <a:cs typeface="+mn-cs"/>
              </a:rPr>
              <a:t>General</a:t>
            </a:r>
            <a:r>
              <a:rPr lang="en-US" sz="1200" b="0" i="1" kern="1200" baseline="0" dirty="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Select</a:t>
            </a:r>
            <a:r>
              <a:rPr lang="en-US" sz="1200" b="1" i="1" kern="1200" baseline="0" dirty="0">
                <a:solidFill>
                  <a:schemeClr val="tx1"/>
                </a:solidFill>
                <a:effectLst/>
                <a:latin typeface="+mn-lt"/>
                <a:ea typeface="+mn-ea"/>
                <a:cs typeface="+mn-cs"/>
              </a:rPr>
              <a:t> Next</a:t>
            </a:r>
          </a:p>
          <a:p>
            <a:pPr marL="171450" indent="-171450">
              <a:buFont typeface="Arial" panose="020B0604020202020204" pitchFamily="34" charset="0"/>
              <a:buChar char="•"/>
            </a:pPr>
            <a:r>
              <a:rPr lang="en-US" dirty="0">
                <a:effectLst/>
              </a:rPr>
              <a:t>Add Roles for access:</a:t>
            </a:r>
            <a:r>
              <a:rPr lang="en-US" baseline="0" dirty="0">
                <a:effectLst/>
              </a:rPr>
              <a:t> </a:t>
            </a:r>
            <a:r>
              <a:rPr lang="en-US" dirty="0">
                <a:effectLst/>
              </a:rPr>
              <a:t>Supervisor, Finance, choose</a:t>
            </a:r>
            <a:r>
              <a:rPr lang="en-US" baseline="0" dirty="0">
                <a:effectLst/>
              </a:rPr>
              <a:t> </a:t>
            </a:r>
            <a:r>
              <a:rPr lang="en-US" b="1" i="1" dirty="0">
                <a:effectLst/>
              </a:rPr>
              <a:t>Read Only</a:t>
            </a:r>
          </a:p>
          <a:p>
            <a:pPr marL="0" indent="0">
              <a:buFont typeface="Arial" panose="020B0604020202020204" pitchFamily="34" charset="0"/>
              <a:buNone/>
            </a:pPr>
            <a:endParaRPr lang="en-US" b="1" i="1" dirty="0">
              <a:effectLst/>
            </a:endParaRPr>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82</a:t>
            </a:fld>
            <a:endParaRPr lang="en-US"/>
          </a:p>
        </p:txBody>
      </p:sp>
    </p:spTree>
    <p:extLst>
      <p:ext uri="{BB962C8B-B14F-4D97-AF65-F5344CB8AC3E}">
        <p14:creationId xmlns:p14="http://schemas.microsoft.com/office/powerpoint/2010/main" val="324451663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dirty="0">
                <a:effectLst/>
              </a:rPr>
              <a:t>Note: </a:t>
            </a:r>
            <a:r>
              <a:rPr lang="en-US" dirty="0">
                <a:effectLst/>
              </a:rPr>
              <a:t>For each purchase request a quote must be attached (for service, material, or service and material)</a:t>
            </a:r>
          </a:p>
          <a:p>
            <a:r>
              <a:rPr lang="en-US" dirty="0">
                <a:effectLst/>
              </a:rPr>
              <a:t>To attach</a:t>
            </a:r>
            <a:r>
              <a:rPr lang="en-US" baseline="0" dirty="0">
                <a:effectLst/>
              </a:rPr>
              <a:t> a quote:</a:t>
            </a:r>
            <a:endParaRPr lang="en-US" dirty="0">
              <a:effectLst/>
            </a:endParaRPr>
          </a:p>
          <a:p>
            <a:pPr marL="171450" indent="-171450">
              <a:buFont typeface="Arial" panose="020B0604020202020204" pitchFamily="34" charset="0"/>
              <a:buChar char="•"/>
            </a:pPr>
            <a:r>
              <a:rPr lang="en-US" dirty="0">
                <a:effectLst/>
              </a:rPr>
              <a:t>Select </a:t>
            </a:r>
            <a:r>
              <a:rPr lang="en-US" b="1" i="1" dirty="0">
                <a:effectLst/>
              </a:rPr>
              <a:t>Related Documents</a:t>
            </a:r>
          </a:p>
          <a:p>
            <a:pPr marL="171450" indent="-171450">
              <a:buFont typeface="Arial" panose="020B0604020202020204" pitchFamily="34" charset="0"/>
              <a:buChar char="•"/>
            </a:pPr>
            <a:r>
              <a:rPr lang="en-US" b="0" i="0" dirty="0">
                <a:effectLst/>
              </a:rPr>
              <a:t>Select</a:t>
            </a:r>
            <a:r>
              <a:rPr lang="en-US" b="1" i="1" baseline="0" dirty="0">
                <a:effectLst/>
              </a:rPr>
              <a:t> Add</a:t>
            </a:r>
          </a:p>
          <a:p>
            <a:pPr marL="171450" indent="-171450">
              <a:buFont typeface="Arial" panose="020B0604020202020204" pitchFamily="34" charset="0"/>
              <a:buChar char="•"/>
            </a:pPr>
            <a:r>
              <a:rPr lang="en-US" b="0" i="0" baseline="0" dirty="0">
                <a:effectLst/>
              </a:rPr>
              <a:t>Select </a:t>
            </a:r>
            <a:r>
              <a:rPr lang="en-US" b="1" i="1" baseline="0" dirty="0">
                <a:effectLst/>
              </a:rPr>
              <a:t>Choose Files</a:t>
            </a:r>
          </a:p>
          <a:p>
            <a:pPr marL="171450" indent="-171450">
              <a:buFont typeface="Arial" panose="020B0604020202020204" pitchFamily="34" charset="0"/>
              <a:buChar char="•"/>
            </a:pPr>
            <a:r>
              <a:rPr lang="en-US" b="0" i="0" baseline="0" dirty="0">
                <a:effectLst/>
              </a:rPr>
              <a:t>Select the file</a:t>
            </a:r>
            <a:endParaRPr lang="en-US" b="0" i="0" dirty="0">
              <a:effectLst/>
            </a:endParaRPr>
          </a:p>
          <a:p>
            <a:pPr marL="171450" indent="-171450" algn="l" defTabSz="914400" rtl="0" eaLnBrk="1" latinLnBrk="0" hangingPunct="1">
              <a:buFont typeface="Arial" panose="020B0604020202020204" pitchFamily="34" charset="0"/>
              <a:buChar char="•"/>
            </a:pPr>
            <a:r>
              <a:rPr lang="en-US" sz="1200" b="0" i="0" kern="1200" baseline="0" dirty="0">
                <a:solidFill>
                  <a:schemeClr val="tx1"/>
                </a:solidFill>
                <a:effectLst/>
                <a:latin typeface="+mn-lt"/>
                <a:ea typeface="+mn-ea"/>
                <a:cs typeface="+mn-cs"/>
              </a:rPr>
              <a:t>Click</a:t>
            </a:r>
            <a:r>
              <a:rPr lang="en-US" sz="1200" b="1" i="1" kern="1200" baseline="0" dirty="0">
                <a:solidFill>
                  <a:schemeClr val="tx1"/>
                </a:solidFill>
                <a:effectLst/>
                <a:latin typeface="+mn-lt"/>
                <a:ea typeface="+mn-ea"/>
                <a:cs typeface="+mn-cs"/>
              </a:rPr>
              <a:t> Next </a:t>
            </a:r>
          </a:p>
          <a:p>
            <a:pPr marL="171450" indent="-171450" algn="l" defTabSz="914400" rtl="0" eaLnBrk="1" latinLnBrk="0" hangingPunct="1">
              <a:buFont typeface="Arial" panose="020B0604020202020204" pitchFamily="34" charset="0"/>
              <a:buChar char="•"/>
            </a:pPr>
            <a:r>
              <a:rPr lang="en-US" sz="1200" b="0" i="0" kern="1200" baseline="0" dirty="0">
                <a:solidFill>
                  <a:schemeClr val="tx1"/>
                </a:solidFill>
                <a:effectLst/>
                <a:latin typeface="+mn-lt"/>
                <a:ea typeface="+mn-ea"/>
                <a:cs typeface="+mn-cs"/>
              </a:rPr>
              <a:t>Select the document type (use </a:t>
            </a:r>
            <a:r>
              <a:rPr lang="en-US" sz="1200" b="1" i="1" kern="1200" baseline="0" dirty="0">
                <a:solidFill>
                  <a:schemeClr val="tx1"/>
                </a:solidFill>
                <a:effectLst/>
                <a:latin typeface="+mn-lt"/>
                <a:ea typeface="+mn-ea"/>
                <a:cs typeface="+mn-cs"/>
              </a:rPr>
              <a:t>General</a:t>
            </a:r>
            <a:r>
              <a:rPr lang="en-US" sz="1200" b="0" i="1" kern="1200" baseline="0" dirty="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Select</a:t>
            </a:r>
            <a:r>
              <a:rPr lang="en-US" sz="1200" b="1" i="1" kern="1200" baseline="0" dirty="0">
                <a:solidFill>
                  <a:schemeClr val="tx1"/>
                </a:solidFill>
                <a:effectLst/>
                <a:latin typeface="+mn-lt"/>
                <a:ea typeface="+mn-ea"/>
                <a:cs typeface="+mn-cs"/>
              </a:rPr>
              <a:t> Next</a:t>
            </a:r>
          </a:p>
          <a:p>
            <a:pPr marL="171450" indent="-171450">
              <a:buFont typeface="Arial" panose="020B0604020202020204" pitchFamily="34" charset="0"/>
              <a:buChar char="•"/>
            </a:pPr>
            <a:r>
              <a:rPr lang="en-US" dirty="0">
                <a:effectLst/>
              </a:rPr>
              <a:t>Add Roles for access:</a:t>
            </a:r>
            <a:r>
              <a:rPr lang="en-US" baseline="0" dirty="0">
                <a:effectLst/>
              </a:rPr>
              <a:t> </a:t>
            </a:r>
            <a:r>
              <a:rPr lang="en-US" dirty="0">
                <a:effectLst/>
              </a:rPr>
              <a:t>Supervisor, Finance, choose</a:t>
            </a:r>
            <a:r>
              <a:rPr lang="en-US" baseline="0" dirty="0">
                <a:effectLst/>
              </a:rPr>
              <a:t> </a:t>
            </a:r>
            <a:r>
              <a:rPr lang="en-US" b="1" i="1" dirty="0">
                <a:effectLst/>
              </a:rPr>
              <a:t>Read Only</a:t>
            </a:r>
          </a:p>
          <a:p>
            <a:pPr marL="0" indent="0">
              <a:buFont typeface="Arial" panose="020B0604020202020204" pitchFamily="34" charset="0"/>
              <a:buNone/>
            </a:pPr>
            <a:endParaRPr lang="en-US" b="1" i="1" dirty="0">
              <a:effectLst/>
            </a:endParaRPr>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83</a:t>
            </a:fld>
            <a:endParaRPr lang="en-US"/>
          </a:p>
        </p:txBody>
      </p:sp>
    </p:spTree>
    <p:extLst>
      <p:ext uri="{BB962C8B-B14F-4D97-AF65-F5344CB8AC3E}">
        <p14:creationId xmlns:p14="http://schemas.microsoft.com/office/powerpoint/2010/main" val="7255036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dirty="0">
                <a:effectLst/>
              </a:rPr>
              <a:t>Note: </a:t>
            </a:r>
            <a:r>
              <a:rPr lang="en-US" dirty="0">
                <a:effectLst/>
              </a:rPr>
              <a:t>For each purchase request a quote must be attached (for service, material, or service and material)</a:t>
            </a:r>
          </a:p>
          <a:p>
            <a:r>
              <a:rPr lang="en-US" dirty="0">
                <a:effectLst/>
              </a:rPr>
              <a:t>To attach</a:t>
            </a:r>
            <a:r>
              <a:rPr lang="en-US" baseline="0" dirty="0">
                <a:effectLst/>
              </a:rPr>
              <a:t> a quote:</a:t>
            </a:r>
            <a:endParaRPr lang="en-US" dirty="0">
              <a:effectLst/>
            </a:endParaRPr>
          </a:p>
          <a:p>
            <a:pPr marL="171450" indent="-171450">
              <a:buFont typeface="Arial" panose="020B0604020202020204" pitchFamily="34" charset="0"/>
              <a:buChar char="•"/>
            </a:pPr>
            <a:r>
              <a:rPr lang="en-US" dirty="0">
                <a:effectLst/>
              </a:rPr>
              <a:t>Select </a:t>
            </a:r>
            <a:r>
              <a:rPr lang="en-US" b="1" i="1" dirty="0">
                <a:effectLst/>
              </a:rPr>
              <a:t>Related Documents</a:t>
            </a:r>
          </a:p>
          <a:p>
            <a:pPr marL="171450" indent="-171450">
              <a:buFont typeface="Arial" panose="020B0604020202020204" pitchFamily="34" charset="0"/>
              <a:buChar char="•"/>
            </a:pPr>
            <a:r>
              <a:rPr lang="en-US" b="0" i="0" dirty="0">
                <a:effectLst/>
              </a:rPr>
              <a:t>Select</a:t>
            </a:r>
            <a:r>
              <a:rPr lang="en-US" b="1" i="1" baseline="0" dirty="0">
                <a:effectLst/>
              </a:rPr>
              <a:t> Add</a:t>
            </a:r>
          </a:p>
          <a:p>
            <a:pPr marL="171450" indent="-171450">
              <a:buFont typeface="Arial" panose="020B0604020202020204" pitchFamily="34" charset="0"/>
              <a:buChar char="•"/>
            </a:pPr>
            <a:r>
              <a:rPr lang="en-US" b="0" i="0" baseline="0" dirty="0">
                <a:effectLst/>
              </a:rPr>
              <a:t>Select </a:t>
            </a:r>
            <a:r>
              <a:rPr lang="en-US" b="1" i="1" baseline="0" dirty="0">
                <a:effectLst/>
              </a:rPr>
              <a:t>Choose Files</a:t>
            </a:r>
          </a:p>
          <a:p>
            <a:pPr marL="171450" indent="-171450">
              <a:buFont typeface="Arial" panose="020B0604020202020204" pitchFamily="34" charset="0"/>
              <a:buChar char="•"/>
            </a:pPr>
            <a:r>
              <a:rPr lang="en-US" b="0" i="0" baseline="0" dirty="0">
                <a:effectLst/>
              </a:rPr>
              <a:t>Select the file</a:t>
            </a:r>
            <a:endParaRPr lang="en-US" b="0" i="0" dirty="0">
              <a:effectLst/>
            </a:endParaRPr>
          </a:p>
          <a:p>
            <a:pPr marL="171450" indent="-171450" algn="l" defTabSz="914400" rtl="0" eaLnBrk="1" latinLnBrk="0" hangingPunct="1">
              <a:buFont typeface="Arial" panose="020B0604020202020204" pitchFamily="34" charset="0"/>
              <a:buChar char="•"/>
            </a:pPr>
            <a:r>
              <a:rPr lang="en-US" sz="1200" b="0" i="0" kern="1200" baseline="0" dirty="0">
                <a:solidFill>
                  <a:schemeClr val="tx1"/>
                </a:solidFill>
                <a:effectLst/>
                <a:latin typeface="+mn-lt"/>
                <a:ea typeface="+mn-ea"/>
                <a:cs typeface="+mn-cs"/>
              </a:rPr>
              <a:t>Click</a:t>
            </a:r>
            <a:r>
              <a:rPr lang="en-US" sz="1200" b="1" i="1" kern="1200" baseline="0" dirty="0">
                <a:solidFill>
                  <a:schemeClr val="tx1"/>
                </a:solidFill>
                <a:effectLst/>
                <a:latin typeface="+mn-lt"/>
                <a:ea typeface="+mn-ea"/>
                <a:cs typeface="+mn-cs"/>
              </a:rPr>
              <a:t> Next </a:t>
            </a:r>
          </a:p>
          <a:p>
            <a:pPr marL="171450" indent="-171450" algn="l" defTabSz="914400" rtl="0" eaLnBrk="1" latinLnBrk="0" hangingPunct="1">
              <a:buFont typeface="Arial" panose="020B0604020202020204" pitchFamily="34" charset="0"/>
              <a:buChar char="•"/>
            </a:pPr>
            <a:r>
              <a:rPr lang="en-US" sz="1200" b="0" i="0" kern="1200" baseline="0" dirty="0">
                <a:solidFill>
                  <a:schemeClr val="tx1"/>
                </a:solidFill>
                <a:effectLst/>
                <a:latin typeface="+mn-lt"/>
                <a:ea typeface="+mn-ea"/>
                <a:cs typeface="+mn-cs"/>
              </a:rPr>
              <a:t>Select the document type (use </a:t>
            </a:r>
            <a:r>
              <a:rPr lang="en-US" sz="1200" b="1" i="1" kern="1200" baseline="0" dirty="0">
                <a:solidFill>
                  <a:schemeClr val="tx1"/>
                </a:solidFill>
                <a:effectLst/>
                <a:latin typeface="+mn-lt"/>
                <a:ea typeface="+mn-ea"/>
                <a:cs typeface="+mn-cs"/>
              </a:rPr>
              <a:t>General</a:t>
            </a:r>
            <a:r>
              <a:rPr lang="en-US" sz="1200" b="0" i="1" kern="1200" baseline="0" dirty="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Select</a:t>
            </a:r>
            <a:r>
              <a:rPr lang="en-US" sz="1200" b="1" i="1" kern="1200" baseline="0" dirty="0">
                <a:solidFill>
                  <a:schemeClr val="tx1"/>
                </a:solidFill>
                <a:effectLst/>
                <a:latin typeface="+mn-lt"/>
                <a:ea typeface="+mn-ea"/>
                <a:cs typeface="+mn-cs"/>
              </a:rPr>
              <a:t> Next</a:t>
            </a:r>
          </a:p>
          <a:p>
            <a:pPr marL="171450" indent="-171450">
              <a:buFont typeface="Arial" panose="020B0604020202020204" pitchFamily="34" charset="0"/>
              <a:buChar char="•"/>
            </a:pPr>
            <a:r>
              <a:rPr lang="en-US" dirty="0">
                <a:effectLst/>
              </a:rPr>
              <a:t>Add Roles for access:</a:t>
            </a:r>
            <a:r>
              <a:rPr lang="en-US" baseline="0" dirty="0">
                <a:effectLst/>
              </a:rPr>
              <a:t> </a:t>
            </a:r>
            <a:r>
              <a:rPr lang="en-US" dirty="0">
                <a:effectLst/>
              </a:rPr>
              <a:t>Supervisor, Finance, choose</a:t>
            </a:r>
            <a:r>
              <a:rPr lang="en-US" baseline="0" dirty="0">
                <a:effectLst/>
              </a:rPr>
              <a:t> </a:t>
            </a:r>
            <a:r>
              <a:rPr lang="en-US" b="1" i="1" dirty="0">
                <a:effectLst/>
              </a:rPr>
              <a:t>Read Only</a:t>
            </a:r>
          </a:p>
          <a:p>
            <a:pPr marL="0" indent="0">
              <a:buFont typeface="Arial" panose="020B0604020202020204" pitchFamily="34" charset="0"/>
              <a:buNone/>
            </a:pPr>
            <a:endParaRPr lang="en-US" b="1" i="1" dirty="0">
              <a:effectLst/>
            </a:endParaRPr>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84</a:t>
            </a:fld>
            <a:endParaRPr lang="en-US"/>
          </a:p>
        </p:txBody>
      </p:sp>
    </p:spTree>
    <p:extLst>
      <p:ext uri="{BB962C8B-B14F-4D97-AF65-F5344CB8AC3E}">
        <p14:creationId xmlns:p14="http://schemas.microsoft.com/office/powerpoint/2010/main" val="369992878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supervisor sees a list of Purchase Requests and clicks on the Transaction Number associated with this shop stock purchase in their </a:t>
            </a:r>
            <a:r>
              <a:rPr lang="en-US" dirty="0" err="1"/>
              <a:t>WorkDesk</a:t>
            </a:r>
            <a:r>
              <a:rPr lang="en-US" dirty="0"/>
              <a:t> query.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Supervisor chooses from the available </a:t>
            </a:r>
            <a:r>
              <a:rPr lang="en-US" b="1" dirty="0"/>
              <a:t>Purchase Request Statuses (Approved)</a:t>
            </a:r>
          </a:p>
          <a:p>
            <a:pPr marL="0" indent="0">
              <a:buFont typeface="Arial" panose="020B0604020202020204" pitchFamily="34" charset="0"/>
              <a:buNone/>
            </a:pPr>
            <a:endParaRPr lang="en-US" b="1" dirty="0"/>
          </a:p>
          <a:p>
            <a:pPr marL="0" indent="0">
              <a:buFont typeface="Arial" panose="020B0604020202020204" pitchFamily="34" charset="0"/>
              <a:buNone/>
            </a:pPr>
            <a:r>
              <a:rPr lang="en-US" b="1" i="1" dirty="0"/>
              <a:t>This step needs to be tied to an action taken code that triggers the creation of the requisition in KFS.</a:t>
            </a:r>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85</a:t>
            </a:fld>
            <a:endParaRPr lang="en-US"/>
          </a:p>
        </p:txBody>
      </p:sp>
    </p:spTree>
    <p:extLst>
      <p:ext uri="{BB962C8B-B14F-4D97-AF65-F5344CB8AC3E}">
        <p14:creationId xmlns:p14="http://schemas.microsoft.com/office/powerpoint/2010/main" val="178026663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86</a:t>
            </a:fld>
            <a:endParaRPr lang="en-US"/>
          </a:p>
        </p:txBody>
      </p:sp>
    </p:spTree>
    <p:extLst>
      <p:ext uri="{BB962C8B-B14F-4D97-AF65-F5344CB8AC3E}">
        <p14:creationId xmlns:p14="http://schemas.microsoft.com/office/powerpoint/2010/main" val="91284990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 to the Quote SOP for details on obtaining and documenting quotes</a:t>
            </a:r>
            <a:r>
              <a:rPr lang="en-US" baseline="0" dirty="0"/>
              <a:t> for non</a:t>
            </a:r>
            <a:endParaRPr lang="en-US" dirty="0"/>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87</a:t>
            </a:fld>
            <a:endParaRPr lang="en-US"/>
          </a:p>
        </p:txBody>
      </p:sp>
    </p:spTree>
    <p:extLst>
      <p:ext uri="{BB962C8B-B14F-4D97-AF65-F5344CB8AC3E}">
        <p14:creationId xmlns:p14="http://schemas.microsoft.com/office/powerpoint/2010/main" val="295763873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Customer Service</a:t>
            </a:r>
            <a:r>
              <a:rPr lang="en-US" baseline="0" dirty="0"/>
              <a:t> module provides links to screens for entering customer requests and approving customer requests.</a:t>
            </a:r>
          </a:p>
          <a:p>
            <a:endParaRPr lang="en-US" baseline="0" dirty="0"/>
          </a:p>
          <a:p>
            <a:r>
              <a:rPr lang="en-US" baseline="0" dirty="0"/>
              <a:t>The links within this module are used in the following scenarios which will be described in detail in the following sections.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a customer makes a request for a work order via phone call or walk in, a work order must be created in the Customer Service Module and </a:t>
            </a:r>
            <a:r>
              <a:rPr lang="en-US" sz="1200" kern="1200" dirty="0">
                <a:solidFill>
                  <a:schemeClr val="tx1"/>
                </a:solidFill>
                <a:latin typeface="+mn-lt"/>
                <a:ea typeface="+mn-ea"/>
                <a:cs typeface="+mn-cs"/>
              </a:rPr>
              <a:t>sent for approval (Work</a:t>
            </a:r>
            <a:r>
              <a:rPr lang="en-US" sz="1200" kern="1200" baseline="0" dirty="0">
                <a:solidFill>
                  <a:schemeClr val="tx1"/>
                </a:solidFill>
                <a:latin typeface="+mn-lt"/>
                <a:ea typeface="+mn-ea"/>
                <a:cs typeface="+mn-cs"/>
              </a:rPr>
              <a:t> Order Control, Technicians)</a:t>
            </a: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The process of creating a Work Order originating</a:t>
            </a:r>
            <a:r>
              <a:rPr lang="en-US" sz="1200" kern="1200" baseline="0" dirty="0">
                <a:solidFill>
                  <a:schemeClr val="tx1"/>
                </a:solidFill>
                <a:latin typeface="+mn-lt"/>
                <a:ea typeface="+mn-ea"/>
                <a:cs typeface="+mn-cs"/>
              </a:rPr>
              <a:t> from a customer </a:t>
            </a:r>
            <a:r>
              <a:rPr lang="en-US" sz="1200" kern="1200" dirty="0">
                <a:solidFill>
                  <a:schemeClr val="tx1"/>
                </a:solidFill>
                <a:latin typeface="+mn-lt"/>
                <a:ea typeface="+mn-ea"/>
                <a:cs typeface="+mn-cs"/>
              </a:rPr>
              <a:t>by authorized staff,</a:t>
            </a:r>
            <a:r>
              <a:rPr lang="en-US" sz="1200" kern="1200" baseline="0" dirty="0">
                <a:solidFill>
                  <a:schemeClr val="tx1"/>
                </a:solidFill>
                <a:latin typeface="+mn-lt"/>
                <a:ea typeface="+mn-ea"/>
                <a:cs typeface="+mn-cs"/>
              </a:rPr>
              <a:t> does not </a:t>
            </a:r>
            <a:r>
              <a:rPr lang="en-US" sz="1200" kern="1200" dirty="0">
                <a:solidFill>
                  <a:schemeClr val="tx1"/>
                </a:solidFill>
                <a:latin typeface="+mn-lt"/>
                <a:ea typeface="+mn-ea"/>
                <a:cs typeface="+mn-cs"/>
              </a:rPr>
              <a:t>require</a:t>
            </a:r>
            <a:r>
              <a:rPr lang="en-US" sz="1200" kern="1200" baseline="0" dirty="0">
                <a:solidFill>
                  <a:schemeClr val="tx1"/>
                </a:solidFill>
                <a:latin typeface="+mn-lt"/>
                <a:ea typeface="+mn-ea"/>
                <a:cs typeface="+mn-cs"/>
              </a:rPr>
              <a:t> approval (Supervisors)</a:t>
            </a: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dirty="0"/>
              <a:t>A customer request approval is completed by authorized staff after a Customer Request has been entered in the system</a:t>
            </a:r>
            <a:r>
              <a:rPr lang="en-US" baseline="0" dirty="0"/>
              <a:t> (Supervisors)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D05519BA-76DB-47E5-919D-B82D7302E26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033075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process of instantaneously creating a Work Order is only for authorized staff and does not require the approval process necessary to complete a Customer Request.</a:t>
            </a:r>
          </a:p>
          <a:p>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For additional information on entering the fields listed above, refer to the data</a:t>
            </a:r>
            <a:r>
              <a:rPr lang="en-US" i="1" baseline="0" dirty="0"/>
              <a:t> standards section.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baseline="0" dirty="0"/>
          </a:p>
          <a:p>
            <a:pPr marL="285750" indent="-285750">
              <a:buFont typeface="Arial" panose="020B0604020202020204" pitchFamily="34" charset="0"/>
              <a:buChar char="•"/>
            </a:pPr>
            <a:r>
              <a:rPr lang="en-US" dirty="0"/>
              <a:t>When a Problem Code is selected, the status of the request will default to “Requested”</a:t>
            </a:r>
          </a:p>
          <a:p>
            <a:pPr marL="285750" indent="-285750">
              <a:buFont typeface="Arial" panose="020B0604020202020204" pitchFamily="34" charset="0"/>
              <a:buChar char="•"/>
            </a:pPr>
            <a:r>
              <a:rPr lang="en-US" dirty="0"/>
              <a:t>The description will also default to the Problem Code when one is selected, the description can be edited to include additional text if necessary</a:t>
            </a:r>
          </a:p>
          <a:p>
            <a:pPr marL="285750" indent="-285750">
              <a:buFont typeface="Arial" panose="020B0604020202020204" pitchFamily="34" charset="0"/>
              <a:buChar char="•"/>
            </a:pPr>
            <a:r>
              <a:rPr lang="en-US" dirty="0"/>
              <a:t>When all the information is entered, click the green </a:t>
            </a:r>
            <a:r>
              <a:rPr lang="en-US" i="1" dirty="0"/>
              <a:t>Save</a:t>
            </a:r>
            <a:r>
              <a:rPr lang="en-US" dirty="0"/>
              <a:t> button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89</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189" y="7592004"/>
            <a:ext cx="3169994" cy="1633027"/>
          </a:xfrm>
          <a:prstGeom prst="rect">
            <a:avLst/>
          </a:prstGeom>
        </p:spPr>
      </p:pic>
      <p:sp>
        <p:nvSpPr>
          <p:cNvPr id="6" name="Rectangle: Rounded Corners 5"/>
          <p:cNvSpPr/>
          <p:nvPr/>
        </p:nvSpPr>
        <p:spPr>
          <a:xfrm>
            <a:off x="287190" y="7913311"/>
            <a:ext cx="927836" cy="41649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2579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i="0" dirty="0" err="1"/>
              <a:t>Uconn</a:t>
            </a:r>
            <a:r>
              <a:rPr lang="en-US" i="0" dirty="0"/>
              <a:t> has developed data</a:t>
            </a:r>
            <a:r>
              <a:rPr lang="en-US" i="0" baseline="0" dirty="0"/>
              <a:t> standards for input fields in </a:t>
            </a:r>
            <a:r>
              <a:rPr lang="en-US" i="0" baseline="0" dirty="0" err="1"/>
              <a:t>AiM</a:t>
            </a:r>
            <a:r>
              <a:rPr lang="en-US" i="0" baseline="0" dirty="0"/>
              <a:t> related to Work Management and Asset Management. These standards define the configuration of </a:t>
            </a:r>
            <a:r>
              <a:rPr lang="en-US" i="0" dirty="0"/>
              <a:t>data</a:t>
            </a:r>
            <a:r>
              <a:rPr lang="en-US" i="0" baseline="0" dirty="0"/>
              <a:t> for the contact person, location of work, impacted assets, and type of work for maintenance tasks to help you select a value from a provided list, rather than free text fields.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lumMod val="75000"/>
                    <a:lumOff val="25000"/>
                  </a:prstClr>
                </a:solidFill>
                <a:effectLst/>
                <a:uLnTx/>
                <a:uFillTx/>
                <a:latin typeface="+mn-lt"/>
                <a:ea typeface="+mn-ea"/>
                <a:cs typeface="+mn-cs"/>
              </a:rPr>
              <a:t>Why use data standards?</a:t>
            </a:r>
          </a:p>
          <a:p>
            <a:pPr marL="177845" marR="0" lvl="0" indent="-17784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Provide Guidance on Naming Conventions</a:t>
            </a:r>
          </a:p>
          <a:p>
            <a:pPr marL="177845" marR="0" lvl="0" indent="-17784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Increase Quality of Data</a:t>
            </a:r>
          </a:p>
          <a:p>
            <a:pPr marL="177845" marR="0" lvl="0" indent="-17784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Optimize System Performance </a:t>
            </a:r>
          </a:p>
          <a:p>
            <a:pPr marL="177845" marR="0" lvl="0" indent="-17784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Enables Better Reporting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algn="just"/>
            <a:r>
              <a:rPr lang="en-US" i="0" baseline="0" dirty="0"/>
              <a:t>The use of standard lists discourages unnecessary variation in the data that occurs when free text fields are used. Having a defined list of options for input fields allows queries to run successfully and ultimately generate meaningful reports.</a:t>
            </a:r>
            <a:endParaRPr lang="en-US" i="1" dirty="0"/>
          </a:p>
          <a:p>
            <a:endParaRPr lang="en-US" dirty="0"/>
          </a:p>
        </p:txBody>
      </p:sp>
      <p:sp>
        <p:nvSpPr>
          <p:cNvPr id="4" name="Slide Number Placeholder 3"/>
          <p:cNvSpPr>
            <a:spLocks noGrp="1"/>
          </p:cNvSpPr>
          <p:nvPr>
            <p:ph type="sldNum" sz="quarter" idx="10"/>
          </p:nvPr>
        </p:nvSpPr>
        <p:spPr/>
        <p:txBody>
          <a:bodyPr/>
          <a:lstStyle/>
          <a:p>
            <a:pPr defTabSz="483265"/>
            <a:fld id="{D05519BA-76DB-47E5-919D-B82D7302E264}" type="slidenum">
              <a:rPr lang="en-US">
                <a:solidFill>
                  <a:prstClr val="black"/>
                </a:solidFill>
                <a:latin typeface="Calibri" panose="020F0502020204030204"/>
              </a:rPr>
              <a:pPr defTabSz="483265"/>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54901829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Supervisors</a:t>
            </a:r>
            <a:r>
              <a:rPr lang="en-US" baseline="0" dirty="0"/>
              <a:t> will be able to view an updated list of work orders pending approval in their main </a:t>
            </a:r>
            <a:r>
              <a:rPr lang="en-US" baseline="0" dirty="0" err="1"/>
              <a:t>WorkDesk</a:t>
            </a:r>
            <a:r>
              <a:rPr lang="en-US" baseline="0" dirty="0"/>
              <a:t> personal query screen.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another method of funding is required, click on the drop down menu and select the appropriate funding method.</a:t>
            </a:r>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90</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706" y="6042701"/>
            <a:ext cx="3016662" cy="1462624"/>
          </a:xfrm>
          <a:prstGeom prst="rect">
            <a:avLst/>
          </a:prstGeom>
        </p:spPr>
      </p:pic>
      <p:sp>
        <p:nvSpPr>
          <p:cNvPr id="6" name="Rectangle: Rounded Corners 5"/>
          <p:cNvSpPr/>
          <p:nvPr/>
        </p:nvSpPr>
        <p:spPr>
          <a:xfrm>
            <a:off x="355597" y="6399888"/>
            <a:ext cx="792553" cy="37965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706" y="7702092"/>
            <a:ext cx="3191320" cy="1409897"/>
          </a:xfrm>
          <a:prstGeom prst="rect">
            <a:avLst/>
          </a:prstGeom>
        </p:spPr>
      </p:pic>
      <p:sp>
        <p:nvSpPr>
          <p:cNvPr id="8" name="Rectangle: Rounded Corners 7"/>
          <p:cNvSpPr/>
          <p:nvPr/>
        </p:nvSpPr>
        <p:spPr>
          <a:xfrm>
            <a:off x="347706" y="8685682"/>
            <a:ext cx="2063855" cy="29931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633071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If the name of the shop is unknown, click on the magnifying glass and select the shop from the available list.</a:t>
            </a:r>
            <a:endParaRPr lang="en-US" dirty="0"/>
          </a:p>
          <a:p>
            <a:endParaRPr lang="en-US" dirty="0"/>
          </a:p>
          <a:p>
            <a:pPr marL="0" indent="0">
              <a:buFont typeface="Arial" panose="020B0604020202020204" pitchFamily="34" charset="0"/>
              <a:buNone/>
            </a:pPr>
            <a:r>
              <a:rPr lang="en-US" dirty="0"/>
              <a:t>Enter the priority of the Phase (1-5) in the phase field and click on the magnifying glass. </a:t>
            </a:r>
            <a:r>
              <a:rPr lang="en-US" i="1" dirty="0"/>
              <a:t>Leaving the Phase field blank and clicking on the magnifying glass will provide a description of the options.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Update the Status field by clicking on the magnifying glass icon and click on “APPROVED” in the status column.</a:t>
            </a:r>
          </a:p>
          <a:p>
            <a:pPr marL="285750" indent="-285750">
              <a:buFont typeface="Arial" panose="020B0604020202020204" pitchFamily="34" charset="0"/>
              <a:buChar char="•"/>
            </a:pPr>
            <a:r>
              <a:rPr lang="en-US" dirty="0"/>
              <a:t>The system will generate a work order and the work order number will now be visible in the work order field.</a:t>
            </a:r>
          </a:p>
          <a:p>
            <a:pPr marL="285750" indent="-285750">
              <a:buFont typeface="Arial" panose="020B0604020202020204" pitchFamily="34" charset="0"/>
              <a:buChar char="•"/>
            </a:pPr>
            <a:r>
              <a:rPr lang="en-US" dirty="0"/>
              <a:t>The system will also generate a Phase with all needed information populated.  If additional phases are needed for the completion of the work order, please refer to the “Enter a New Work Order – Phase Information” section.</a:t>
            </a:r>
          </a:p>
          <a:p>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91</a:t>
            </a:fld>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1808"/>
          <a:stretch/>
        </p:blipFill>
        <p:spPr>
          <a:xfrm>
            <a:off x="463499" y="7999020"/>
            <a:ext cx="2718114" cy="1112969"/>
          </a:xfrm>
          <a:prstGeom prst="rect">
            <a:avLst/>
          </a:prstGeom>
        </p:spPr>
      </p:pic>
      <p:sp>
        <p:nvSpPr>
          <p:cNvPr id="8" name="Rectangle: Rounded Corners 7"/>
          <p:cNvSpPr/>
          <p:nvPr/>
        </p:nvSpPr>
        <p:spPr>
          <a:xfrm>
            <a:off x="463499" y="8880800"/>
            <a:ext cx="681960" cy="2048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980446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AiM</a:t>
            </a:r>
            <a:r>
              <a:rPr lang="en-US" baseline="0" dirty="0"/>
              <a:t> Finance module provides links to information on billing and invoicing related to maintenance tasks. The module also includes information on funding groups, work order allocation and capital project funding.</a:t>
            </a:r>
          </a:p>
          <a:p>
            <a:endParaRPr lang="en-US" baseline="0" dirty="0"/>
          </a:p>
          <a:p>
            <a:r>
              <a:rPr lang="en-US" baseline="0" dirty="0"/>
              <a:t>The financial processes that relate to the work management processes covered in this training include:</a:t>
            </a:r>
          </a:p>
          <a:p>
            <a:pPr marL="171450" indent="-171450">
              <a:buFont typeface="Arial" panose="020B0604020202020204" pitchFamily="34" charset="0"/>
              <a:buChar char="•"/>
            </a:pPr>
            <a:r>
              <a:rPr lang="en-US" baseline="0" dirty="0"/>
              <a:t>Account Management </a:t>
            </a:r>
          </a:p>
          <a:p>
            <a:pPr marL="171450" indent="-171450">
              <a:buFont typeface="Arial" panose="020B0604020202020204" pitchFamily="34" charset="0"/>
              <a:buChar char="•"/>
            </a:pPr>
            <a:r>
              <a:rPr lang="en-US" baseline="0" dirty="0"/>
              <a:t>Billing</a:t>
            </a:r>
          </a:p>
          <a:p>
            <a:pPr marL="171450" indent="-171450">
              <a:buFont typeface="Arial" panose="020B0604020202020204" pitchFamily="34" charset="0"/>
              <a:buChar char="•"/>
            </a:pPr>
            <a:r>
              <a:rPr lang="en-US" baseline="0" dirty="0"/>
              <a:t>Contract Administration</a:t>
            </a:r>
          </a:p>
          <a:p>
            <a:pPr marL="171450" indent="-171450">
              <a:buFont typeface="Arial" panose="020B0604020202020204" pitchFamily="34" charset="0"/>
              <a:buChar char="•"/>
            </a:pPr>
            <a:r>
              <a:rPr lang="en-US" baseline="0" dirty="0"/>
              <a:t>Purchase Order/Purchase Request</a:t>
            </a:r>
          </a:p>
          <a:p>
            <a:pPr marL="171450" indent="-171450">
              <a:buFont typeface="Arial" panose="020B0604020202020204" pitchFamily="34" charset="0"/>
              <a:buChar char="•"/>
            </a:pPr>
            <a:r>
              <a:rPr lang="en-US" baseline="0" dirty="0"/>
              <a:t>Invoicing </a:t>
            </a:r>
          </a:p>
        </p:txBody>
      </p:sp>
      <p:sp>
        <p:nvSpPr>
          <p:cNvPr id="4" name="Slide Number Placeholder 3"/>
          <p:cNvSpPr>
            <a:spLocks noGrp="1"/>
          </p:cNvSpPr>
          <p:nvPr>
            <p:ph type="sldNum" sz="quarter" idx="10"/>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D05519BA-76DB-47E5-919D-B82D7302E26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657718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Service Contract Invoice information will be entered in KFS. Once the process is complete, the information will populate into </a:t>
            </a:r>
            <a:r>
              <a:rPr lang="en-US" baseline="0" dirty="0" err="1"/>
              <a:t>AiM</a:t>
            </a:r>
            <a:r>
              <a:rPr lang="en-US" baseline="0" dirty="0"/>
              <a:t> under the Service Contract Invoice screen.</a:t>
            </a:r>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93</a:t>
            </a:fld>
            <a:endParaRPr lang="en-US"/>
          </a:p>
        </p:txBody>
      </p:sp>
    </p:spTree>
    <p:extLst>
      <p:ext uri="{BB962C8B-B14F-4D97-AF65-F5344CB8AC3E}">
        <p14:creationId xmlns:p14="http://schemas.microsoft.com/office/powerpoint/2010/main" val="264762317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Service Contract</a:t>
            </a:r>
            <a:r>
              <a:rPr lang="en-US" baseline="0" dirty="0"/>
              <a:t> invoice includes information on the following fields:</a:t>
            </a:r>
          </a:p>
          <a:p>
            <a:pPr marL="171450" indent="-171450">
              <a:buFont typeface="Arial" panose="020B0604020202020204" pitchFamily="34" charset="0"/>
              <a:buChar char="•"/>
            </a:pPr>
            <a:r>
              <a:rPr lang="en-US" b="1" i="1" baseline="0" dirty="0"/>
              <a:t>Contractor- </a:t>
            </a:r>
            <a:r>
              <a:rPr lang="en-US" b="0" i="0" baseline="0" dirty="0"/>
              <a:t>the contractor number linked to the Contract Administration account in the system</a:t>
            </a:r>
          </a:p>
          <a:p>
            <a:pPr marL="171450" indent="-171450">
              <a:buFont typeface="Arial" panose="020B0604020202020204" pitchFamily="34" charset="0"/>
              <a:buChar char="•"/>
            </a:pPr>
            <a:r>
              <a:rPr lang="en-US" b="1" i="1" baseline="0" dirty="0"/>
              <a:t>Contract- </a:t>
            </a:r>
            <a:r>
              <a:rPr lang="en-US" b="0" i="0" baseline="0" dirty="0"/>
              <a:t>the contract number linked to the Contract Administration account in the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baseline="0" dirty="0"/>
              <a:t>Terms- </a:t>
            </a:r>
            <a:r>
              <a:rPr lang="en-US" b="0" i="0" baseline="0" dirty="0"/>
              <a:t>the terms of the contract linked to the Contract Administration account in the system</a:t>
            </a:r>
            <a:endParaRPr lang="en-US" b="1" i="1" baseline="0" dirty="0"/>
          </a:p>
          <a:p>
            <a:pPr marL="171450" indent="-171450">
              <a:buFont typeface="Arial" panose="020B0604020202020204" pitchFamily="34" charset="0"/>
              <a:buChar char="•"/>
            </a:pPr>
            <a:r>
              <a:rPr lang="en-US" b="1" i="1" baseline="0" dirty="0"/>
              <a:t>Invoice Number</a:t>
            </a:r>
          </a:p>
          <a:p>
            <a:pPr marL="171450" indent="-171450">
              <a:buFont typeface="Arial" panose="020B0604020202020204" pitchFamily="34" charset="0"/>
              <a:buChar char="•"/>
            </a:pPr>
            <a:r>
              <a:rPr lang="en-US" b="1" i="1" baseline="0" dirty="0"/>
              <a:t>Invoice Date</a:t>
            </a:r>
          </a:p>
          <a:p>
            <a:pPr marL="171450" indent="-171450">
              <a:buFont typeface="Arial" panose="020B0604020202020204" pitchFamily="34" charset="0"/>
              <a:buChar char="•"/>
            </a:pPr>
            <a:r>
              <a:rPr lang="en-US" b="1" i="1" baseline="0" dirty="0"/>
              <a:t>Invoice Received Date</a:t>
            </a:r>
          </a:p>
          <a:p>
            <a:pPr marL="171450" indent="-171450">
              <a:buFont typeface="Arial" panose="020B0604020202020204" pitchFamily="34" charset="0"/>
              <a:buChar char="•"/>
            </a:pPr>
            <a:r>
              <a:rPr lang="en-US" b="1" i="1" baseline="0" dirty="0"/>
              <a:t>Line Items- </a:t>
            </a:r>
            <a:r>
              <a:rPr lang="en-US" b="0" i="0" baseline="0" dirty="0"/>
              <a:t>details of the labor/materials covered in the contract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94</a:t>
            </a:fld>
            <a:endParaRPr lang="en-US"/>
          </a:p>
        </p:txBody>
      </p:sp>
    </p:spTree>
    <p:extLst>
      <p:ext uri="{BB962C8B-B14F-4D97-AF65-F5344CB8AC3E}">
        <p14:creationId xmlns:p14="http://schemas.microsoft.com/office/powerpoint/2010/main" val="25747588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Cost</a:t>
            </a:r>
            <a:r>
              <a:rPr lang="en-US" baseline="0" dirty="0"/>
              <a:t> Analysis link provides information on the costs to complete the work order in the follow categories:</a:t>
            </a:r>
          </a:p>
          <a:p>
            <a:pPr marL="171450" indent="-171450">
              <a:buFont typeface="Arial" panose="020B0604020202020204" pitchFamily="34" charset="0"/>
              <a:buChar char="•"/>
            </a:pPr>
            <a:r>
              <a:rPr lang="en-US" b="1" i="1" baseline="0" dirty="0"/>
              <a:t>Labor Hours- </a:t>
            </a:r>
            <a:r>
              <a:rPr lang="en-US" b="0" i="0" baseline="0" dirty="0"/>
              <a:t>linked to the work order and timecard of the shop personnel involved in the work order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baseline="0" dirty="0"/>
              <a:t>Labor Cost- </a:t>
            </a:r>
            <a:r>
              <a:rPr lang="en-US" b="0" i="0" baseline="0" dirty="0"/>
              <a:t>linked to the work order and timecard of the shop personnel involved in the work order</a:t>
            </a:r>
            <a:endParaRPr lang="en-US" b="1" i="1"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baseline="0" dirty="0"/>
              <a:t>Material Cost- </a:t>
            </a:r>
            <a:r>
              <a:rPr lang="en-US" b="0" i="0" baseline="0" dirty="0"/>
              <a:t>linked to the work order and any approved purchases (</a:t>
            </a:r>
            <a:r>
              <a:rPr lang="en-US" b="0" i="0" baseline="0" dirty="0" err="1"/>
              <a:t>HuskyBuy</a:t>
            </a:r>
            <a:r>
              <a:rPr lang="en-US" b="0" i="0" baseline="0" dirty="0"/>
              <a:t>, Central Warehouse order, etc.)</a:t>
            </a:r>
            <a:endParaRPr lang="en-US" b="1" i="1"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baseline="0" dirty="0"/>
              <a:t>Equipment Cost- </a:t>
            </a:r>
            <a:r>
              <a:rPr lang="en-US" b="0" i="0" baseline="0" dirty="0"/>
              <a:t>linked to the work order and equipment selected</a:t>
            </a:r>
            <a:endParaRPr lang="en-US" b="1" i="1"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baseline="0" dirty="0"/>
              <a:t>Contract Cost- </a:t>
            </a:r>
            <a:r>
              <a:rPr lang="en-US" b="0" i="0" baseline="0" dirty="0"/>
              <a:t>linked to the work order and contracts selected</a:t>
            </a:r>
            <a:endParaRPr lang="en-US" b="1" i="1" baseline="0" dirty="0"/>
          </a:p>
        </p:txBody>
      </p:sp>
      <p:sp>
        <p:nvSpPr>
          <p:cNvPr id="4" name="Slide Number Placeholder 3"/>
          <p:cNvSpPr>
            <a:spLocks noGrp="1"/>
          </p:cNvSpPr>
          <p:nvPr>
            <p:ph type="sldNum" sz="quarter" idx="10"/>
          </p:nvPr>
        </p:nvSpPr>
        <p:spPr/>
        <p:txBody>
          <a:bodyPr/>
          <a:lstStyle/>
          <a:p>
            <a:fld id="{D05519BA-76DB-47E5-919D-B82D7302E264}" type="slidenum">
              <a:rPr lang="en-US" smtClean="0"/>
              <a:t>95</a:t>
            </a:fld>
            <a:endParaRPr lang="en-US"/>
          </a:p>
        </p:txBody>
      </p:sp>
    </p:spTree>
    <p:extLst>
      <p:ext uri="{BB962C8B-B14F-4D97-AF65-F5344CB8AC3E}">
        <p14:creationId xmlns:p14="http://schemas.microsoft.com/office/powerpoint/2010/main" val="136075222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AiM</a:t>
            </a:r>
            <a:r>
              <a:rPr lang="en-US" baseline="0" dirty="0" err="1"/>
              <a:t>Fire</a:t>
            </a:r>
            <a:r>
              <a:rPr lang="en-US" baseline="0" dirty="0"/>
              <a:t> App will be used for access to Work Management modules in the field through the use of tablets. The App will allow technicians and Supervisors to view and modify work orders and phases, as well as view Daily Assignments.</a:t>
            </a:r>
            <a:endParaRPr lang="en-US" dirty="0"/>
          </a:p>
        </p:txBody>
      </p:sp>
      <p:sp>
        <p:nvSpPr>
          <p:cNvPr id="4" name="Slide Number Placeholder 3"/>
          <p:cNvSpPr>
            <a:spLocks noGrp="1"/>
          </p:cNvSpPr>
          <p:nvPr>
            <p:ph type="sldNum" sz="quarter" idx="10"/>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D05519BA-76DB-47E5-919D-B82D7302E26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3055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Select the </a:t>
            </a:r>
            <a:r>
              <a:rPr lang="en-US" dirty="0" err="1">
                <a:effectLst/>
              </a:rPr>
              <a:t>AiMFire</a:t>
            </a:r>
            <a:r>
              <a:rPr lang="en-US" dirty="0">
                <a:effectLst/>
              </a:rPr>
              <a:t> App and logon using your UConn </a:t>
            </a:r>
            <a:r>
              <a:rPr lang="en-US" dirty="0" err="1">
                <a:effectLst/>
              </a:rPr>
              <a:t>NetID</a:t>
            </a:r>
            <a:r>
              <a:rPr lang="en-US" dirty="0">
                <a:effectLst/>
              </a:rPr>
              <a:t> and Password</a:t>
            </a:r>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97</a:t>
            </a:fld>
            <a:endParaRPr lang="en-US"/>
          </a:p>
        </p:txBody>
      </p:sp>
    </p:spTree>
    <p:extLst>
      <p:ext uri="{BB962C8B-B14F-4D97-AF65-F5344CB8AC3E}">
        <p14:creationId xmlns:p14="http://schemas.microsoft.com/office/powerpoint/2010/main" val="362383378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After logging into application you will land on the </a:t>
            </a:r>
            <a:r>
              <a:rPr lang="en-US" dirty="0" err="1">
                <a:effectLst/>
              </a:rPr>
              <a:t>AimFire</a:t>
            </a:r>
            <a:r>
              <a:rPr lang="en-US" dirty="0">
                <a:effectLst/>
              </a:rPr>
              <a:t> Main page.  Select </a:t>
            </a:r>
            <a:r>
              <a:rPr lang="en-US" b="1" i="1" dirty="0">
                <a:effectLst/>
              </a:rPr>
              <a:t>Work Management </a:t>
            </a:r>
            <a:r>
              <a:rPr lang="en-US" dirty="0">
                <a:effectLst/>
              </a:rPr>
              <a:t>in order to view your </a:t>
            </a:r>
            <a:r>
              <a:rPr lang="en-US" b="1" i="1" dirty="0">
                <a:effectLst/>
              </a:rPr>
              <a:t>Daily Assignments </a:t>
            </a:r>
            <a:r>
              <a:rPr lang="en-US" dirty="0">
                <a:effectLst/>
              </a:rPr>
              <a:t>as well as your work queue.</a:t>
            </a:r>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98</a:t>
            </a:fld>
            <a:endParaRPr lang="en-US"/>
          </a:p>
        </p:txBody>
      </p:sp>
    </p:spTree>
    <p:extLst>
      <p:ext uri="{BB962C8B-B14F-4D97-AF65-F5344CB8AC3E}">
        <p14:creationId xmlns:p14="http://schemas.microsoft.com/office/powerpoint/2010/main" val="286889194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 Once you have selected Work Management, you will see this page.  If you have </a:t>
            </a:r>
            <a:r>
              <a:rPr lang="en-US" b="1" i="1" dirty="0">
                <a:effectLst/>
              </a:rPr>
              <a:t>Daily Assignments</a:t>
            </a:r>
            <a:r>
              <a:rPr lang="en-US" dirty="0">
                <a:effectLst/>
              </a:rPr>
              <a:t>, they will appear here.  They are color coded based on priority,</a:t>
            </a:r>
            <a:r>
              <a:rPr lang="en-US" baseline="0" dirty="0">
                <a:effectLst/>
              </a:rPr>
              <a:t> reference the table below for the color codes.</a:t>
            </a:r>
            <a:endParaRPr lang="en-US" dirty="0">
              <a:effectLst/>
            </a:endParaRPr>
          </a:p>
          <a:p>
            <a:endParaRPr lang="en-US" dirty="0">
              <a:effectLst/>
            </a:endParaRPr>
          </a:p>
          <a:p>
            <a:r>
              <a:rPr lang="en-US" dirty="0">
                <a:effectLst/>
              </a:rPr>
              <a:t>If you do not have </a:t>
            </a:r>
            <a:r>
              <a:rPr lang="en-US" b="1" i="1" dirty="0">
                <a:effectLst/>
              </a:rPr>
              <a:t>Daily Assignments </a:t>
            </a:r>
            <a:r>
              <a:rPr lang="en-US" dirty="0">
                <a:effectLst/>
              </a:rPr>
              <a:t>loaded, the list will be blank and you should navigate to your </a:t>
            </a:r>
            <a:r>
              <a:rPr lang="en-US" b="1" i="1" dirty="0">
                <a:effectLst/>
              </a:rPr>
              <a:t>Queue</a:t>
            </a:r>
            <a:r>
              <a:rPr lang="en-US" dirty="0">
                <a:effectLst/>
              </a:rPr>
              <a:t> by selecting the </a:t>
            </a:r>
            <a:r>
              <a:rPr lang="en-US" b="1" i="1" dirty="0">
                <a:effectLst/>
              </a:rPr>
              <a:t>Queue</a:t>
            </a:r>
            <a:r>
              <a:rPr lang="en-US" dirty="0">
                <a:effectLst/>
              </a:rPr>
              <a:t> icon at the bottom of the page.</a:t>
            </a:r>
            <a:endParaRPr lang="en-US" dirty="0"/>
          </a:p>
        </p:txBody>
      </p:sp>
      <p:sp>
        <p:nvSpPr>
          <p:cNvPr id="4" name="Slide Number Placeholder 3"/>
          <p:cNvSpPr>
            <a:spLocks noGrp="1"/>
          </p:cNvSpPr>
          <p:nvPr>
            <p:ph type="sldNum" sz="quarter" idx="10"/>
          </p:nvPr>
        </p:nvSpPr>
        <p:spPr/>
        <p:txBody>
          <a:bodyPr/>
          <a:lstStyle/>
          <a:p>
            <a:fld id="{D05519BA-76DB-47E5-919D-B82D7302E264}" type="slidenum">
              <a:rPr lang="en-US" smtClean="0"/>
              <a:t>99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491230887"/>
              </p:ext>
            </p:extLst>
          </p:nvPr>
        </p:nvGraphicFramePr>
        <p:xfrm>
          <a:off x="144315" y="6454232"/>
          <a:ext cx="3792475" cy="2562115"/>
        </p:xfrm>
        <a:graphic>
          <a:graphicData uri="http://schemas.openxmlformats.org/drawingml/2006/table">
            <a:tbl>
              <a:tblPr firstRow="1" bandRow="1">
                <a:tableStyleId>{21E4AEA4-8DFA-4A89-87EB-49C32662AFE0}</a:tableStyleId>
              </a:tblPr>
              <a:tblGrid>
                <a:gridCol w="931612">
                  <a:extLst>
                    <a:ext uri="{9D8B030D-6E8A-4147-A177-3AD203B41FA5}">
                      <a16:colId xmlns:a16="http://schemas.microsoft.com/office/drawing/2014/main" val="2946885300"/>
                    </a:ext>
                  </a:extLst>
                </a:gridCol>
                <a:gridCol w="1329609">
                  <a:extLst>
                    <a:ext uri="{9D8B030D-6E8A-4147-A177-3AD203B41FA5}">
                      <a16:colId xmlns:a16="http://schemas.microsoft.com/office/drawing/2014/main" val="3704003782"/>
                    </a:ext>
                  </a:extLst>
                </a:gridCol>
                <a:gridCol w="1531254">
                  <a:extLst>
                    <a:ext uri="{9D8B030D-6E8A-4147-A177-3AD203B41FA5}">
                      <a16:colId xmlns:a16="http://schemas.microsoft.com/office/drawing/2014/main" val="63747205"/>
                    </a:ext>
                  </a:extLst>
                </a:gridCol>
              </a:tblGrid>
              <a:tr h="396599">
                <a:tc>
                  <a:txBody>
                    <a:bodyPr/>
                    <a:lstStyle/>
                    <a:p>
                      <a:r>
                        <a:rPr lang="en-US" sz="1600" dirty="0"/>
                        <a:t>Priority Code</a:t>
                      </a:r>
                    </a:p>
                  </a:txBody>
                  <a:tcPr>
                    <a:solidFill>
                      <a:srgbClr val="024D80"/>
                    </a:solidFill>
                  </a:tcPr>
                </a:tc>
                <a:tc>
                  <a:txBody>
                    <a:bodyPr/>
                    <a:lstStyle/>
                    <a:p>
                      <a:r>
                        <a:rPr lang="en-US" sz="1600" dirty="0"/>
                        <a:t>Priority Name</a:t>
                      </a:r>
                    </a:p>
                  </a:txBody>
                  <a:tcPr>
                    <a:solidFill>
                      <a:srgbClr val="024D80"/>
                    </a:solidFill>
                  </a:tcPr>
                </a:tc>
                <a:tc>
                  <a:txBody>
                    <a:bodyPr/>
                    <a:lstStyle/>
                    <a:p>
                      <a:r>
                        <a:rPr lang="en-US" sz="1600" dirty="0"/>
                        <a:t>Response Time</a:t>
                      </a:r>
                    </a:p>
                  </a:txBody>
                  <a:tcPr>
                    <a:solidFill>
                      <a:srgbClr val="024D80"/>
                    </a:solidFill>
                  </a:tcPr>
                </a:tc>
                <a:extLst>
                  <a:ext uri="{0D108BD9-81ED-4DB2-BD59-A6C34878D82A}">
                    <a16:rowId xmlns:a16="http://schemas.microsoft.com/office/drawing/2014/main" val="358481377"/>
                  </a:ext>
                </a:extLst>
              </a:tr>
              <a:tr h="396599">
                <a:tc>
                  <a:txBody>
                    <a:bodyPr/>
                    <a:lstStyle/>
                    <a:p>
                      <a:pPr algn="ctr"/>
                      <a:r>
                        <a:rPr lang="en-US" sz="1600" dirty="0"/>
                        <a:t>1</a:t>
                      </a:r>
                    </a:p>
                  </a:txBody>
                  <a:tcPr>
                    <a:solidFill>
                      <a:srgbClr val="FF3300"/>
                    </a:solidFill>
                  </a:tcPr>
                </a:tc>
                <a:tc>
                  <a:txBody>
                    <a:bodyPr/>
                    <a:lstStyle/>
                    <a:p>
                      <a:r>
                        <a:rPr lang="en-US" sz="1600" dirty="0"/>
                        <a:t>Emergency</a:t>
                      </a:r>
                    </a:p>
                  </a:txBody>
                  <a:tcPr>
                    <a:solidFill>
                      <a:srgbClr val="FF3300"/>
                    </a:solidFill>
                  </a:tcPr>
                </a:tc>
                <a:tc>
                  <a:txBody>
                    <a:bodyPr/>
                    <a:lstStyle/>
                    <a:p>
                      <a:r>
                        <a:rPr lang="en-US" sz="1600" dirty="0"/>
                        <a:t>Immediately</a:t>
                      </a:r>
                      <a:r>
                        <a:rPr lang="en-US" sz="1600" baseline="0" dirty="0"/>
                        <a:t> </a:t>
                      </a:r>
                      <a:endParaRPr lang="en-US" sz="1600" dirty="0"/>
                    </a:p>
                  </a:txBody>
                  <a:tcPr>
                    <a:solidFill>
                      <a:srgbClr val="FF3300"/>
                    </a:solidFill>
                  </a:tcPr>
                </a:tc>
                <a:extLst>
                  <a:ext uri="{0D108BD9-81ED-4DB2-BD59-A6C34878D82A}">
                    <a16:rowId xmlns:a16="http://schemas.microsoft.com/office/drawing/2014/main" val="656539613"/>
                  </a:ext>
                </a:extLst>
              </a:tr>
              <a:tr h="396599">
                <a:tc>
                  <a:txBody>
                    <a:bodyPr/>
                    <a:lstStyle/>
                    <a:p>
                      <a:pPr algn="ctr"/>
                      <a:r>
                        <a:rPr lang="en-US" sz="1600" dirty="0"/>
                        <a:t>2</a:t>
                      </a:r>
                    </a:p>
                  </a:txBody>
                  <a:tcPr>
                    <a:solidFill>
                      <a:srgbClr val="FFFF00"/>
                    </a:solidFill>
                  </a:tcPr>
                </a:tc>
                <a:tc>
                  <a:txBody>
                    <a:bodyPr/>
                    <a:lstStyle/>
                    <a:p>
                      <a:r>
                        <a:rPr lang="en-US" sz="1600" dirty="0"/>
                        <a:t>Urgent</a:t>
                      </a:r>
                    </a:p>
                  </a:txBody>
                  <a:tcPr>
                    <a:solidFill>
                      <a:srgbClr val="FFFF00"/>
                    </a:solidFill>
                  </a:tcPr>
                </a:tc>
                <a:tc>
                  <a:txBody>
                    <a:bodyPr/>
                    <a:lstStyle/>
                    <a:p>
                      <a:r>
                        <a:rPr lang="en-US" sz="1600" dirty="0"/>
                        <a:t>24 Hours</a:t>
                      </a:r>
                    </a:p>
                  </a:txBody>
                  <a:tcPr>
                    <a:solidFill>
                      <a:srgbClr val="FFFF00"/>
                    </a:solidFill>
                  </a:tcPr>
                </a:tc>
                <a:extLst>
                  <a:ext uri="{0D108BD9-81ED-4DB2-BD59-A6C34878D82A}">
                    <a16:rowId xmlns:a16="http://schemas.microsoft.com/office/drawing/2014/main" val="663593396"/>
                  </a:ext>
                </a:extLst>
              </a:tr>
              <a:tr h="396599">
                <a:tc>
                  <a:txBody>
                    <a:bodyPr/>
                    <a:lstStyle/>
                    <a:p>
                      <a:pPr algn="ctr"/>
                      <a:r>
                        <a:rPr lang="en-US" sz="1600" dirty="0"/>
                        <a:t>3</a:t>
                      </a:r>
                    </a:p>
                  </a:txBody>
                  <a:tcPr>
                    <a:solidFill>
                      <a:srgbClr val="00B0F0"/>
                    </a:solidFill>
                  </a:tcPr>
                </a:tc>
                <a:tc>
                  <a:txBody>
                    <a:bodyPr/>
                    <a:lstStyle/>
                    <a:p>
                      <a:r>
                        <a:rPr lang="en-US" sz="1600" dirty="0"/>
                        <a:t>Moderate </a:t>
                      </a:r>
                    </a:p>
                  </a:txBody>
                  <a:tcPr>
                    <a:solidFill>
                      <a:srgbClr val="00B0F0"/>
                    </a:solidFill>
                  </a:tcPr>
                </a:tc>
                <a:tc>
                  <a:txBody>
                    <a:bodyPr/>
                    <a:lstStyle/>
                    <a:p>
                      <a:r>
                        <a:rPr lang="en-US" sz="1600" dirty="0"/>
                        <a:t>1 Week</a:t>
                      </a:r>
                    </a:p>
                  </a:txBody>
                  <a:tcPr>
                    <a:solidFill>
                      <a:srgbClr val="00B0F0"/>
                    </a:solidFill>
                  </a:tcPr>
                </a:tc>
                <a:extLst>
                  <a:ext uri="{0D108BD9-81ED-4DB2-BD59-A6C34878D82A}">
                    <a16:rowId xmlns:a16="http://schemas.microsoft.com/office/drawing/2014/main" val="1339289512"/>
                  </a:ext>
                </a:extLst>
              </a:tr>
              <a:tr h="396599">
                <a:tc>
                  <a:txBody>
                    <a:bodyPr/>
                    <a:lstStyle/>
                    <a:p>
                      <a:pPr algn="ctr"/>
                      <a:r>
                        <a:rPr lang="en-US" sz="1600" dirty="0"/>
                        <a:t>4</a:t>
                      </a:r>
                    </a:p>
                  </a:txBody>
                  <a:tcPr>
                    <a:solidFill>
                      <a:srgbClr val="00DA63"/>
                    </a:solidFill>
                  </a:tcPr>
                </a:tc>
                <a:tc>
                  <a:txBody>
                    <a:bodyPr/>
                    <a:lstStyle/>
                    <a:p>
                      <a:r>
                        <a:rPr lang="en-US" sz="1600" dirty="0"/>
                        <a:t>Routine</a:t>
                      </a:r>
                    </a:p>
                  </a:txBody>
                  <a:tcPr>
                    <a:solidFill>
                      <a:srgbClr val="00DA63"/>
                    </a:solidFill>
                  </a:tcPr>
                </a:tc>
                <a:tc>
                  <a:txBody>
                    <a:bodyPr/>
                    <a:lstStyle/>
                    <a:p>
                      <a:r>
                        <a:rPr lang="en-US" sz="1600" dirty="0"/>
                        <a:t>2 Weeks</a:t>
                      </a:r>
                    </a:p>
                  </a:txBody>
                  <a:tcPr>
                    <a:solidFill>
                      <a:srgbClr val="00DA63"/>
                    </a:solidFill>
                  </a:tcPr>
                </a:tc>
                <a:extLst>
                  <a:ext uri="{0D108BD9-81ED-4DB2-BD59-A6C34878D82A}">
                    <a16:rowId xmlns:a16="http://schemas.microsoft.com/office/drawing/2014/main" val="2277034673"/>
                  </a:ext>
                </a:extLst>
              </a:tr>
              <a:tr h="396599">
                <a:tc>
                  <a:txBody>
                    <a:bodyPr/>
                    <a:lstStyle/>
                    <a:p>
                      <a:pPr algn="ctr"/>
                      <a:r>
                        <a:rPr lang="en-US" sz="1600" dirty="0"/>
                        <a:t>5</a:t>
                      </a:r>
                    </a:p>
                  </a:txBody>
                  <a:tcPr>
                    <a:solidFill>
                      <a:schemeClr val="bg1">
                        <a:lumMod val="50000"/>
                      </a:schemeClr>
                    </a:solidFill>
                  </a:tcPr>
                </a:tc>
                <a:tc>
                  <a:txBody>
                    <a:bodyPr/>
                    <a:lstStyle/>
                    <a:p>
                      <a:r>
                        <a:rPr lang="en-US" sz="1600" dirty="0"/>
                        <a:t>Scheduled </a:t>
                      </a:r>
                    </a:p>
                  </a:txBody>
                  <a:tcPr>
                    <a:solidFill>
                      <a:schemeClr val="bg1">
                        <a:lumMod val="50000"/>
                      </a:schemeClr>
                    </a:solidFill>
                  </a:tcPr>
                </a:tc>
                <a:tc>
                  <a:txBody>
                    <a:bodyPr/>
                    <a:lstStyle/>
                    <a:p>
                      <a:r>
                        <a:rPr lang="en-US" sz="1600" dirty="0"/>
                        <a:t>Varies </a:t>
                      </a:r>
                    </a:p>
                  </a:txBody>
                  <a:tcPr>
                    <a:solidFill>
                      <a:schemeClr val="bg1">
                        <a:lumMod val="50000"/>
                      </a:schemeClr>
                    </a:solidFill>
                  </a:tcPr>
                </a:tc>
                <a:extLst>
                  <a:ext uri="{0D108BD9-81ED-4DB2-BD59-A6C34878D82A}">
                    <a16:rowId xmlns:a16="http://schemas.microsoft.com/office/drawing/2014/main" val="1856654248"/>
                  </a:ext>
                </a:extLst>
              </a:tr>
            </a:tbl>
          </a:graphicData>
        </a:graphic>
      </p:graphicFrame>
    </p:spTree>
    <p:extLst>
      <p:ext uri="{BB962C8B-B14F-4D97-AF65-F5344CB8AC3E}">
        <p14:creationId xmlns:p14="http://schemas.microsoft.com/office/powerpoint/2010/main" val="2984028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userDrawn="1"/>
        </p:nvSpPr>
        <p:spPr>
          <a:xfrm>
            <a:off x="1678" y="6436520"/>
            <a:ext cx="9141619" cy="457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userDrawn="1"/>
        </p:nvSpPr>
        <p:spPr>
          <a:xfrm>
            <a:off x="12" y="6370892"/>
            <a:ext cx="9141619" cy="6400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822961" y="6459786"/>
            <a:ext cx="1854203" cy="365125"/>
          </a:xfrm>
        </p:spPr>
        <p:txBody>
          <a:bodyPr/>
          <a:lstStyle/>
          <a:p>
            <a:fld id="{180D298C-6711-4446-9CE3-849F334BE0FC}" type="datetimeFigureOut">
              <a:rPr lang="en-US" smtClean="0"/>
              <a:t>10/24/2017</a:t>
            </a:fld>
            <a:endParaRPr lang="en-US" dirty="0"/>
          </a:p>
        </p:txBody>
      </p:sp>
      <p:sp>
        <p:nvSpPr>
          <p:cNvPr id="14" name="Footer Placeholder 4"/>
          <p:cNvSpPr>
            <a:spLocks noGrp="1"/>
          </p:cNvSpPr>
          <p:nvPr>
            <p:ph type="ftr" sz="quarter" idx="11"/>
          </p:nvPr>
        </p:nvSpPr>
        <p:spPr>
          <a:xfrm>
            <a:off x="2764639" y="6459786"/>
            <a:ext cx="3617103" cy="365125"/>
          </a:xfrm>
        </p:spPr>
        <p:txBody>
          <a:bodyPr/>
          <a:lstStyle/>
          <a:p>
            <a:endParaRPr lang="en-US"/>
          </a:p>
        </p:txBody>
      </p:sp>
      <p:sp>
        <p:nvSpPr>
          <p:cNvPr id="15" name="Slide Number Placeholder 5"/>
          <p:cNvSpPr>
            <a:spLocks noGrp="1"/>
          </p:cNvSpPr>
          <p:nvPr>
            <p:ph type="sldNum" sz="quarter" idx="12"/>
          </p:nvPr>
        </p:nvSpPr>
        <p:spPr>
          <a:xfrm>
            <a:off x="7425344" y="6459786"/>
            <a:ext cx="984019" cy="365125"/>
          </a:xfrm>
        </p:spPr>
        <p:txBody>
          <a:bodyPr/>
          <a:lstStyle/>
          <a:p>
            <a:fld id="{615D16CF-40A3-49CD-9C24-1FF3EE186BF2}" type="slidenum">
              <a:rPr lang="en-US" smtClean="0"/>
              <a:t>‹#›</a:t>
            </a:fld>
            <a:endParaRPr lang="en-US"/>
          </a:p>
        </p:txBody>
      </p:sp>
    </p:spTree>
    <p:extLst>
      <p:ext uri="{BB962C8B-B14F-4D97-AF65-F5344CB8AC3E}">
        <p14:creationId xmlns:p14="http://schemas.microsoft.com/office/powerpoint/2010/main" val="3953677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0D298C-6711-4446-9CE3-849F334BE0FC}"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userDrawn="1"/>
        </p:nvSpPr>
        <p:spPr>
          <a:xfrm>
            <a:off x="1678" y="6390800"/>
            <a:ext cx="9141619" cy="457200"/>
          </a:xfrm>
          <a:prstGeom prst="rect">
            <a:avLst/>
          </a:prstGeom>
          <a:solidFill>
            <a:srgbClr val="6482A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12" y="6325172"/>
            <a:ext cx="9141619" cy="64008"/>
          </a:xfrm>
          <a:prstGeom prst="rect">
            <a:avLst/>
          </a:prstGeom>
          <a:solidFill>
            <a:srgbClr val="024D8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Slide Number Placeholder 5"/>
          <p:cNvSpPr>
            <a:spLocks noGrp="1"/>
          </p:cNvSpPr>
          <p:nvPr>
            <p:ph type="sldNum" sz="quarter" idx="12"/>
          </p:nvPr>
        </p:nvSpPr>
        <p:spPr/>
        <p:txBody>
          <a:bodyPr/>
          <a:lstStyle/>
          <a:p>
            <a:fld id="{615D16CF-40A3-49CD-9C24-1FF3EE186BF2}" type="slidenum">
              <a:rPr lang="en-US" smtClean="0"/>
              <a:t>‹#›</a:t>
            </a:fld>
            <a:endParaRPr lang="en-US"/>
          </a:p>
        </p:txBody>
      </p:sp>
      <p:sp>
        <p:nvSpPr>
          <p:cNvPr id="9" name="Rectangle 8"/>
          <p:cNvSpPr/>
          <p:nvPr userDrawn="1"/>
        </p:nvSpPr>
        <p:spPr>
          <a:xfrm>
            <a:off x="1678" y="6391835"/>
            <a:ext cx="9141619" cy="457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userDrawn="1"/>
        </p:nvSpPr>
        <p:spPr>
          <a:xfrm>
            <a:off x="12" y="6326207"/>
            <a:ext cx="9141619" cy="6400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lvl="0"/>
            <a:endParaRPr lang="en-US" dirty="0"/>
          </a:p>
        </p:txBody>
      </p:sp>
    </p:spTree>
    <p:extLst>
      <p:ext uri="{BB962C8B-B14F-4D97-AF65-F5344CB8AC3E}">
        <p14:creationId xmlns:p14="http://schemas.microsoft.com/office/powerpoint/2010/main" val="2033687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userDrawn="1"/>
        </p:nvSpPr>
        <p:spPr>
          <a:xfrm>
            <a:off x="1678" y="6390800"/>
            <a:ext cx="9141619" cy="457200"/>
          </a:xfrm>
          <a:prstGeom prst="rect">
            <a:avLst/>
          </a:prstGeom>
          <a:solidFill>
            <a:srgbClr val="6482A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userDrawn="1"/>
        </p:nvSpPr>
        <p:spPr>
          <a:xfrm>
            <a:off x="12" y="6325172"/>
            <a:ext cx="9141619" cy="64008"/>
          </a:xfrm>
          <a:prstGeom prst="rect">
            <a:avLst/>
          </a:prstGeom>
          <a:solidFill>
            <a:srgbClr val="024D8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0D298C-6711-4446-9CE3-849F334BE0FC}"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D16CF-40A3-49CD-9C24-1FF3EE186BF2}" type="slidenum">
              <a:rPr lang="en-US" smtClean="0"/>
              <a:t>‹#›</a:t>
            </a:fld>
            <a:endParaRPr lang="en-US"/>
          </a:p>
        </p:txBody>
      </p:sp>
      <p:sp>
        <p:nvSpPr>
          <p:cNvPr id="11" name="Rectangle 10"/>
          <p:cNvSpPr/>
          <p:nvPr userDrawn="1"/>
        </p:nvSpPr>
        <p:spPr>
          <a:xfrm>
            <a:off x="1678" y="6391695"/>
            <a:ext cx="9141619" cy="457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12" y="6326067"/>
            <a:ext cx="9141619" cy="6400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lvl="0"/>
            <a:endParaRPr lang="en-US" dirty="0"/>
          </a:p>
        </p:txBody>
      </p:sp>
    </p:spTree>
    <p:extLst>
      <p:ext uri="{BB962C8B-B14F-4D97-AF65-F5344CB8AC3E}">
        <p14:creationId xmlns:p14="http://schemas.microsoft.com/office/powerpoint/2010/main" val="2766690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678" y="6399944"/>
            <a:ext cx="9141619" cy="457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12" y="6334316"/>
            <a:ext cx="9141619" cy="6400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lvl="0"/>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0D298C-6711-4446-9CE3-849F334BE0FC}"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D16CF-40A3-49CD-9C24-1FF3EE186BF2}" type="slidenum">
              <a:rPr lang="en-US" smtClean="0"/>
              <a:t>‹#›</a:t>
            </a:fld>
            <a:endParaRPr lang="en-US"/>
          </a:p>
        </p:txBody>
      </p:sp>
    </p:spTree>
    <p:extLst>
      <p:ext uri="{BB962C8B-B14F-4D97-AF65-F5344CB8AC3E}">
        <p14:creationId xmlns:p14="http://schemas.microsoft.com/office/powerpoint/2010/main" val="4112749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0D298C-6711-4446-9CE3-849F334BE0FC}" type="datetimeFigureOut">
              <a:rPr lang="en-US" smtClean="0"/>
              <a:t>10/24/2017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D16CF-40A3-49CD-9C24-1FF3EE186BF2}"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678" y="6436520"/>
            <a:ext cx="9141619" cy="457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2" y="6370892"/>
            <a:ext cx="9141619" cy="6400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lvl="0"/>
            <a:endParaRPr lang="en-US" dirty="0"/>
          </a:p>
        </p:txBody>
      </p:sp>
    </p:spTree>
    <p:extLst>
      <p:ext uri="{BB962C8B-B14F-4D97-AF65-F5344CB8AC3E}">
        <p14:creationId xmlns:p14="http://schemas.microsoft.com/office/powerpoint/2010/main" val="3016005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678" y="6390800"/>
            <a:ext cx="9141619" cy="457200"/>
          </a:xfrm>
          <a:prstGeom prst="rect">
            <a:avLst/>
          </a:prstGeom>
          <a:solidFill>
            <a:srgbClr val="6482A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userDrawn="1"/>
        </p:nvSpPr>
        <p:spPr>
          <a:xfrm>
            <a:off x="12" y="6325172"/>
            <a:ext cx="9141619" cy="64008"/>
          </a:xfrm>
          <a:prstGeom prst="rect">
            <a:avLst/>
          </a:prstGeom>
          <a:solidFill>
            <a:srgbClr val="024D8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0D298C-6711-4446-9CE3-849F334BE0FC}"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D16CF-40A3-49CD-9C24-1FF3EE186BF2}" type="slidenum">
              <a:rPr lang="en-US" smtClean="0"/>
              <a:t>‹#›</a:t>
            </a:fld>
            <a:endParaRPr lang="en-US"/>
          </a:p>
        </p:txBody>
      </p:sp>
      <p:sp>
        <p:nvSpPr>
          <p:cNvPr id="11" name="Rectangle 10"/>
          <p:cNvSpPr/>
          <p:nvPr userDrawn="1"/>
        </p:nvSpPr>
        <p:spPr>
          <a:xfrm>
            <a:off x="1666" y="6390800"/>
            <a:ext cx="9141619" cy="457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0" y="6325172"/>
            <a:ext cx="9141619" cy="6400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lvl="0"/>
            <a:endParaRPr lang="en-US" dirty="0"/>
          </a:p>
        </p:txBody>
      </p:sp>
    </p:spTree>
    <p:extLst>
      <p:ext uri="{BB962C8B-B14F-4D97-AF65-F5344CB8AC3E}">
        <p14:creationId xmlns:p14="http://schemas.microsoft.com/office/powerpoint/2010/main" val="139656396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0D298C-6711-4446-9CE3-849F334BE0FC}" type="datetimeFigureOut">
              <a:rPr lang="en-US" smtClean="0"/>
              <a:t>10/24/2017</a:t>
            </a:fld>
            <a:endParaRPr lang="en-US"/>
          </a:p>
        </p:txBody>
      </p:sp>
      <p:sp>
        <p:nvSpPr>
          <p:cNvPr id="8" name="Footer Placeholder 7"/>
          <p:cNvSpPr>
            <a:spLocks noGrp="1"/>
          </p:cNvSpPr>
          <p:nvPr>
            <p:ph type="ftr" sz="quarter" idx="11"/>
          </p:nvPr>
        </p:nvSpPr>
        <p:spPr/>
        <p:txBody>
          <a:bodyPr/>
          <a:lstStyle/>
          <a:p>
            <a:endParaRPr lang="en-US"/>
          </a:p>
        </p:txBody>
      </p:sp>
      <p:sp>
        <p:nvSpPr>
          <p:cNvPr id="11" name="Rectangle 10"/>
          <p:cNvSpPr/>
          <p:nvPr userDrawn="1"/>
        </p:nvSpPr>
        <p:spPr>
          <a:xfrm>
            <a:off x="1678" y="6390800"/>
            <a:ext cx="9141619" cy="457200"/>
          </a:xfrm>
          <a:prstGeom prst="rect">
            <a:avLst/>
          </a:prstGeom>
          <a:solidFill>
            <a:srgbClr val="6482A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12" y="6325172"/>
            <a:ext cx="9141619" cy="64008"/>
          </a:xfrm>
          <a:prstGeom prst="rect">
            <a:avLst/>
          </a:prstGeom>
          <a:solidFill>
            <a:srgbClr val="024D8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Slide Number Placeholder 8"/>
          <p:cNvSpPr>
            <a:spLocks noGrp="1"/>
          </p:cNvSpPr>
          <p:nvPr>
            <p:ph type="sldNum" sz="quarter" idx="12"/>
          </p:nvPr>
        </p:nvSpPr>
        <p:spPr/>
        <p:txBody>
          <a:bodyPr/>
          <a:lstStyle/>
          <a:p>
            <a:fld id="{615D16CF-40A3-49CD-9C24-1FF3EE186BF2}" type="slidenum">
              <a:rPr lang="en-US" smtClean="0"/>
              <a:t>‹#›</a:t>
            </a:fld>
            <a:endParaRPr lang="en-US"/>
          </a:p>
        </p:txBody>
      </p:sp>
      <p:sp>
        <p:nvSpPr>
          <p:cNvPr id="13" name="Rectangle 12"/>
          <p:cNvSpPr/>
          <p:nvPr userDrawn="1"/>
        </p:nvSpPr>
        <p:spPr>
          <a:xfrm>
            <a:off x="-1654" y="6390800"/>
            <a:ext cx="9141619" cy="457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userDrawn="1"/>
        </p:nvSpPr>
        <p:spPr>
          <a:xfrm>
            <a:off x="-3320" y="6325172"/>
            <a:ext cx="9141619" cy="6400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lvl="0"/>
            <a:endParaRPr lang="en-US" dirty="0"/>
          </a:p>
        </p:txBody>
      </p:sp>
    </p:spTree>
    <p:extLst>
      <p:ext uri="{BB962C8B-B14F-4D97-AF65-F5344CB8AC3E}">
        <p14:creationId xmlns:p14="http://schemas.microsoft.com/office/powerpoint/2010/main" val="1989750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1678" y="6390800"/>
            <a:ext cx="9141619" cy="457200"/>
          </a:xfrm>
          <a:prstGeom prst="rect">
            <a:avLst/>
          </a:prstGeom>
          <a:solidFill>
            <a:srgbClr val="6482A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userDrawn="1"/>
        </p:nvSpPr>
        <p:spPr>
          <a:xfrm>
            <a:off x="12" y="6325172"/>
            <a:ext cx="9141619" cy="64008"/>
          </a:xfrm>
          <a:prstGeom prst="rect">
            <a:avLst/>
          </a:prstGeom>
          <a:solidFill>
            <a:srgbClr val="024D8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0D298C-6711-4446-9CE3-849F334BE0FC}" type="datetimeFigureOut">
              <a:rPr lang="en-US" smtClean="0"/>
              <a:t>10/24/2017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D16CF-40A3-49CD-9C24-1FF3EE186BF2}" type="slidenum">
              <a:rPr lang="en-US" smtClean="0"/>
              <a:t>‹#›</a:t>
            </a:fld>
            <a:endParaRPr lang="en-US"/>
          </a:p>
        </p:txBody>
      </p:sp>
      <p:sp>
        <p:nvSpPr>
          <p:cNvPr id="8" name="Rectangle 7"/>
          <p:cNvSpPr/>
          <p:nvPr userDrawn="1"/>
        </p:nvSpPr>
        <p:spPr>
          <a:xfrm>
            <a:off x="2381" y="6400800"/>
            <a:ext cx="9141619" cy="457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715" y="6335172"/>
            <a:ext cx="9141619" cy="6400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lvl="0"/>
            <a:endParaRPr lang="en-US" dirty="0"/>
          </a:p>
        </p:txBody>
      </p:sp>
    </p:spTree>
    <p:extLst>
      <p:ext uri="{BB962C8B-B14F-4D97-AF65-F5344CB8AC3E}">
        <p14:creationId xmlns:p14="http://schemas.microsoft.com/office/powerpoint/2010/main" val="2207729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ectangle 11"/>
          <p:cNvSpPr/>
          <p:nvPr userDrawn="1"/>
        </p:nvSpPr>
        <p:spPr>
          <a:xfrm>
            <a:off x="1678" y="6390800"/>
            <a:ext cx="9141619" cy="457200"/>
          </a:xfrm>
          <a:prstGeom prst="rect">
            <a:avLst/>
          </a:prstGeom>
          <a:solidFill>
            <a:srgbClr val="6482A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12" y="6325172"/>
            <a:ext cx="9141619" cy="64008"/>
          </a:xfrm>
          <a:prstGeom prst="rect">
            <a:avLst/>
          </a:prstGeom>
          <a:solidFill>
            <a:srgbClr val="024D8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 name="Date Placeholder 6"/>
          <p:cNvSpPr>
            <a:spLocks noGrp="1"/>
          </p:cNvSpPr>
          <p:nvPr>
            <p:ph type="dt" sz="half" idx="10"/>
          </p:nvPr>
        </p:nvSpPr>
        <p:spPr/>
        <p:txBody>
          <a:bodyPr/>
          <a:lstStyle/>
          <a:p>
            <a:fld id="{180D298C-6711-4446-9CE3-849F334BE0FC}" type="datetimeFigureOut">
              <a:rPr lang="en-US" smtClean="0"/>
              <a:t>10/24/2017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15D16CF-40A3-49CD-9C24-1FF3EE186BF2}" type="slidenum">
              <a:rPr lang="en-US" smtClean="0"/>
              <a:t>‹#›</a:t>
            </a:fld>
            <a:endParaRPr lang="en-US"/>
          </a:p>
        </p:txBody>
      </p:sp>
      <p:sp>
        <p:nvSpPr>
          <p:cNvPr id="10" name="Rectangle 9"/>
          <p:cNvSpPr/>
          <p:nvPr userDrawn="1"/>
        </p:nvSpPr>
        <p:spPr>
          <a:xfrm>
            <a:off x="2381" y="6390800"/>
            <a:ext cx="9141619" cy="457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715" y="6325172"/>
            <a:ext cx="9141619" cy="6400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lvl="0"/>
            <a:endParaRPr lang="en-US" dirty="0"/>
          </a:p>
        </p:txBody>
      </p:sp>
    </p:spTree>
    <p:extLst>
      <p:ext uri="{BB962C8B-B14F-4D97-AF65-F5344CB8AC3E}">
        <p14:creationId xmlns:p14="http://schemas.microsoft.com/office/powerpoint/2010/main" val="2307588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rgbClr val="6482A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3030053" y="0"/>
            <a:ext cx="48006" cy="6858000"/>
          </a:xfrm>
          <a:prstGeom prst="rect">
            <a:avLst/>
          </a:prstGeom>
          <a:solidFill>
            <a:srgbClr val="024D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80D298C-6711-4446-9CE3-849F334BE0FC}" type="datetimeFigureOut">
              <a:rPr lang="en-US" smtClean="0"/>
              <a:t>10/24/2017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15D16CF-40A3-49CD-9C24-1FF3EE186BF2}" type="slidenum">
              <a:rPr lang="en-US" smtClean="0"/>
              <a:t>‹#›</a:t>
            </a:fld>
            <a:endParaRPr lang="en-US"/>
          </a:p>
        </p:txBody>
      </p:sp>
    </p:spTree>
    <p:extLst>
      <p:ext uri="{BB962C8B-B14F-4D97-AF65-F5344CB8AC3E}">
        <p14:creationId xmlns:p14="http://schemas.microsoft.com/office/powerpoint/2010/main" val="539225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rgbClr val="6482A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rgbClr val="024D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1" y="0"/>
            <a:ext cx="9143989" cy="4915076"/>
          </a:xfrm>
          <a:solidFill>
            <a:schemeClr val="bg2"/>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0D298C-6711-4446-9CE3-849F334BE0FC}"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D16CF-40A3-49CD-9C24-1FF3EE186BF2}" type="slidenum">
              <a:rPr lang="en-US" smtClean="0"/>
              <a:t>‹#›</a:t>
            </a:fld>
            <a:endParaRPr lang="en-US"/>
          </a:p>
        </p:txBody>
      </p:sp>
    </p:spTree>
    <p:extLst>
      <p:ext uri="{BB962C8B-B14F-4D97-AF65-F5344CB8AC3E}">
        <p14:creationId xmlns:p14="http://schemas.microsoft.com/office/powerpoint/2010/main" val="170362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80D298C-6711-4446-9CE3-849F334BE0FC}" type="datetimeFigureOut">
              <a:rPr lang="en-US" smtClean="0"/>
              <a:t>10/24/2017</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15D16CF-40A3-49CD-9C24-1FF3EE186BF2}"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8717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00.xml"/><Relationship Id="rId1" Type="http://schemas.openxmlformats.org/officeDocument/2006/relationships/slideLayout" Target="../slideLayouts/slideLayout4.xml"/><Relationship Id="rId5" Type="http://schemas.openxmlformats.org/officeDocument/2006/relationships/image" Target="../media/image109.PNG"/><Relationship Id="rId4" Type="http://schemas.openxmlformats.org/officeDocument/2006/relationships/image" Target="../media/image108.PNG"/></Relationships>
</file>

<file path=ppt/slides/_rels/slide10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01.xml"/><Relationship Id="rId1" Type="http://schemas.openxmlformats.org/officeDocument/2006/relationships/slideLayout" Target="../slideLayouts/slideLayout4.xml"/><Relationship Id="rId4" Type="http://schemas.openxmlformats.org/officeDocument/2006/relationships/image" Target="../media/image110.PNG"/></Relationships>
</file>

<file path=ppt/slides/_rels/slide10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02.xml"/><Relationship Id="rId1" Type="http://schemas.openxmlformats.org/officeDocument/2006/relationships/slideLayout" Target="../slideLayouts/slideLayout4.xml"/><Relationship Id="rId5" Type="http://schemas.openxmlformats.org/officeDocument/2006/relationships/comments" Target="../comments/comment33.xml"/><Relationship Id="rId4" Type="http://schemas.openxmlformats.org/officeDocument/2006/relationships/image" Target="../media/image111.PNG"/></Relationships>
</file>

<file path=ppt/slides/_rels/slide10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03.xml"/><Relationship Id="rId1" Type="http://schemas.openxmlformats.org/officeDocument/2006/relationships/slideLayout" Target="../slideLayouts/slideLayout4.xml"/><Relationship Id="rId4" Type="http://schemas.openxmlformats.org/officeDocument/2006/relationships/image" Target="../media/image112.PNG"/></Relationships>
</file>

<file path=ppt/slides/_rels/slide10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04.xml"/><Relationship Id="rId1" Type="http://schemas.openxmlformats.org/officeDocument/2006/relationships/slideLayout" Target="../slideLayouts/slideLayout4.xml"/><Relationship Id="rId4" Type="http://schemas.openxmlformats.org/officeDocument/2006/relationships/image" Target="../media/image113.png"/></Relationships>
</file>

<file path=ppt/slides/_rels/slide10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05.xml"/><Relationship Id="rId1" Type="http://schemas.openxmlformats.org/officeDocument/2006/relationships/slideLayout" Target="../slideLayouts/slideLayout4.xml"/><Relationship Id="rId5" Type="http://schemas.openxmlformats.org/officeDocument/2006/relationships/comments" Target="../comments/comment34.xml"/><Relationship Id="rId4" Type="http://schemas.openxmlformats.org/officeDocument/2006/relationships/image" Target="../media/image114.png"/></Relationships>
</file>

<file path=ppt/slides/_rels/slide10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06.xml"/><Relationship Id="rId1" Type="http://schemas.openxmlformats.org/officeDocument/2006/relationships/slideLayout" Target="../slideLayouts/slideLayout4.xml"/><Relationship Id="rId5" Type="http://schemas.openxmlformats.org/officeDocument/2006/relationships/comments" Target="../comments/comment35.xml"/><Relationship Id="rId4" Type="http://schemas.openxmlformats.org/officeDocument/2006/relationships/image" Target="../media/image115.PNG"/></Relationships>
</file>

<file path=ppt/slides/_rels/slide10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07.xml"/><Relationship Id="rId1" Type="http://schemas.openxmlformats.org/officeDocument/2006/relationships/slideLayout" Target="../slideLayouts/slideLayout4.xml"/><Relationship Id="rId5" Type="http://schemas.openxmlformats.org/officeDocument/2006/relationships/comments" Target="../comments/comment36.xml"/><Relationship Id="rId4" Type="http://schemas.openxmlformats.org/officeDocument/2006/relationships/image" Target="../media/image108.PN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09.xml"/><Relationship Id="rId1" Type="http://schemas.openxmlformats.org/officeDocument/2006/relationships/slideLayout" Target="../slideLayouts/slideLayout4.xml"/><Relationship Id="rId4" Type="http://schemas.openxmlformats.org/officeDocument/2006/relationships/image" Target="../media/image1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12.xml"/><Relationship Id="rId1" Type="http://schemas.openxmlformats.org/officeDocument/2006/relationships/slideLayout" Target="../slideLayouts/slideLayout4.xml"/><Relationship Id="rId4" Type="http://schemas.openxmlformats.org/officeDocument/2006/relationships/comments" Target="../comments/comment37.xml"/></Relationships>
</file>

<file path=ppt/slides/_rels/slide11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16.xml"/><Relationship Id="rId1" Type="http://schemas.openxmlformats.org/officeDocument/2006/relationships/slideLayout" Target="../slideLayouts/slideLayout4.xml"/><Relationship Id="rId4" Type="http://schemas.openxmlformats.org/officeDocument/2006/relationships/comments" Target="../comments/comment3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18.xml"/><Relationship Id="rId1" Type="http://schemas.openxmlformats.org/officeDocument/2006/relationships/slideLayout" Target="../slideLayouts/slideLayout4.xml"/><Relationship Id="rId4" Type="http://schemas.openxmlformats.org/officeDocument/2006/relationships/image" Target="../media/image122.png"/></Relationships>
</file>

<file path=ppt/slides/_rels/slide11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comments" Target="../comments/comment9.xml"/><Relationship Id="rId5" Type="http://schemas.openxmlformats.org/officeDocument/2006/relationships/image" Target="../media/image15.png"/><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comments" Target="../comments/comment10.xml"/><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comments" Target="../comments/commen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comments" Target="../comments/commen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comments" Target="../comments/commen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4.xml"/><Relationship Id="rId5" Type="http://schemas.openxmlformats.org/officeDocument/2006/relationships/comments" Target="../comments/comment14.xml"/><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comments" Target="../comments/commen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3.xml"/><Relationship Id="rId1" Type="http://schemas.openxmlformats.org/officeDocument/2006/relationships/slideLayout" Target="../slideLayouts/slideLayout4.xml"/><Relationship Id="rId5" Type="http://schemas.openxmlformats.org/officeDocument/2006/relationships/comments" Target="../comments/comment16.xml"/><Relationship Id="rId4" Type="http://schemas.openxmlformats.org/officeDocument/2006/relationships/image" Target="../media/image47.png"/></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comments" Target="../comments/comment17.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6.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7.xml"/><Relationship Id="rId1" Type="http://schemas.openxmlformats.org/officeDocument/2006/relationships/slideLayout" Target="../slideLayouts/slideLayout4.xml"/><Relationship Id="rId5" Type="http://schemas.openxmlformats.org/officeDocument/2006/relationships/comments" Target="../comments/comment18.xml"/><Relationship Id="rId4" Type="http://schemas.openxmlformats.org/officeDocument/2006/relationships/image" Target="../media/image52.png"/></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openxmlformats.org/officeDocument/2006/relationships/comments" Target="../comments/comment19.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comments" Target="../comments/comment20.xml"/><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5.xml"/><Relationship Id="rId1" Type="http://schemas.openxmlformats.org/officeDocument/2006/relationships/slideLayout" Target="../slideLayouts/slideLayout4.xml"/><Relationship Id="rId4" Type="http://schemas.openxmlformats.org/officeDocument/2006/relationships/image" Target="../media/image63.png"/></Relationships>
</file>

<file path=ppt/slides/_rels/slide7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8.xml"/><Relationship Id="rId1" Type="http://schemas.openxmlformats.org/officeDocument/2006/relationships/slideLayout" Target="../slideLayouts/slideLayout4.xml"/><Relationship Id="rId4" Type="http://schemas.openxmlformats.org/officeDocument/2006/relationships/comments" Target="../comments/comment21.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4.xml"/><Relationship Id="rId1" Type="http://schemas.openxmlformats.org/officeDocument/2006/relationships/themeOverride" Target="../theme/themeOverride2.xml"/><Relationship Id="rId5" Type="http://schemas.openxmlformats.org/officeDocument/2006/relationships/comments" Target="../comments/comment22.xml"/><Relationship Id="rId4" Type="http://schemas.openxmlformats.org/officeDocument/2006/relationships/image" Target="../media/image6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0.xml"/><Relationship Id="rId1" Type="http://schemas.openxmlformats.org/officeDocument/2006/relationships/slideLayout" Target="../slideLayouts/slideLayout4.xml"/><Relationship Id="rId6" Type="http://schemas.openxmlformats.org/officeDocument/2006/relationships/comments" Target="../comments/comment23.xml"/><Relationship Id="rId5" Type="http://schemas.openxmlformats.org/officeDocument/2006/relationships/image" Target="../media/image71.png"/><Relationship Id="rId4" Type="http://schemas.openxmlformats.org/officeDocument/2006/relationships/image" Target="../media/image70.png"/></Relationships>
</file>

<file path=ppt/slides/_rels/slide8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1.xml"/><Relationship Id="rId1" Type="http://schemas.openxmlformats.org/officeDocument/2006/relationships/slideLayout" Target="../slideLayouts/slideLayout4.xml"/><Relationship Id="rId5" Type="http://schemas.openxmlformats.org/officeDocument/2006/relationships/comments" Target="../comments/comment24.xml"/><Relationship Id="rId4" Type="http://schemas.openxmlformats.org/officeDocument/2006/relationships/image" Target="../media/image73.png"/></Relationships>
</file>

<file path=ppt/slides/_rels/slide8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2.xml"/><Relationship Id="rId1" Type="http://schemas.openxmlformats.org/officeDocument/2006/relationships/slideLayout" Target="../slideLayouts/slideLayout4.xml"/><Relationship Id="rId6" Type="http://schemas.openxmlformats.org/officeDocument/2006/relationships/comments" Target="../comments/comment25.xml"/><Relationship Id="rId5" Type="http://schemas.openxmlformats.org/officeDocument/2006/relationships/image" Target="../media/image76.png"/><Relationship Id="rId4" Type="http://schemas.openxmlformats.org/officeDocument/2006/relationships/image" Target="../media/image75.png"/></Relationships>
</file>

<file path=ppt/slides/_rels/slide8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3.xml"/><Relationship Id="rId1" Type="http://schemas.openxmlformats.org/officeDocument/2006/relationships/slideLayout" Target="../slideLayouts/slideLayout4.xml"/><Relationship Id="rId6" Type="http://schemas.openxmlformats.org/officeDocument/2006/relationships/comments" Target="../comments/comment26.xml"/><Relationship Id="rId5" Type="http://schemas.openxmlformats.org/officeDocument/2006/relationships/image" Target="../media/image79.png"/><Relationship Id="rId4" Type="http://schemas.openxmlformats.org/officeDocument/2006/relationships/image" Target="../media/image78.png"/></Relationships>
</file>

<file path=ppt/slides/_rels/slide84.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comments" Target="../comments/comment27.xml"/><Relationship Id="rId2" Type="http://schemas.openxmlformats.org/officeDocument/2006/relationships/notesSlide" Target="../notesSlides/notesSlide84.xml"/><Relationship Id="rId1" Type="http://schemas.openxmlformats.org/officeDocument/2006/relationships/slideLayout" Target="../slideLayouts/slideLayout4.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8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5.xml"/><Relationship Id="rId1" Type="http://schemas.openxmlformats.org/officeDocument/2006/relationships/slideLayout" Target="../slideLayouts/slideLayout4.xml"/><Relationship Id="rId6" Type="http://schemas.openxmlformats.org/officeDocument/2006/relationships/comments" Target="../comments/comment28.xml"/><Relationship Id="rId5" Type="http://schemas.openxmlformats.org/officeDocument/2006/relationships/image" Target="../media/image86.png"/><Relationship Id="rId4" Type="http://schemas.openxmlformats.org/officeDocument/2006/relationships/image" Target="../media/image85.png"/></Relationships>
</file>

<file path=ppt/slides/_rels/slide8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89.xml"/><Relationship Id="rId1" Type="http://schemas.openxmlformats.org/officeDocument/2006/relationships/slideLayout" Target="../slideLayouts/slideLayout4.xml"/><Relationship Id="rId5" Type="http://schemas.openxmlformats.org/officeDocument/2006/relationships/comments" Target="../comments/comment29.xml"/><Relationship Id="rId4" Type="http://schemas.openxmlformats.org/officeDocument/2006/relationships/image" Target="../media/image9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90.xml"/><Relationship Id="rId1" Type="http://schemas.openxmlformats.org/officeDocument/2006/relationships/slideLayout" Target="../slideLayouts/slideLayout4.xml"/><Relationship Id="rId4" Type="http://schemas.openxmlformats.org/officeDocument/2006/relationships/image" Target="../media/image92.png"/></Relationships>
</file>

<file path=ppt/slides/_rels/slide9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91.xml"/><Relationship Id="rId1" Type="http://schemas.openxmlformats.org/officeDocument/2006/relationships/slideLayout" Target="../slideLayouts/slideLayout4.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93.xml"/><Relationship Id="rId1" Type="http://schemas.openxmlformats.org/officeDocument/2006/relationships/slideLayout" Target="../slideLayouts/slideLayout4.xml"/><Relationship Id="rId5" Type="http://schemas.openxmlformats.org/officeDocument/2006/relationships/comments" Target="../comments/comment30.xml"/><Relationship Id="rId4" Type="http://schemas.openxmlformats.org/officeDocument/2006/relationships/image" Target="../media/image101.png"/></Relationships>
</file>

<file path=ppt/slides/_rels/slide9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94.xml"/><Relationship Id="rId1" Type="http://schemas.openxmlformats.org/officeDocument/2006/relationships/slideLayout" Target="../slideLayouts/slideLayout4.xml"/><Relationship Id="rId4" Type="http://schemas.openxmlformats.org/officeDocument/2006/relationships/comments" Target="../comments/comment31.xml"/></Relationships>
</file>

<file path=ppt/slides/_rels/slide9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95.xml"/><Relationship Id="rId1" Type="http://schemas.openxmlformats.org/officeDocument/2006/relationships/slideLayout" Target="../slideLayouts/slideLayout4.xml"/><Relationship Id="rId4" Type="http://schemas.openxmlformats.org/officeDocument/2006/relationships/comments" Target="../comments/comment3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7.xml"/><Relationship Id="rId1" Type="http://schemas.openxmlformats.org/officeDocument/2006/relationships/slideLayout" Target="../slideLayouts/slideLayout4.xml"/><Relationship Id="rId4" Type="http://schemas.openxmlformats.org/officeDocument/2006/relationships/image" Target="../media/image105.PNG"/></Relationships>
</file>

<file path=ppt/slides/_rels/slide9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8.xml"/><Relationship Id="rId1" Type="http://schemas.openxmlformats.org/officeDocument/2006/relationships/slideLayout" Target="../slideLayouts/slideLayout4.xml"/><Relationship Id="rId4" Type="http://schemas.openxmlformats.org/officeDocument/2006/relationships/image" Target="../media/image106.png"/></Relationships>
</file>

<file path=ppt/slides/_rels/slide9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9.xml"/><Relationship Id="rId1" Type="http://schemas.openxmlformats.org/officeDocument/2006/relationships/slideLayout" Target="../slideLayouts/slideLayout4.xml"/><Relationship Id="rId4" Type="http://schemas.openxmlformats.org/officeDocument/2006/relationships/image" Target="../media/image10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AssetWorks </a:t>
            </a:r>
            <a:r>
              <a:rPr lang="en-US" dirty="0" err="1"/>
              <a:t>AiM</a:t>
            </a:r>
            <a:r>
              <a:rPr lang="en-US" dirty="0"/>
              <a:t> 9.1 Work Management Training </a:t>
            </a:r>
            <a:endParaRPr lang="en-US" i="1" dirty="0"/>
          </a:p>
        </p:txBody>
      </p:sp>
      <p:pic>
        <p:nvPicPr>
          <p:cNvPr id="3" name="Picture 2"/>
          <p:cNvPicPr>
            <a:picLocks noChangeAspect="1"/>
          </p:cNvPicPr>
          <p:nvPr/>
        </p:nvPicPr>
        <p:blipFill>
          <a:blip r:embed="rId3"/>
          <a:stretch>
            <a:fillRect/>
          </a:stretch>
        </p:blipFill>
        <p:spPr>
          <a:xfrm>
            <a:off x="822960" y="4644189"/>
            <a:ext cx="3534278" cy="782053"/>
          </a:xfrm>
          <a:prstGeom prst="rect">
            <a:avLst/>
          </a:prstGeom>
        </p:spPr>
      </p:pic>
    </p:spTree>
    <p:extLst>
      <p:ext uri="{BB962C8B-B14F-4D97-AF65-F5344CB8AC3E}">
        <p14:creationId xmlns:p14="http://schemas.microsoft.com/office/powerpoint/2010/main" val="1679636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7" name="Rectangle 6"/>
          <p:cNvSpPr/>
          <p:nvPr/>
        </p:nvSpPr>
        <p:spPr>
          <a:xfrm>
            <a:off x="0" y="1708484"/>
            <a:ext cx="9144000" cy="1155032"/>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39634" y="1309288"/>
            <a:ext cx="8004266" cy="1450757"/>
          </a:xfrm>
          <a:ln>
            <a:noFill/>
          </a:ln>
        </p:spPr>
        <p:txBody>
          <a:bodyPr/>
          <a:lstStyle/>
          <a:p>
            <a:r>
              <a:rPr lang="en-US" b="1" dirty="0">
                <a:solidFill>
                  <a:schemeClr val="bg1"/>
                </a:solidFill>
              </a:rPr>
              <a:t>Contact and Location Standards</a:t>
            </a:r>
          </a:p>
        </p:txBody>
      </p:sp>
      <p:sp>
        <p:nvSpPr>
          <p:cNvPr id="5" name="Rectangle 4"/>
          <p:cNvSpPr/>
          <p:nvPr/>
        </p:nvSpPr>
        <p:spPr>
          <a:xfrm>
            <a:off x="0" y="6304547"/>
            <a:ext cx="9144000" cy="5534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0" y="6304547"/>
            <a:ext cx="9144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7853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b="10778"/>
          <a:stretch/>
        </p:blipFill>
        <p:spPr>
          <a:xfrm>
            <a:off x="1519273" y="2200829"/>
            <a:ext cx="5944115" cy="4677945"/>
          </a:xfrm>
          <a:prstGeom prst="rect">
            <a:avLst/>
          </a:prstGeom>
        </p:spPr>
      </p:pic>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38013" y="2618264"/>
            <a:ext cx="5088783" cy="4239736"/>
          </a:xfrm>
          <a:prstGeom prst="rect">
            <a:avLst/>
          </a:prstGeom>
        </p:spPr>
      </p:pic>
      <p:sp>
        <p:nvSpPr>
          <p:cNvPr id="2" name="Title 1"/>
          <p:cNvSpPr>
            <a:spLocks noGrp="1"/>
          </p:cNvSpPr>
          <p:nvPr>
            <p:ph type="title"/>
          </p:nvPr>
        </p:nvSpPr>
        <p:spPr/>
        <p:txBody>
          <a:bodyPr/>
          <a:lstStyle/>
          <a:p>
            <a:r>
              <a:rPr lang="en-US" b="1" dirty="0">
                <a:solidFill>
                  <a:srgbClr val="024D80"/>
                </a:solidFill>
              </a:rPr>
              <a:t>Fire O&amp;M Application</a:t>
            </a:r>
            <a:br>
              <a:rPr lang="en-US" b="1" dirty="0">
                <a:solidFill>
                  <a:srgbClr val="024D80"/>
                </a:solidFill>
              </a:rPr>
            </a:br>
            <a:r>
              <a:rPr lang="en-US" sz="3200" b="1" i="1" dirty="0">
                <a:solidFill>
                  <a:srgbClr val="6482AD"/>
                </a:solidFill>
              </a:rPr>
              <a:t>Queue </a:t>
            </a:r>
            <a:endParaRPr lang="en-US" b="1" dirty="0">
              <a:solidFill>
                <a:srgbClr val="024D80"/>
              </a:solidFill>
            </a:endParaRPr>
          </a:p>
        </p:txBody>
      </p:sp>
      <p:sp>
        <p:nvSpPr>
          <p:cNvPr id="11" name="TextBox 10"/>
          <p:cNvSpPr txBox="1"/>
          <p:nvPr/>
        </p:nvSpPr>
        <p:spPr>
          <a:xfrm>
            <a:off x="369856" y="1737361"/>
            <a:ext cx="8450007" cy="646331"/>
          </a:xfrm>
          <a:prstGeom prst="rect">
            <a:avLst/>
          </a:prstGeom>
          <a:noFill/>
        </p:spPr>
        <p:txBody>
          <a:bodyPr wrap="square" rtlCol="0">
            <a:spAutoFit/>
          </a:bodyPr>
          <a:lstStyle/>
          <a:p>
            <a:pPr marL="285750" indent="-285750">
              <a:buFont typeface="Arial" panose="020B0604020202020204" pitchFamily="34" charset="0"/>
              <a:buChar char="•"/>
            </a:pPr>
            <a:r>
              <a:rPr lang="en-US" dirty="0"/>
              <a:t>Technician phase queue</a:t>
            </a:r>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938013" y="2618264"/>
            <a:ext cx="5088783" cy="4260510"/>
          </a:xfrm>
          <a:prstGeom prst="rect">
            <a:avLst/>
          </a:prstGeom>
        </p:spPr>
      </p:pic>
    </p:spTree>
    <p:extLst>
      <p:ext uri="{BB962C8B-B14F-4D97-AF65-F5344CB8AC3E}">
        <p14:creationId xmlns:p14="http://schemas.microsoft.com/office/powerpoint/2010/main" val="3314913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b="10778"/>
          <a:stretch/>
        </p:blipFill>
        <p:spPr>
          <a:xfrm>
            <a:off x="1519273" y="2200829"/>
            <a:ext cx="5944115" cy="4677945"/>
          </a:xfrm>
          <a:prstGeom prst="rect">
            <a:avLst/>
          </a:prstGeom>
        </p:spPr>
      </p:pic>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38015" y="2618264"/>
            <a:ext cx="5088782" cy="4260510"/>
          </a:xfrm>
          <a:prstGeom prst="rect">
            <a:avLst/>
          </a:prstGeom>
        </p:spPr>
      </p:pic>
      <p:sp>
        <p:nvSpPr>
          <p:cNvPr id="2" name="Title 1"/>
          <p:cNvSpPr>
            <a:spLocks noGrp="1"/>
          </p:cNvSpPr>
          <p:nvPr>
            <p:ph type="title"/>
          </p:nvPr>
        </p:nvSpPr>
        <p:spPr/>
        <p:txBody>
          <a:bodyPr/>
          <a:lstStyle/>
          <a:p>
            <a:r>
              <a:rPr lang="en-US" b="1" dirty="0">
                <a:solidFill>
                  <a:srgbClr val="024D80"/>
                </a:solidFill>
              </a:rPr>
              <a:t>Fire O&amp;M Application</a:t>
            </a:r>
            <a:br>
              <a:rPr lang="en-US" b="1" dirty="0">
                <a:solidFill>
                  <a:srgbClr val="024D80"/>
                </a:solidFill>
              </a:rPr>
            </a:br>
            <a:r>
              <a:rPr lang="en-US" sz="3200" b="1" i="1" dirty="0">
                <a:solidFill>
                  <a:srgbClr val="6482AD"/>
                </a:solidFill>
              </a:rPr>
              <a:t>Work order screen</a:t>
            </a:r>
            <a:endParaRPr lang="en-US" b="1" dirty="0">
              <a:solidFill>
                <a:srgbClr val="024D80"/>
              </a:solidFill>
            </a:endParaRPr>
          </a:p>
        </p:txBody>
      </p:sp>
      <p:sp>
        <p:nvSpPr>
          <p:cNvPr id="11" name="TextBox 10"/>
          <p:cNvSpPr txBox="1"/>
          <p:nvPr/>
        </p:nvSpPr>
        <p:spPr>
          <a:xfrm>
            <a:off x="369856" y="1737361"/>
            <a:ext cx="8450007" cy="646331"/>
          </a:xfrm>
          <a:prstGeom prst="rect">
            <a:avLst/>
          </a:prstGeom>
          <a:noFill/>
        </p:spPr>
        <p:txBody>
          <a:bodyPr wrap="square" rtlCol="0">
            <a:spAutoFit/>
          </a:bodyPr>
          <a:lstStyle/>
          <a:p>
            <a:pPr marL="285750" indent="-285750">
              <a:buFont typeface="Arial" panose="020B0604020202020204" pitchFamily="34" charset="0"/>
              <a:buChar char="•"/>
            </a:pPr>
            <a:r>
              <a:rPr lang="en-US" dirty="0"/>
              <a:t>Phase work order screen</a:t>
            </a:r>
          </a:p>
          <a:p>
            <a:pPr marL="285750" indent="-285750">
              <a:buFont typeface="Arial" panose="020B0604020202020204" pitchFamily="34" charset="0"/>
              <a:buChar char="•"/>
            </a:pPr>
            <a:endParaRPr lang="en-US" dirty="0"/>
          </a:p>
        </p:txBody>
      </p:sp>
      <p:sp>
        <p:nvSpPr>
          <p:cNvPr id="3" name="Arrow: Right 2"/>
          <p:cNvSpPr/>
          <p:nvPr/>
        </p:nvSpPr>
        <p:spPr>
          <a:xfrm rot="2827483">
            <a:off x="978012" y="6122504"/>
            <a:ext cx="1264257" cy="1669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6151" y="5266701"/>
            <a:ext cx="1217432" cy="646331"/>
          </a:xfrm>
          <a:prstGeom prst="rect">
            <a:avLst/>
          </a:prstGeom>
          <a:noFill/>
        </p:spPr>
        <p:txBody>
          <a:bodyPr wrap="square" rtlCol="0">
            <a:spAutoFit/>
          </a:bodyPr>
          <a:lstStyle/>
          <a:p>
            <a:r>
              <a:rPr lang="en-US" dirty="0"/>
              <a:t>Start the clock</a:t>
            </a:r>
          </a:p>
        </p:txBody>
      </p:sp>
    </p:spTree>
    <p:extLst>
      <p:ext uri="{BB962C8B-B14F-4D97-AF65-F5344CB8AC3E}">
        <p14:creationId xmlns:p14="http://schemas.microsoft.com/office/powerpoint/2010/main" val="325491517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srcRect b="10778"/>
          <a:stretch/>
        </p:blipFill>
        <p:spPr>
          <a:xfrm>
            <a:off x="1519273" y="2200829"/>
            <a:ext cx="5944115" cy="4677945"/>
          </a:xfrm>
          <a:prstGeom prst="rect">
            <a:avLst/>
          </a:prstGeom>
        </p:spPr>
      </p:pic>
      <p:sp>
        <p:nvSpPr>
          <p:cNvPr id="2" name="Title 1"/>
          <p:cNvSpPr>
            <a:spLocks noGrp="1"/>
          </p:cNvSpPr>
          <p:nvPr>
            <p:ph type="title"/>
          </p:nvPr>
        </p:nvSpPr>
        <p:spPr/>
        <p:txBody>
          <a:bodyPr/>
          <a:lstStyle/>
          <a:p>
            <a:r>
              <a:rPr lang="en-US" b="1" dirty="0">
                <a:solidFill>
                  <a:srgbClr val="024D80"/>
                </a:solidFill>
              </a:rPr>
              <a:t>Fire O&amp;M Application</a:t>
            </a:r>
            <a:br>
              <a:rPr lang="en-US" b="1" dirty="0">
                <a:solidFill>
                  <a:srgbClr val="024D80"/>
                </a:solidFill>
              </a:rPr>
            </a:br>
            <a:r>
              <a:rPr lang="en-US" sz="3200" b="1" i="1" dirty="0">
                <a:solidFill>
                  <a:srgbClr val="6482AD"/>
                </a:solidFill>
              </a:rPr>
              <a:t>Linking to an Asset</a:t>
            </a:r>
            <a:endParaRPr lang="en-US" b="1" dirty="0">
              <a:solidFill>
                <a:srgbClr val="024D80"/>
              </a:solidFill>
            </a:endParaRPr>
          </a:p>
        </p:txBody>
      </p:sp>
      <p:sp>
        <p:nvSpPr>
          <p:cNvPr id="11" name="TextBox 10"/>
          <p:cNvSpPr txBox="1"/>
          <p:nvPr/>
        </p:nvSpPr>
        <p:spPr>
          <a:xfrm>
            <a:off x="369856" y="1737361"/>
            <a:ext cx="8450007" cy="646331"/>
          </a:xfrm>
          <a:prstGeom prst="rect">
            <a:avLst/>
          </a:prstGeom>
          <a:noFill/>
        </p:spPr>
        <p:txBody>
          <a:bodyPr wrap="square" rtlCol="0">
            <a:spAutoFit/>
          </a:bodyPr>
          <a:lstStyle/>
          <a:p>
            <a:pPr marL="285750" indent="-285750">
              <a:buFont typeface="Arial" panose="020B0604020202020204" pitchFamily="34" charset="0"/>
              <a:buChar char="•"/>
            </a:pPr>
            <a:r>
              <a:rPr lang="en-US" dirty="0"/>
              <a:t>Select an asset tag</a:t>
            </a:r>
          </a:p>
          <a:p>
            <a:pPr marL="285750" indent="-285750">
              <a:buFont typeface="Arial" panose="020B0604020202020204" pitchFamily="34" charset="0"/>
              <a:buChar char="•"/>
            </a:pPr>
            <a:endParaRPr lang="en-US" dirty="0"/>
          </a:p>
        </p:txBody>
      </p:sp>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24695" y="2609647"/>
            <a:ext cx="5102102" cy="4248353"/>
          </a:xfrm>
          <a:prstGeom prst="rect">
            <a:avLst/>
          </a:prstGeom>
        </p:spPr>
      </p:pic>
      <p:sp>
        <p:nvSpPr>
          <p:cNvPr id="6" name="Arrow: Right 5"/>
          <p:cNvSpPr/>
          <p:nvPr/>
        </p:nvSpPr>
        <p:spPr>
          <a:xfrm rot="8609304">
            <a:off x="4435583" y="6146358"/>
            <a:ext cx="1264257" cy="1669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573755" y="5633774"/>
            <a:ext cx="1459868" cy="369332"/>
          </a:xfrm>
          <a:prstGeom prst="rect">
            <a:avLst/>
          </a:prstGeom>
          <a:noFill/>
        </p:spPr>
        <p:txBody>
          <a:bodyPr wrap="square" rtlCol="0">
            <a:spAutoFit/>
          </a:bodyPr>
          <a:lstStyle/>
          <a:p>
            <a:r>
              <a:rPr lang="en-US" dirty="0"/>
              <a:t>Barcode scan</a:t>
            </a:r>
          </a:p>
        </p:txBody>
      </p:sp>
    </p:spTree>
    <p:extLst>
      <p:ext uri="{BB962C8B-B14F-4D97-AF65-F5344CB8AC3E}">
        <p14:creationId xmlns:p14="http://schemas.microsoft.com/office/powerpoint/2010/main" val="307192632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b="10778"/>
          <a:stretch/>
        </p:blipFill>
        <p:spPr>
          <a:xfrm>
            <a:off x="1519273" y="2200829"/>
            <a:ext cx="5944115" cy="4677945"/>
          </a:xfrm>
          <a:prstGeom prst="rect">
            <a:avLst/>
          </a:prstGeom>
        </p:spPr>
      </p:pic>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38013" y="2618264"/>
            <a:ext cx="5088783" cy="4260510"/>
          </a:xfrm>
          <a:prstGeom prst="rect">
            <a:avLst/>
          </a:prstGeom>
        </p:spPr>
      </p:pic>
      <p:sp>
        <p:nvSpPr>
          <p:cNvPr id="2" name="Title 1"/>
          <p:cNvSpPr>
            <a:spLocks noGrp="1"/>
          </p:cNvSpPr>
          <p:nvPr>
            <p:ph type="title"/>
          </p:nvPr>
        </p:nvSpPr>
        <p:spPr/>
        <p:txBody>
          <a:bodyPr/>
          <a:lstStyle/>
          <a:p>
            <a:r>
              <a:rPr lang="en-US" b="1" dirty="0">
                <a:solidFill>
                  <a:srgbClr val="024D80"/>
                </a:solidFill>
              </a:rPr>
              <a:t>Fire O&amp;M Application</a:t>
            </a:r>
            <a:br>
              <a:rPr lang="en-US" b="1" dirty="0">
                <a:solidFill>
                  <a:srgbClr val="024D80"/>
                </a:solidFill>
              </a:rPr>
            </a:br>
            <a:r>
              <a:rPr lang="en-US" sz="3200" b="1" i="1" dirty="0">
                <a:solidFill>
                  <a:srgbClr val="6482AD"/>
                </a:solidFill>
              </a:rPr>
              <a:t>Work Order Phase Screen</a:t>
            </a:r>
            <a:endParaRPr lang="en-US" b="1" dirty="0">
              <a:solidFill>
                <a:srgbClr val="024D80"/>
              </a:solidFill>
            </a:endParaRPr>
          </a:p>
        </p:txBody>
      </p:sp>
      <p:sp>
        <p:nvSpPr>
          <p:cNvPr id="11" name="TextBox 10"/>
          <p:cNvSpPr txBox="1"/>
          <p:nvPr/>
        </p:nvSpPr>
        <p:spPr>
          <a:xfrm>
            <a:off x="369856" y="1737361"/>
            <a:ext cx="8450007" cy="646331"/>
          </a:xfrm>
          <a:prstGeom prst="rect">
            <a:avLst/>
          </a:prstGeom>
          <a:noFill/>
        </p:spPr>
        <p:txBody>
          <a:bodyPr wrap="square" rtlCol="0">
            <a:spAutoFit/>
          </a:bodyPr>
          <a:lstStyle/>
          <a:p>
            <a:pPr marL="285750" indent="-285750">
              <a:buFont typeface="Arial" panose="020B0604020202020204" pitchFamily="34" charset="0"/>
              <a:buChar char="•"/>
            </a:pPr>
            <a:r>
              <a:rPr lang="en-US" dirty="0"/>
              <a:t>View of Phase information on the app</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1351817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b="10778"/>
          <a:stretch/>
        </p:blipFill>
        <p:spPr>
          <a:xfrm>
            <a:off x="1519273" y="2200829"/>
            <a:ext cx="5944115" cy="4677945"/>
          </a:xfrm>
          <a:prstGeom prst="rect">
            <a:avLst/>
          </a:prstGeom>
        </p:spPr>
      </p:pic>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38016" y="2618264"/>
            <a:ext cx="5088781" cy="4239736"/>
          </a:xfrm>
          <a:prstGeom prst="rect">
            <a:avLst/>
          </a:prstGeom>
        </p:spPr>
      </p:pic>
      <p:sp>
        <p:nvSpPr>
          <p:cNvPr id="2" name="Title 1"/>
          <p:cNvSpPr>
            <a:spLocks noGrp="1"/>
          </p:cNvSpPr>
          <p:nvPr>
            <p:ph type="title"/>
          </p:nvPr>
        </p:nvSpPr>
        <p:spPr/>
        <p:txBody>
          <a:bodyPr/>
          <a:lstStyle/>
          <a:p>
            <a:r>
              <a:rPr lang="en-US" b="1" dirty="0">
                <a:solidFill>
                  <a:srgbClr val="024D80"/>
                </a:solidFill>
              </a:rPr>
              <a:t>Fire O&amp;M Application</a:t>
            </a:r>
            <a:br>
              <a:rPr lang="en-US" b="1" dirty="0">
                <a:solidFill>
                  <a:srgbClr val="024D80"/>
                </a:solidFill>
              </a:rPr>
            </a:br>
            <a:r>
              <a:rPr lang="en-US" sz="3200" b="1" i="1" dirty="0">
                <a:solidFill>
                  <a:srgbClr val="6482AD"/>
                </a:solidFill>
              </a:rPr>
              <a:t>Work Order Phase Status</a:t>
            </a:r>
            <a:endParaRPr lang="en-US" b="1" dirty="0">
              <a:solidFill>
                <a:srgbClr val="024D80"/>
              </a:solidFill>
            </a:endParaRPr>
          </a:p>
        </p:txBody>
      </p:sp>
      <p:sp>
        <p:nvSpPr>
          <p:cNvPr id="11" name="TextBox 10"/>
          <p:cNvSpPr txBox="1"/>
          <p:nvPr/>
        </p:nvSpPr>
        <p:spPr>
          <a:xfrm>
            <a:off x="369856" y="1737361"/>
            <a:ext cx="8450007" cy="646331"/>
          </a:xfrm>
          <a:prstGeom prst="rect">
            <a:avLst/>
          </a:prstGeom>
          <a:noFill/>
        </p:spPr>
        <p:txBody>
          <a:bodyPr wrap="square" rtlCol="0">
            <a:spAutoFit/>
          </a:bodyPr>
          <a:lstStyle/>
          <a:p>
            <a:pPr marL="285750" indent="-285750">
              <a:buFont typeface="Arial" panose="020B0604020202020204" pitchFamily="34" charset="0"/>
              <a:buChar char="•"/>
            </a:pPr>
            <a:r>
              <a:rPr lang="en-US" dirty="0"/>
              <a:t>Change phase status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067520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b="10778"/>
          <a:stretch/>
        </p:blipFill>
        <p:spPr>
          <a:xfrm>
            <a:off x="1519273" y="2200829"/>
            <a:ext cx="5944115" cy="4677945"/>
          </a:xfrm>
          <a:prstGeom prst="rect">
            <a:avLst/>
          </a:prstGeom>
        </p:spPr>
      </p:pic>
      <p:sp>
        <p:nvSpPr>
          <p:cNvPr id="2" name="Title 1"/>
          <p:cNvSpPr>
            <a:spLocks noGrp="1"/>
          </p:cNvSpPr>
          <p:nvPr>
            <p:ph type="title"/>
          </p:nvPr>
        </p:nvSpPr>
        <p:spPr/>
        <p:txBody>
          <a:bodyPr/>
          <a:lstStyle/>
          <a:p>
            <a:r>
              <a:rPr lang="en-US" b="1" dirty="0">
                <a:solidFill>
                  <a:srgbClr val="024D80"/>
                </a:solidFill>
              </a:rPr>
              <a:t>Fire O&amp;M Application</a:t>
            </a:r>
            <a:br>
              <a:rPr lang="en-US" b="1" dirty="0">
                <a:solidFill>
                  <a:srgbClr val="024D80"/>
                </a:solidFill>
              </a:rPr>
            </a:br>
            <a:r>
              <a:rPr lang="en-US" sz="3200" b="1" i="1" dirty="0">
                <a:solidFill>
                  <a:srgbClr val="6482AD"/>
                </a:solidFill>
              </a:rPr>
              <a:t>Failure Code</a:t>
            </a:r>
            <a:endParaRPr lang="en-US" b="1" dirty="0">
              <a:solidFill>
                <a:srgbClr val="024D80"/>
              </a:solidFill>
            </a:endParaRPr>
          </a:p>
        </p:txBody>
      </p:sp>
      <p:sp>
        <p:nvSpPr>
          <p:cNvPr id="11" name="TextBox 10"/>
          <p:cNvSpPr txBox="1"/>
          <p:nvPr/>
        </p:nvSpPr>
        <p:spPr>
          <a:xfrm>
            <a:off x="369856" y="1737361"/>
            <a:ext cx="8450007" cy="646331"/>
          </a:xfrm>
          <a:prstGeom prst="rect">
            <a:avLst/>
          </a:prstGeom>
          <a:noFill/>
        </p:spPr>
        <p:txBody>
          <a:bodyPr wrap="square" rtlCol="0">
            <a:spAutoFit/>
          </a:bodyPr>
          <a:lstStyle/>
          <a:p>
            <a:pPr marL="285750" indent="-285750">
              <a:buFont typeface="Arial" panose="020B0604020202020204" pitchFamily="34" charset="0"/>
              <a:buChar char="•"/>
            </a:pPr>
            <a:r>
              <a:rPr lang="en-US" dirty="0"/>
              <a:t>Adding a failure code to the work order when applicable</a:t>
            </a:r>
          </a:p>
          <a:p>
            <a:pPr marL="285750" indent="-285750">
              <a:buFont typeface="Arial" panose="020B0604020202020204" pitchFamily="34" charset="0"/>
              <a:buChar char="•"/>
            </a:pPr>
            <a:endParaRPr lang="en-US" dirty="0"/>
          </a:p>
        </p:txBody>
      </p:sp>
      <p:pic>
        <p:nvPicPr>
          <p:cNvPr id="3" name="Picture 2"/>
          <p:cNvPicPr>
            <a:picLocks noChangeAspect="1"/>
          </p:cNvPicPr>
          <p:nvPr/>
        </p:nvPicPr>
        <p:blipFill>
          <a:blip r:embed="rId4"/>
          <a:stretch>
            <a:fillRect/>
          </a:stretch>
        </p:blipFill>
        <p:spPr>
          <a:xfrm>
            <a:off x="1542202" y="2084715"/>
            <a:ext cx="5961256" cy="4797287"/>
          </a:xfrm>
          <a:prstGeom prst="rect">
            <a:avLst/>
          </a:prstGeom>
        </p:spPr>
      </p:pic>
    </p:spTree>
    <p:extLst>
      <p:ext uri="{BB962C8B-B14F-4D97-AF65-F5344CB8AC3E}">
        <p14:creationId xmlns:p14="http://schemas.microsoft.com/office/powerpoint/2010/main" val="30363021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b="10778"/>
          <a:stretch/>
        </p:blipFill>
        <p:spPr>
          <a:xfrm>
            <a:off x="1519273" y="2200829"/>
            <a:ext cx="5944115" cy="4677945"/>
          </a:xfrm>
          <a:prstGeom prst="rect">
            <a:avLst/>
          </a:prstGeom>
        </p:spPr>
      </p:pic>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38017" y="2618265"/>
            <a:ext cx="5088780" cy="4239734"/>
          </a:xfrm>
          <a:prstGeom prst="rect">
            <a:avLst/>
          </a:prstGeom>
        </p:spPr>
      </p:pic>
      <p:sp>
        <p:nvSpPr>
          <p:cNvPr id="2" name="Title 1"/>
          <p:cNvSpPr>
            <a:spLocks noGrp="1"/>
          </p:cNvSpPr>
          <p:nvPr>
            <p:ph type="title"/>
          </p:nvPr>
        </p:nvSpPr>
        <p:spPr/>
        <p:txBody>
          <a:bodyPr/>
          <a:lstStyle/>
          <a:p>
            <a:r>
              <a:rPr lang="en-US" b="1" dirty="0">
                <a:solidFill>
                  <a:srgbClr val="024D80"/>
                </a:solidFill>
              </a:rPr>
              <a:t>Fire O&amp;M Application</a:t>
            </a:r>
            <a:br>
              <a:rPr lang="en-US" b="1" dirty="0">
                <a:solidFill>
                  <a:srgbClr val="024D80"/>
                </a:solidFill>
              </a:rPr>
            </a:br>
            <a:r>
              <a:rPr lang="en-US" sz="3200" b="1" i="1" dirty="0">
                <a:solidFill>
                  <a:srgbClr val="6482AD"/>
                </a:solidFill>
              </a:rPr>
              <a:t>Work Order Notes</a:t>
            </a:r>
            <a:endParaRPr lang="en-US" b="1" dirty="0">
              <a:solidFill>
                <a:srgbClr val="024D80"/>
              </a:solidFill>
            </a:endParaRPr>
          </a:p>
        </p:txBody>
      </p:sp>
      <p:sp>
        <p:nvSpPr>
          <p:cNvPr id="11" name="TextBox 10"/>
          <p:cNvSpPr txBox="1"/>
          <p:nvPr/>
        </p:nvSpPr>
        <p:spPr>
          <a:xfrm>
            <a:off x="369856" y="1737361"/>
            <a:ext cx="8450007" cy="646331"/>
          </a:xfrm>
          <a:prstGeom prst="rect">
            <a:avLst/>
          </a:prstGeom>
          <a:noFill/>
        </p:spPr>
        <p:txBody>
          <a:bodyPr wrap="square" rtlCol="0">
            <a:spAutoFit/>
          </a:bodyPr>
          <a:lstStyle/>
          <a:p>
            <a:pPr marL="285750" indent="-285750">
              <a:buFont typeface="Arial" panose="020B0604020202020204" pitchFamily="34" charset="0"/>
              <a:buChar char="•"/>
            </a:pPr>
            <a:r>
              <a:rPr lang="en-US" dirty="0"/>
              <a:t>Add notes to the entry</a:t>
            </a:r>
          </a:p>
          <a:p>
            <a:pPr marL="285750" indent="-285750">
              <a:buFont typeface="Arial" panose="020B0604020202020204" pitchFamily="34" charset="0"/>
              <a:buChar char="•"/>
            </a:pPr>
            <a:endParaRPr lang="en-US" dirty="0"/>
          </a:p>
        </p:txBody>
      </p:sp>
      <p:sp>
        <p:nvSpPr>
          <p:cNvPr id="6" name="Arrow: Right 5"/>
          <p:cNvSpPr/>
          <p:nvPr/>
        </p:nvSpPr>
        <p:spPr>
          <a:xfrm rot="1559271">
            <a:off x="1199006" y="5959567"/>
            <a:ext cx="1728212" cy="2139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8266" y="5254292"/>
            <a:ext cx="1459868" cy="646331"/>
          </a:xfrm>
          <a:prstGeom prst="rect">
            <a:avLst/>
          </a:prstGeom>
          <a:noFill/>
        </p:spPr>
        <p:txBody>
          <a:bodyPr wrap="square" rtlCol="0">
            <a:spAutoFit/>
          </a:bodyPr>
          <a:lstStyle/>
          <a:p>
            <a:r>
              <a:rPr lang="en-US" dirty="0"/>
              <a:t>Speech to</a:t>
            </a:r>
          </a:p>
          <a:p>
            <a:r>
              <a:rPr lang="en-US" dirty="0"/>
              <a:t>text</a:t>
            </a:r>
          </a:p>
        </p:txBody>
      </p:sp>
    </p:spTree>
    <p:extLst>
      <p:ext uri="{BB962C8B-B14F-4D97-AF65-F5344CB8AC3E}">
        <p14:creationId xmlns:p14="http://schemas.microsoft.com/office/powerpoint/2010/main" val="8351901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b="10778"/>
          <a:stretch/>
        </p:blipFill>
        <p:spPr>
          <a:xfrm>
            <a:off x="1519273" y="2200829"/>
            <a:ext cx="5944115" cy="4677945"/>
          </a:xfrm>
          <a:prstGeom prst="rect">
            <a:avLst/>
          </a:prstGeom>
        </p:spPr>
      </p:pic>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38013" y="2618264"/>
            <a:ext cx="5088783" cy="4239736"/>
          </a:xfrm>
          <a:prstGeom prst="rect">
            <a:avLst/>
          </a:prstGeom>
        </p:spPr>
      </p:pic>
      <p:sp>
        <p:nvSpPr>
          <p:cNvPr id="2" name="Title 1"/>
          <p:cNvSpPr>
            <a:spLocks noGrp="1"/>
          </p:cNvSpPr>
          <p:nvPr>
            <p:ph type="title"/>
          </p:nvPr>
        </p:nvSpPr>
        <p:spPr/>
        <p:txBody>
          <a:bodyPr/>
          <a:lstStyle/>
          <a:p>
            <a:r>
              <a:rPr lang="en-US" b="1" dirty="0">
                <a:solidFill>
                  <a:srgbClr val="024D80"/>
                </a:solidFill>
              </a:rPr>
              <a:t>Fire O&amp;M Application</a:t>
            </a:r>
            <a:br>
              <a:rPr lang="en-US" b="1" dirty="0">
                <a:solidFill>
                  <a:srgbClr val="024D80"/>
                </a:solidFill>
              </a:rPr>
            </a:br>
            <a:r>
              <a:rPr lang="en-US" sz="3200" b="1" i="1" dirty="0">
                <a:solidFill>
                  <a:srgbClr val="6482AD"/>
                </a:solidFill>
              </a:rPr>
              <a:t>Closing a Labor Entry</a:t>
            </a:r>
            <a:endParaRPr lang="en-US" b="1" dirty="0">
              <a:solidFill>
                <a:srgbClr val="024D80"/>
              </a:solidFill>
            </a:endParaRPr>
          </a:p>
        </p:txBody>
      </p:sp>
      <p:sp>
        <p:nvSpPr>
          <p:cNvPr id="11" name="TextBox 10"/>
          <p:cNvSpPr txBox="1"/>
          <p:nvPr/>
        </p:nvSpPr>
        <p:spPr>
          <a:xfrm>
            <a:off x="369856" y="1737361"/>
            <a:ext cx="8450007" cy="646331"/>
          </a:xfrm>
          <a:prstGeom prst="rect">
            <a:avLst/>
          </a:prstGeom>
          <a:noFill/>
        </p:spPr>
        <p:txBody>
          <a:bodyPr wrap="square" rtlCol="0">
            <a:spAutoFit/>
          </a:bodyPr>
          <a:lstStyle/>
          <a:p>
            <a:pPr marL="285750" indent="-285750">
              <a:buFont typeface="Arial" panose="020B0604020202020204" pitchFamily="34" charset="0"/>
              <a:buChar char="•"/>
            </a:pPr>
            <a:r>
              <a:rPr lang="en-US" dirty="0"/>
              <a:t>Enter labor type</a:t>
            </a:r>
          </a:p>
          <a:p>
            <a:pPr marL="285750" indent="-285750">
              <a:buFont typeface="Arial" panose="020B0604020202020204" pitchFamily="34" charset="0"/>
              <a:buChar char="•"/>
            </a:pPr>
            <a:endParaRPr lang="en-US" dirty="0"/>
          </a:p>
        </p:txBody>
      </p:sp>
      <p:sp>
        <p:nvSpPr>
          <p:cNvPr id="6" name="Arrow: Right 5"/>
          <p:cNvSpPr/>
          <p:nvPr/>
        </p:nvSpPr>
        <p:spPr>
          <a:xfrm rot="2827483">
            <a:off x="978012" y="6122504"/>
            <a:ext cx="1264257" cy="1669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6151" y="5266701"/>
            <a:ext cx="1217432" cy="646331"/>
          </a:xfrm>
          <a:prstGeom prst="rect">
            <a:avLst/>
          </a:prstGeom>
          <a:noFill/>
        </p:spPr>
        <p:txBody>
          <a:bodyPr wrap="square" rtlCol="0">
            <a:spAutoFit/>
          </a:bodyPr>
          <a:lstStyle/>
          <a:p>
            <a:r>
              <a:rPr lang="en-US" dirty="0"/>
              <a:t>Stop the clock</a:t>
            </a:r>
          </a:p>
        </p:txBody>
      </p:sp>
    </p:spTree>
    <p:extLst>
      <p:ext uri="{BB962C8B-B14F-4D97-AF65-F5344CB8AC3E}">
        <p14:creationId xmlns:p14="http://schemas.microsoft.com/office/powerpoint/2010/main" val="24366908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7" name="Rectangle 6"/>
          <p:cNvSpPr/>
          <p:nvPr/>
        </p:nvSpPr>
        <p:spPr>
          <a:xfrm>
            <a:off x="0" y="1708484"/>
            <a:ext cx="9144000" cy="1155032"/>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5725" y="1309288"/>
            <a:ext cx="8886825" cy="1450757"/>
          </a:xfrm>
          <a:ln>
            <a:noFill/>
          </a:ln>
        </p:spPr>
        <p:txBody>
          <a:bodyPr>
            <a:normAutofit/>
          </a:bodyPr>
          <a:lstStyle/>
          <a:p>
            <a:r>
              <a:rPr lang="en-US" sz="4000" b="1" dirty="0">
                <a:solidFill>
                  <a:schemeClr val="bg1"/>
                </a:solidFill>
              </a:rPr>
              <a:t>Time and Attendance  </a:t>
            </a:r>
          </a:p>
        </p:txBody>
      </p:sp>
      <p:sp>
        <p:nvSpPr>
          <p:cNvPr id="5" name="Rectangle 4"/>
          <p:cNvSpPr/>
          <p:nvPr/>
        </p:nvSpPr>
        <p:spPr>
          <a:xfrm>
            <a:off x="0" y="6304547"/>
            <a:ext cx="9144000" cy="5534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0" y="6304547"/>
            <a:ext cx="9144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36331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Time Card</a:t>
            </a:r>
            <a:br>
              <a:rPr lang="en-US" b="1" dirty="0">
                <a:solidFill>
                  <a:srgbClr val="024D80"/>
                </a:solidFill>
              </a:rPr>
            </a:br>
            <a:r>
              <a:rPr lang="en-US" sz="3200" b="1" i="1" dirty="0">
                <a:solidFill>
                  <a:srgbClr val="6482AD"/>
                </a:solidFill>
              </a:rPr>
              <a:t>Navigation in </a:t>
            </a:r>
            <a:r>
              <a:rPr lang="en-US" sz="3200" b="1" i="1" dirty="0" err="1">
                <a:solidFill>
                  <a:srgbClr val="6482AD"/>
                </a:solidFill>
              </a:rPr>
              <a:t>AiM</a:t>
            </a:r>
            <a:endParaRPr lang="en-US" b="1" dirty="0">
              <a:solidFill>
                <a:srgbClr val="024D80"/>
              </a:solidFill>
            </a:endParaRPr>
          </a:p>
        </p:txBody>
      </p:sp>
      <p:sp>
        <p:nvSpPr>
          <p:cNvPr id="11" name="TextBox 10"/>
          <p:cNvSpPr txBox="1"/>
          <p:nvPr/>
        </p:nvSpPr>
        <p:spPr>
          <a:xfrm>
            <a:off x="5299668" y="2548522"/>
            <a:ext cx="3578861" cy="2031325"/>
          </a:xfrm>
          <a:prstGeom prst="rect">
            <a:avLst/>
          </a:prstGeom>
          <a:noFill/>
        </p:spPr>
        <p:txBody>
          <a:bodyPr wrap="square" rtlCol="0">
            <a:spAutoFit/>
          </a:bodyPr>
          <a:lstStyle/>
          <a:p>
            <a:pPr marL="285750" indent="-285750">
              <a:buFont typeface="Arial" panose="020B0604020202020204" pitchFamily="34" charset="0"/>
              <a:buChar char="•"/>
            </a:pPr>
            <a:r>
              <a:rPr lang="en-US" sz="2400" dirty="0"/>
              <a:t>Navigate to the </a:t>
            </a:r>
            <a:r>
              <a:rPr lang="en-US" sz="2400" b="1" dirty="0"/>
              <a:t>Time and Attendance Module</a:t>
            </a:r>
          </a:p>
          <a:p>
            <a:pPr marL="285750" indent="-285750">
              <a:buFont typeface="Arial" panose="020B0604020202020204" pitchFamily="34" charset="0"/>
              <a:buChar char="•"/>
            </a:pPr>
            <a:r>
              <a:rPr lang="en-US" sz="2400" dirty="0"/>
              <a:t>Click the </a:t>
            </a:r>
            <a:r>
              <a:rPr lang="en-US" sz="2400" b="1" i="1" dirty="0"/>
              <a:t>Timecard</a:t>
            </a:r>
            <a:r>
              <a:rPr lang="en-US" sz="2400" dirty="0"/>
              <a:t> link</a:t>
            </a:r>
          </a:p>
          <a:p>
            <a:pPr marL="285750" indent="-285750">
              <a:buFont typeface="Arial" panose="020B0604020202020204" pitchFamily="34" charset="0"/>
              <a:buChar char="•"/>
            </a:pPr>
            <a:endParaRPr lang="en-US" dirty="0"/>
          </a:p>
          <a:p>
            <a:endParaRPr lang="en-US" dirty="0"/>
          </a:p>
          <a:p>
            <a:pPr marL="742950" lvl="1" indent="-285750">
              <a:buFont typeface="Arial" panose="020B0604020202020204" pitchFamily="34" charset="0"/>
              <a:buChar char="•"/>
            </a:pPr>
            <a:endParaRPr lang="en-US" dirty="0"/>
          </a:p>
        </p:txBody>
      </p:sp>
      <p:pic>
        <p:nvPicPr>
          <p:cNvPr id="3" name="Picture 2"/>
          <p:cNvPicPr>
            <a:picLocks noChangeAspect="1"/>
          </p:cNvPicPr>
          <p:nvPr/>
        </p:nvPicPr>
        <p:blipFill>
          <a:blip r:embed="rId3"/>
          <a:stretch>
            <a:fillRect/>
          </a:stretch>
        </p:blipFill>
        <p:spPr>
          <a:xfrm>
            <a:off x="369856" y="1856362"/>
            <a:ext cx="1877067" cy="4456962"/>
          </a:xfrm>
          <a:prstGeom prst="rect">
            <a:avLst/>
          </a:prstGeom>
        </p:spPr>
      </p:pic>
      <p:sp>
        <p:nvSpPr>
          <p:cNvPr id="6" name="Rectangle: Rounded Corners 5"/>
          <p:cNvSpPr/>
          <p:nvPr/>
        </p:nvSpPr>
        <p:spPr>
          <a:xfrm>
            <a:off x="297865" y="5740663"/>
            <a:ext cx="2021047" cy="2914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2839867" y="1852766"/>
            <a:ext cx="2265264" cy="4460558"/>
          </a:xfrm>
          <a:prstGeom prst="rect">
            <a:avLst/>
          </a:prstGeom>
        </p:spPr>
      </p:pic>
      <p:sp>
        <p:nvSpPr>
          <p:cNvPr id="8" name="Rectangle: Rounded Corners 7"/>
          <p:cNvSpPr/>
          <p:nvPr/>
        </p:nvSpPr>
        <p:spPr>
          <a:xfrm>
            <a:off x="2858031" y="2623278"/>
            <a:ext cx="2021047" cy="2914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8840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rrow: Curved Right 31"/>
          <p:cNvSpPr/>
          <p:nvPr/>
        </p:nvSpPr>
        <p:spPr>
          <a:xfrm>
            <a:off x="1717643" y="5287275"/>
            <a:ext cx="407505" cy="51859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Arrow: Curved Right 30"/>
          <p:cNvSpPr/>
          <p:nvPr/>
        </p:nvSpPr>
        <p:spPr>
          <a:xfrm>
            <a:off x="1263486" y="4571732"/>
            <a:ext cx="407505" cy="51859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rrow: Curved Right 5"/>
          <p:cNvSpPr/>
          <p:nvPr/>
        </p:nvSpPr>
        <p:spPr>
          <a:xfrm>
            <a:off x="1051969" y="3833343"/>
            <a:ext cx="407505" cy="51859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Rounded Corners 32"/>
          <p:cNvSpPr/>
          <p:nvPr/>
        </p:nvSpPr>
        <p:spPr>
          <a:xfrm>
            <a:off x="2125147" y="5570467"/>
            <a:ext cx="2259659" cy="4691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p:cNvSpPr/>
          <p:nvPr/>
        </p:nvSpPr>
        <p:spPr>
          <a:xfrm>
            <a:off x="1694991" y="4911202"/>
            <a:ext cx="2259659" cy="4691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Rounded Corners 25"/>
          <p:cNvSpPr/>
          <p:nvPr/>
        </p:nvSpPr>
        <p:spPr>
          <a:xfrm>
            <a:off x="1381562" y="4172092"/>
            <a:ext cx="2259659" cy="4691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24"/>
          <p:cNvSpPr/>
          <p:nvPr/>
        </p:nvSpPr>
        <p:spPr>
          <a:xfrm>
            <a:off x="1031039" y="3452112"/>
            <a:ext cx="2259659" cy="4691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p:cNvSpPr/>
          <p:nvPr/>
        </p:nvSpPr>
        <p:spPr>
          <a:xfrm>
            <a:off x="1407418" y="2438866"/>
            <a:ext cx="2259659" cy="4691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p:cNvSpPr/>
          <p:nvPr/>
        </p:nvSpPr>
        <p:spPr>
          <a:xfrm>
            <a:off x="1735408" y="3167491"/>
            <a:ext cx="2259659" cy="4691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p:cNvSpPr/>
          <p:nvPr/>
        </p:nvSpPr>
        <p:spPr>
          <a:xfrm>
            <a:off x="2046315" y="3892733"/>
            <a:ext cx="2259659" cy="4691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p:cNvSpPr/>
          <p:nvPr/>
        </p:nvSpPr>
        <p:spPr>
          <a:xfrm>
            <a:off x="1031039" y="3446524"/>
            <a:ext cx="2259659" cy="4691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normAutofit fontScale="90000"/>
          </a:bodyPr>
          <a:lstStyle/>
          <a:p>
            <a:r>
              <a:rPr lang="en-US" b="1" dirty="0">
                <a:solidFill>
                  <a:srgbClr val="024D80"/>
                </a:solidFill>
              </a:rPr>
              <a:t>Contact and Location Standards</a:t>
            </a:r>
            <a:br>
              <a:rPr lang="en-US" b="1" dirty="0">
                <a:solidFill>
                  <a:srgbClr val="024D80"/>
                </a:solidFill>
              </a:rPr>
            </a:br>
            <a:r>
              <a:rPr lang="en-US" sz="3600" b="1" i="1" dirty="0">
                <a:solidFill>
                  <a:srgbClr val="6482AD"/>
                </a:solidFill>
              </a:rPr>
              <a:t>Requestor Hierarchy </a:t>
            </a:r>
            <a:endParaRPr lang="en-US" sz="3600" b="1" dirty="0">
              <a:solidFill>
                <a:srgbClr val="024D80"/>
              </a:solidFill>
            </a:endParaRPr>
          </a:p>
        </p:txBody>
      </p:sp>
      <p:sp>
        <p:nvSpPr>
          <p:cNvPr id="5" name="Content Placeholder 2"/>
          <p:cNvSpPr txBox="1">
            <a:spLocks/>
          </p:cNvSpPr>
          <p:nvPr/>
        </p:nvSpPr>
        <p:spPr>
          <a:xfrm>
            <a:off x="822960" y="1990113"/>
            <a:ext cx="7543801" cy="439442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B22600"/>
              </a:buClr>
              <a:buSzPct val="100000"/>
              <a:buFont typeface="Calibri" panose="020F0502020204030204" pitchFamily="34" charset="0"/>
              <a:buNone/>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9" name="Rounded Rectangle 4"/>
          <p:cNvSpPr/>
          <p:nvPr/>
        </p:nvSpPr>
        <p:spPr>
          <a:xfrm>
            <a:off x="1032094" y="3421802"/>
            <a:ext cx="2259659" cy="480612"/>
          </a:xfrm>
          <a:prstGeom prst="roundRect">
            <a:avLst/>
          </a:prstGeom>
          <a:solidFill>
            <a:schemeClr val="accent1">
              <a:lumMod val="60000"/>
              <a:lumOff val="40000"/>
              <a:alpha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Institution</a:t>
            </a:r>
          </a:p>
        </p:txBody>
      </p:sp>
      <p:sp>
        <p:nvSpPr>
          <p:cNvPr id="10" name="Rounded Rectangle 4"/>
          <p:cNvSpPr/>
          <p:nvPr/>
        </p:nvSpPr>
        <p:spPr>
          <a:xfrm>
            <a:off x="1360084" y="4166502"/>
            <a:ext cx="2259659" cy="480612"/>
          </a:xfrm>
          <a:prstGeom prst="roundRect">
            <a:avLst/>
          </a:prstGeom>
          <a:solidFill>
            <a:schemeClr val="accent1">
              <a:lumMod val="60000"/>
              <a:lumOff val="40000"/>
              <a:alpha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Department</a:t>
            </a:r>
          </a:p>
        </p:txBody>
      </p:sp>
      <p:sp>
        <p:nvSpPr>
          <p:cNvPr id="15" name="Rounded Rectangle 4"/>
          <p:cNvSpPr/>
          <p:nvPr/>
        </p:nvSpPr>
        <p:spPr>
          <a:xfrm>
            <a:off x="1670991" y="4894448"/>
            <a:ext cx="2259659" cy="480612"/>
          </a:xfrm>
          <a:prstGeom prst="roundRect">
            <a:avLst/>
          </a:prstGeom>
          <a:solidFill>
            <a:schemeClr val="accent1">
              <a:lumMod val="60000"/>
              <a:lumOff val="40000"/>
              <a:alpha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Organization</a:t>
            </a:r>
          </a:p>
        </p:txBody>
      </p:sp>
      <p:sp>
        <p:nvSpPr>
          <p:cNvPr id="13" name="Rounded Rectangle 4"/>
          <p:cNvSpPr/>
          <p:nvPr/>
        </p:nvSpPr>
        <p:spPr>
          <a:xfrm>
            <a:off x="2125148" y="5570467"/>
            <a:ext cx="2259659" cy="480612"/>
          </a:xfrm>
          <a:prstGeom prst="roundRect">
            <a:avLst/>
          </a:prstGeom>
          <a:solidFill>
            <a:schemeClr val="accent1">
              <a:lumMod val="60000"/>
              <a:lumOff val="40000"/>
              <a:alpha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Requestor</a:t>
            </a:r>
          </a:p>
        </p:txBody>
      </p:sp>
      <p:sp>
        <p:nvSpPr>
          <p:cNvPr id="3" name="TextBox 2"/>
          <p:cNvSpPr txBox="1"/>
          <p:nvPr/>
        </p:nvSpPr>
        <p:spPr>
          <a:xfrm>
            <a:off x="3473615" y="3474237"/>
            <a:ext cx="326244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UCONN</a:t>
            </a:r>
          </a:p>
        </p:txBody>
      </p:sp>
      <p:sp>
        <p:nvSpPr>
          <p:cNvPr id="17" name="TextBox 16"/>
          <p:cNvSpPr txBox="1"/>
          <p:nvPr/>
        </p:nvSpPr>
        <p:spPr>
          <a:xfrm>
            <a:off x="3733290" y="4156143"/>
            <a:ext cx="300472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President</a:t>
            </a:r>
          </a:p>
        </p:txBody>
      </p:sp>
      <p:sp>
        <p:nvSpPr>
          <p:cNvPr id="18" name="TextBox 17"/>
          <p:cNvSpPr txBox="1"/>
          <p:nvPr/>
        </p:nvSpPr>
        <p:spPr>
          <a:xfrm>
            <a:off x="4031517" y="4910217"/>
            <a:ext cx="2611662"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Athletics</a:t>
            </a:r>
          </a:p>
        </p:txBody>
      </p:sp>
      <p:sp>
        <p:nvSpPr>
          <p:cNvPr id="19" name="TextBox 18"/>
          <p:cNvSpPr txBox="1"/>
          <p:nvPr/>
        </p:nvSpPr>
        <p:spPr>
          <a:xfrm>
            <a:off x="4446035" y="5605002"/>
            <a:ext cx="336703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Requestor Net ID</a:t>
            </a:r>
          </a:p>
        </p:txBody>
      </p:sp>
      <p:sp>
        <p:nvSpPr>
          <p:cNvPr id="20" name="Content Placeholder 2"/>
          <p:cNvSpPr>
            <a:spLocks noGrp="1"/>
          </p:cNvSpPr>
          <p:nvPr>
            <p:ph sz="half" idx="1"/>
          </p:nvPr>
        </p:nvSpPr>
        <p:spPr>
          <a:xfrm>
            <a:off x="443122" y="1962704"/>
            <a:ext cx="8400432" cy="1427426"/>
          </a:xfrm>
        </p:spPr>
        <p:txBody>
          <a:bodyPr>
            <a:normAutofit fontScale="92500" lnSpcReduction="20000"/>
          </a:bodyPr>
          <a:lstStyle/>
          <a:p>
            <a:pPr marL="339725" indent="-339725" defTabSz="457200">
              <a:buClr>
                <a:schemeClr val="accent6"/>
              </a:buClr>
              <a:buFont typeface="Arial" panose="020B0604020202020204" pitchFamily="34" charset="0"/>
              <a:buChar char="•"/>
            </a:pPr>
            <a:r>
              <a:rPr lang="en-US" sz="2600" dirty="0"/>
              <a:t>The Requestor field is used to document the contact information of the personnel requesting the work.</a:t>
            </a:r>
          </a:p>
          <a:p>
            <a:pPr marL="339725" indent="-339725" defTabSz="457200">
              <a:buClr>
                <a:schemeClr val="accent6"/>
              </a:buClr>
              <a:buFont typeface="Arial" panose="020B0604020202020204" pitchFamily="34" charset="0"/>
              <a:buChar char="•"/>
            </a:pPr>
            <a:r>
              <a:rPr lang="en-US" sz="2600" dirty="0"/>
              <a:t>The example below shows the hierarchy for a contact from the Athletics group</a:t>
            </a:r>
          </a:p>
          <a:p>
            <a:pPr marL="0" indent="0" defTabSz="457200">
              <a:buClr>
                <a:schemeClr val="accent6"/>
              </a:buClr>
              <a:buNone/>
            </a:pPr>
            <a:endParaRPr lang="en-US" sz="2600" dirty="0"/>
          </a:p>
          <a:p>
            <a:pPr marL="0" indent="0" defTabSz="457200">
              <a:buClr>
                <a:schemeClr val="accent6"/>
              </a:buClr>
              <a:buNone/>
            </a:pPr>
            <a:endParaRPr lang="en-US" sz="2200" dirty="0">
              <a:solidFill>
                <a:schemeClr val="tx1"/>
              </a:solidFill>
            </a:endParaRPr>
          </a:p>
          <a:p>
            <a:pPr marL="0" indent="0" defTabSz="457200">
              <a:buClr>
                <a:schemeClr val="accent6"/>
              </a:buClr>
              <a:buNone/>
            </a:pPr>
            <a:endParaRPr lang="en-US" sz="2200" dirty="0">
              <a:solidFill>
                <a:schemeClr val="tx1"/>
              </a:solidFill>
              <a:sym typeface="Wingdings"/>
            </a:endParaRPr>
          </a:p>
          <a:p>
            <a:pPr marL="0" indent="0">
              <a:buNone/>
            </a:pPr>
            <a:endParaRPr lang="en-US" sz="2400" dirty="0"/>
          </a:p>
        </p:txBody>
      </p:sp>
    </p:spTree>
    <p:extLst>
      <p:ext uri="{BB962C8B-B14F-4D97-AF65-F5344CB8AC3E}">
        <p14:creationId xmlns:p14="http://schemas.microsoft.com/office/powerpoint/2010/main" val="126497035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Time Card</a:t>
            </a:r>
            <a:br>
              <a:rPr lang="en-US" b="1" dirty="0">
                <a:solidFill>
                  <a:srgbClr val="024D80"/>
                </a:solidFill>
              </a:rPr>
            </a:br>
            <a:r>
              <a:rPr lang="en-US" sz="3200" b="1" i="1" dirty="0">
                <a:solidFill>
                  <a:srgbClr val="6482AD"/>
                </a:solidFill>
              </a:rPr>
              <a:t>Time Card Must Have Information</a:t>
            </a:r>
            <a:endParaRPr lang="en-US" b="1" dirty="0">
              <a:solidFill>
                <a:srgbClr val="024D80"/>
              </a:solidFill>
            </a:endParaRPr>
          </a:p>
        </p:txBody>
      </p:sp>
      <p:sp>
        <p:nvSpPr>
          <p:cNvPr id="11" name="TextBox 10"/>
          <p:cNvSpPr txBox="1"/>
          <p:nvPr/>
        </p:nvSpPr>
        <p:spPr>
          <a:xfrm>
            <a:off x="503872" y="1878550"/>
            <a:ext cx="6134183" cy="1754326"/>
          </a:xfrm>
          <a:prstGeom prst="rect">
            <a:avLst/>
          </a:prstGeom>
          <a:noFill/>
        </p:spPr>
        <p:txBody>
          <a:bodyPr wrap="square" rtlCol="0">
            <a:spAutoFit/>
          </a:bodyPr>
          <a:lstStyle/>
          <a:p>
            <a:r>
              <a:rPr lang="en-US" dirty="0"/>
              <a:t>Enter information for the following:</a:t>
            </a:r>
          </a:p>
          <a:p>
            <a:pPr marL="285750" indent="-285750">
              <a:buFont typeface="Arial" panose="020B0604020202020204" pitchFamily="34" charset="0"/>
              <a:buChar char="•"/>
            </a:pPr>
            <a:r>
              <a:rPr lang="en-US" b="1" i="1" dirty="0"/>
              <a:t>Shop Person</a:t>
            </a:r>
          </a:p>
          <a:p>
            <a:pPr marL="285750" indent="-285750">
              <a:buFont typeface="Arial" panose="020B0604020202020204" pitchFamily="34" charset="0"/>
              <a:buChar char="•"/>
            </a:pPr>
            <a:r>
              <a:rPr lang="en-US" b="1" i="1" dirty="0"/>
              <a:t>Work Date</a:t>
            </a:r>
          </a:p>
          <a:p>
            <a:pPr marL="285750" indent="-285750">
              <a:buFont typeface="Arial" panose="020B0604020202020204" pitchFamily="34" charset="0"/>
              <a:buChar char="•"/>
            </a:pPr>
            <a:r>
              <a:rPr lang="en-US" b="1" i="1" dirty="0"/>
              <a:t>Total Hours</a:t>
            </a:r>
          </a:p>
          <a:p>
            <a:endParaRPr lang="en-US" dirty="0"/>
          </a:p>
          <a:p>
            <a:pPr marL="742950" lvl="1" indent="-285750">
              <a:buFont typeface="Arial" panose="020B0604020202020204" pitchFamily="34" charset="0"/>
              <a:buChar char="•"/>
            </a:pPr>
            <a:endParaRPr lang="en-US" dirty="0"/>
          </a:p>
        </p:txBody>
      </p:sp>
      <p:pic>
        <p:nvPicPr>
          <p:cNvPr id="3" name="Picture 2"/>
          <p:cNvPicPr>
            <a:picLocks noChangeAspect="1"/>
          </p:cNvPicPr>
          <p:nvPr/>
        </p:nvPicPr>
        <p:blipFill>
          <a:blip r:embed="rId3"/>
          <a:stretch>
            <a:fillRect/>
          </a:stretch>
        </p:blipFill>
        <p:spPr>
          <a:xfrm>
            <a:off x="0" y="3466745"/>
            <a:ext cx="9144000" cy="3391255"/>
          </a:xfrm>
          <a:prstGeom prst="rect">
            <a:avLst/>
          </a:prstGeom>
        </p:spPr>
      </p:pic>
    </p:spTree>
    <p:extLst>
      <p:ext uri="{BB962C8B-B14F-4D97-AF65-F5344CB8AC3E}">
        <p14:creationId xmlns:p14="http://schemas.microsoft.com/office/powerpoint/2010/main" val="10686740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Time Card</a:t>
            </a:r>
            <a:br>
              <a:rPr lang="en-US" b="1" dirty="0">
                <a:solidFill>
                  <a:srgbClr val="024D80"/>
                </a:solidFill>
              </a:rPr>
            </a:br>
            <a:r>
              <a:rPr lang="en-US" sz="3200" b="1" i="1" dirty="0">
                <a:solidFill>
                  <a:srgbClr val="6482AD"/>
                </a:solidFill>
              </a:rPr>
              <a:t>Time Card Status Descriptions</a:t>
            </a:r>
            <a:endParaRPr lang="en-US" b="1" dirty="0">
              <a:solidFill>
                <a:srgbClr val="024D80"/>
              </a:solidFill>
            </a:endParaRPr>
          </a:p>
        </p:txBody>
      </p:sp>
      <p:sp>
        <p:nvSpPr>
          <p:cNvPr id="11" name="TextBox 10"/>
          <p:cNvSpPr txBox="1"/>
          <p:nvPr/>
        </p:nvSpPr>
        <p:spPr>
          <a:xfrm>
            <a:off x="369856" y="1737361"/>
            <a:ext cx="8450007" cy="1477328"/>
          </a:xfrm>
          <a:prstGeom prst="rect">
            <a:avLst/>
          </a:prstGeom>
          <a:noFill/>
        </p:spPr>
        <p:txBody>
          <a:bodyPr wrap="square" rtlCol="0">
            <a:spAutoFit/>
          </a:bodyPr>
          <a:lstStyle/>
          <a:p>
            <a:pPr marL="285750" indent="-285750">
              <a:buFont typeface="Arial" panose="020B0604020202020204" pitchFamily="34" charset="0"/>
              <a:buChar char="•"/>
            </a:pPr>
            <a:r>
              <a:rPr lang="en-US" dirty="0"/>
              <a:t>The Timecard Line Item Screen enters new timecards, or to edit existing timecards that have not yet been approved. Detailed timecard fields are provided for data entry including the shop person, work order, phase, time type and labor hours. </a:t>
            </a:r>
          </a:p>
          <a:p>
            <a:r>
              <a:rPr lang="en-US" dirty="0"/>
              <a:t> </a:t>
            </a:r>
          </a:p>
          <a:p>
            <a:pPr marL="742950" lvl="1" indent="-285750">
              <a:buFont typeface="Arial" panose="020B0604020202020204" pitchFamily="34" charset="0"/>
              <a:buChar cha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31137440"/>
              </p:ext>
            </p:extLst>
          </p:nvPr>
        </p:nvGraphicFramePr>
        <p:xfrm>
          <a:off x="236663" y="3057882"/>
          <a:ext cx="8716391" cy="3042674"/>
        </p:xfrm>
        <a:graphic>
          <a:graphicData uri="http://schemas.openxmlformats.org/drawingml/2006/table">
            <a:tbl>
              <a:tblPr firstRow="1" bandRow="1">
                <a:tableStyleId>{8EC20E35-A176-4012-BC5E-935CFFF8708E}</a:tableStyleId>
              </a:tblPr>
              <a:tblGrid>
                <a:gridCol w="1767450">
                  <a:extLst>
                    <a:ext uri="{9D8B030D-6E8A-4147-A177-3AD203B41FA5}">
                      <a16:colId xmlns:a16="http://schemas.microsoft.com/office/drawing/2014/main" val="2946885300"/>
                    </a:ext>
                  </a:extLst>
                </a:gridCol>
                <a:gridCol w="6948941">
                  <a:extLst>
                    <a:ext uri="{9D8B030D-6E8A-4147-A177-3AD203B41FA5}">
                      <a16:colId xmlns:a16="http://schemas.microsoft.com/office/drawing/2014/main" val="3704003782"/>
                    </a:ext>
                  </a:extLst>
                </a:gridCol>
              </a:tblGrid>
              <a:tr h="365398">
                <a:tc>
                  <a:txBody>
                    <a:bodyPr/>
                    <a:lstStyle/>
                    <a:p>
                      <a:r>
                        <a:rPr lang="en-US" sz="1800" dirty="0"/>
                        <a:t>Time Card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82AD"/>
                    </a:solidFill>
                  </a:tcPr>
                </a:tc>
                <a:tc>
                  <a:txBody>
                    <a:bodyPr/>
                    <a:lstStyle/>
                    <a:p>
                      <a:r>
                        <a:rPr lang="en-US" sz="1800"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82AD"/>
                    </a:solidFill>
                  </a:tcPr>
                </a:tc>
                <a:extLst>
                  <a:ext uri="{0D108BD9-81ED-4DB2-BD59-A6C34878D82A}">
                    <a16:rowId xmlns:a16="http://schemas.microsoft.com/office/drawing/2014/main" val="358481377"/>
                  </a:ext>
                </a:extLst>
              </a:tr>
              <a:tr h="614156">
                <a:tc>
                  <a:txBody>
                    <a:bodyPr/>
                    <a:lstStyle/>
                    <a:p>
                      <a:pPr marL="0" marR="0" algn="l">
                        <a:spcBef>
                          <a:spcPts val="0"/>
                        </a:spcBef>
                        <a:spcAft>
                          <a:spcPts val="0"/>
                        </a:spcAft>
                      </a:pPr>
                      <a:r>
                        <a:rPr lang="en-US" sz="1800" dirty="0">
                          <a:effectLst/>
                        </a:rPr>
                        <a:t>Not</a:t>
                      </a:r>
                      <a:r>
                        <a:rPr lang="en-US" sz="1800" baseline="0" dirty="0">
                          <a:effectLst/>
                        </a:rPr>
                        <a:t> Posted</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dk1"/>
                          </a:solidFill>
                          <a:latin typeface="+mn-lt"/>
                          <a:ea typeface="+mn-ea"/>
                          <a:cs typeface="+mn-cs"/>
                        </a:rPr>
                        <a:t>The parent timecard is still being processed and has not yet been approved. No labor charges have been placed against a phase.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6539613"/>
                  </a:ext>
                </a:extLst>
              </a:tr>
              <a:tr h="691158">
                <a:tc>
                  <a:txBody>
                    <a:bodyPr/>
                    <a:lstStyle/>
                    <a:p>
                      <a:pPr marL="0" marR="0" algn="l">
                        <a:spcBef>
                          <a:spcPts val="0"/>
                        </a:spcBef>
                        <a:spcAft>
                          <a:spcPts val="0"/>
                        </a:spcAft>
                      </a:pPr>
                      <a:r>
                        <a:rPr lang="en-US" sz="1800" dirty="0">
                          <a:effectLst/>
                        </a:rPr>
                        <a:t>Posted</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dk1"/>
                          </a:solidFill>
                          <a:latin typeface="+mn-lt"/>
                          <a:ea typeface="+mn-ea"/>
                          <a:cs typeface="+mn-cs"/>
                        </a:rPr>
                        <a:t>The timecard transaction has been approved and posted. Labor charges are placed against a phase.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4447673"/>
                  </a:ext>
                </a:extLst>
              </a:tr>
              <a:tr h="606586">
                <a:tc>
                  <a:txBody>
                    <a:bodyPr/>
                    <a:lstStyle/>
                    <a:p>
                      <a:pPr marL="0" marR="0" algn="l">
                        <a:spcBef>
                          <a:spcPts val="0"/>
                        </a:spcBef>
                        <a:spcAft>
                          <a:spcPts val="0"/>
                        </a:spcAft>
                      </a:pPr>
                      <a:r>
                        <a:rPr lang="en-US" sz="1800" dirty="0">
                          <a:effectLst/>
                        </a:rPr>
                        <a:t>Rejected</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u="none" strike="noStrike" kern="1200" baseline="0" dirty="0">
                          <a:solidFill>
                            <a:schemeClr val="dk1"/>
                          </a:solidFill>
                          <a:latin typeface="+mn-lt"/>
                          <a:ea typeface="+mn-ea"/>
                          <a:cs typeface="+mn-cs"/>
                        </a:rPr>
                        <a:t>This status indicates that the parent timecard was not allowed (approved) by the timecard approver as a valid timecard transaction. Rejected timecards do not create financial transactions. Rejected timecards can be corrected and then approved.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9289512"/>
                  </a:ext>
                </a:extLst>
              </a:tr>
            </a:tbl>
          </a:graphicData>
        </a:graphic>
      </p:graphicFrame>
    </p:spTree>
    <p:extLst>
      <p:ext uri="{BB962C8B-B14F-4D97-AF65-F5344CB8AC3E}">
        <p14:creationId xmlns:p14="http://schemas.microsoft.com/office/powerpoint/2010/main" val="413826046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216893"/>
            <a:ext cx="9144000" cy="1641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solidFill>
                  <a:srgbClr val="024D80"/>
                </a:solidFill>
              </a:rPr>
              <a:t>Time Card</a:t>
            </a:r>
            <a:br>
              <a:rPr lang="en-US" b="1" dirty="0">
                <a:solidFill>
                  <a:srgbClr val="024D80"/>
                </a:solidFill>
              </a:rPr>
            </a:br>
            <a:r>
              <a:rPr lang="en-US" sz="3200" b="1" i="1" dirty="0">
                <a:solidFill>
                  <a:srgbClr val="6482AD"/>
                </a:solidFill>
              </a:rPr>
              <a:t>Labor Rate</a:t>
            </a:r>
            <a:endParaRPr lang="en-US" b="1" dirty="0">
              <a:solidFill>
                <a:srgbClr val="024D80"/>
              </a:solidFill>
            </a:endParaRPr>
          </a:p>
        </p:txBody>
      </p:sp>
      <p:sp>
        <p:nvSpPr>
          <p:cNvPr id="11" name="TextBox 10"/>
          <p:cNvSpPr txBox="1"/>
          <p:nvPr/>
        </p:nvSpPr>
        <p:spPr>
          <a:xfrm>
            <a:off x="369856" y="1737361"/>
            <a:ext cx="8450007" cy="2585323"/>
          </a:xfrm>
          <a:prstGeom prst="rect">
            <a:avLst/>
          </a:prstGeom>
          <a:noFill/>
        </p:spPr>
        <p:txBody>
          <a:bodyPr wrap="square" rtlCol="0">
            <a:spAutoFit/>
          </a:bodyPr>
          <a:lstStyle/>
          <a:p>
            <a:pPr marL="285750" indent="-285750">
              <a:buFont typeface="Arial" panose="020B0604020202020204" pitchFamily="34" charset="0"/>
              <a:buChar char="•"/>
            </a:pPr>
            <a:r>
              <a:rPr lang="en-US" dirty="0"/>
              <a:t>The Work Order identifies the work order and phase for which the timecard line item is being entered. This phase will be charged the labor cost of the line item. The work order and phase are required when a labor rate is specified and when a labor rate is specified, a work order phase must exist. </a:t>
            </a:r>
          </a:p>
          <a:p>
            <a:pPr marL="285750" indent="-285750">
              <a:buFont typeface="Arial" panose="020B0604020202020204" pitchFamily="34" charset="0"/>
              <a:buChar char="•"/>
            </a:pPr>
            <a:r>
              <a:rPr lang="en-US" dirty="0"/>
              <a:t>If a leave code is populated to indicate the line item is for leave taken, then neither work order nor labor rate are required. The optional action taken may be entered to communicate what steps were taken while working on the job. Reword.  Enter action taken to communicate what steps were taken</a:t>
            </a:r>
          </a:p>
          <a:p>
            <a:endParaRPr lang="en-US" i="1" dirty="0"/>
          </a:p>
        </p:txBody>
      </p:sp>
      <p:pic>
        <p:nvPicPr>
          <p:cNvPr id="3" name="Picture 2"/>
          <p:cNvPicPr>
            <a:picLocks noChangeAspect="1"/>
          </p:cNvPicPr>
          <p:nvPr/>
        </p:nvPicPr>
        <p:blipFill>
          <a:blip r:embed="rId3"/>
          <a:stretch>
            <a:fillRect/>
          </a:stretch>
        </p:blipFill>
        <p:spPr>
          <a:xfrm>
            <a:off x="1442392" y="3680510"/>
            <a:ext cx="5607336" cy="3177490"/>
          </a:xfrm>
          <a:prstGeom prst="rect">
            <a:avLst/>
          </a:prstGeom>
        </p:spPr>
      </p:pic>
      <p:sp>
        <p:nvSpPr>
          <p:cNvPr id="6" name="Rectangle: Rounded Corners 5"/>
          <p:cNvSpPr/>
          <p:nvPr/>
        </p:nvSpPr>
        <p:spPr>
          <a:xfrm>
            <a:off x="1442392" y="5350728"/>
            <a:ext cx="2021047" cy="2914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p:cNvSpPr/>
          <p:nvPr/>
        </p:nvSpPr>
        <p:spPr>
          <a:xfrm>
            <a:off x="5340063" y="5029320"/>
            <a:ext cx="2021047" cy="2914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696229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024D80"/>
                </a:solidFill>
              </a:rPr>
              <a:t>Time Card</a:t>
            </a:r>
            <a:r>
              <a:rPr lang="en-US" b="1" dirty="0">
                <a:solidFill>
                  <a:srgbClr val="024D80"/>
                </a:solidFill>
              </a:rPr>
              <a:t/>
            </a:r>
            <a:br>
              <a:rPr lang="en-US" b="1" dirty="0">
                <a:solidFill>
                  <a:srgbClr val="024D80"/>
                </a:solidFill>
              </a:rPr>
            </a:br>
            <a:r>
              <a:rPr lang="en-US" sz="3200" b="1" i="1" dirty="0">
                <a:solidFill>
                  <a:srgbClr val="6482AD"/>
                </a:solidFill>
              </a:rPr>
              <a:t>Rapid Timecard Entry</a:t>
            </a:r>
            <a:endParaRPr lang="en-US" b="1" dirty="0">
              <a:solidFill>
                <a:srgbClr val="024D80"/>
              </a:solidFill>
            </a:endParaRPr>
          </a:p>
        </p:txBody>
      </p:sp>
      <p:sp>
        <p:nvSpPr>
          <p:cNvPr id="11" name="TextBox 10"/>
          <p:cNvSpPr txBox="1"/>
          <p:nvPr/>
        </p:nvSpPr>
        <p:spPr>
          <a:xfrm>
            <a:off x="2891830" y="2224058"/>
            <a:ext cx="6001447" cy="2862322"/>
          </a:xfrm>
          <a:prstGeom prst="rect">
            <a:avLst/>
          </a:prstGeom>
          <a:noFill/>
        </p:spPr>
        <p:txBody>
          <a:bodyPr wrap="square" rtlCol="0">
            <a:spAutoFit/>
          </a:bodyPr>
          <a:lstStyle/>
          <a:p>
            <a:pPr marL="285750" indent="-285750">
              <a:buFont typeface="Arial" panose="020B0604020202020204" pitchFamily="34" charset="0"/>
              <a:buChar char="•"/>
            </a:pPr>
            <a:r>
              <a:rPr lang="en-US" dirty="0"/>
              <a:t>Enters multiple timecards quickly from a template based on a combination of work date, shop person, time type, leave code, and work order/phase. </a:t>
            </a:r>
          </a:p>
          <a:p>
            <a:pPr marL="285750" indent="-285750">
              <a:buFont typeface="Arial" panose="020B0604020202020204" pitchFamily="34" charset="0"/>
              <a:buChar char="•"/>
            </a:pPr>
            <a:r>
              <a:rPr lang="en-US" dirty="0"/>
              <a:t>Action taken and hours fields are also included on each template line. </a:t>
            </a:r>
          </a:p>
          <a:p>
            <a:pPr marL="285750" indent="-285750">
              <a:buFont typeface="Arial" panose="020B0604020202020204" pitchFamily="34" charset="0"/>
              <a:buChar char="•"/>
            </a:pPr>
            <a:r>
              <a:rPr lang="en-US" dirty="0"/>
              <a:t>Whenever the Add Icon is clicked, the template combination is replicated as detail records below the gray template portion of the screen. </a:t>
            </a:r>
          </a:p>
          <a:p>
            <a:endParaRPr lang="en-US" dirty="0"/>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369856" y="1737361"/>
            <a:ext cx="2265264" cy="4460558"/>
          </a:xfrm>
          <a:prstGeom prst="rect">
            <a:avLst/>
          </a:prstGeom>
        </p:spPr>
      </p:pic>
      <p:sp>
        <p:nvSpPr>
          <p:cNvPr id="5" name="Rectangle: Rounded Corners 4"/>
          <p:cNvSpPr/>
          <p:nvPr/>
        </p:nvSpPr>
        <p:spPr>
          <a:xfrm>
            <a:off x="369856" y="2699602"/>
            <a:ext cx="2021047" cy="2914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87914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Time Card</a:t>
            </a:r>
            <a:br>
              <a:rPr lang="en-US" b="1" dirty="0">
                <a:solidFill>
                  <a:srgbClr val="024D80"/>
                </a:solidFill>
              </a:rPr>
            </a:br>
            <a:r>
              <a:rPr lang="en-US" sz="3200" b="1" i="1" dirty="0">
                <a:solidFill>
                  <a:srgbClr val="6482AD"/>
                </a:solidFill>
              </a:rPr>
              <a:t>Timecard Approval</a:t>
            </a:r>
            <a:endParaRPr lang="en-US" b="1" dirty="0">
              <a:solidFill>
                <a:srgbClr val="024D80"/>
              </a:solidFill>
            </a:endParaRPr>
          </a:p>
        </p:txBody>
      </p:sp>
      <p:sp>
        <p:nvSpPr>
          <p:cNvPr id="11" name="TextBox 10"/>
          <p:cNvSpPr txBox="1"/>
          <p:nvPr/>
        </p:nvSpPr>
        <p:spPr>
          <a:xfrm>
            <a:off x="3220719" y="2165065"/>
            <a:ext cx="5146041" cy="2585323"/>
          </a:xfrm>
          <a:prstGeom prst="rect">
            <a:avLst/>
          </a:prstGeom>
          <a:noFill/>
        </p:spPr>
        <p:txBody>
          <a:bodyPr wrap="square" rtlCol="0">
            <a:spAutoFit/>
          </a:bodyPr>
          <a:lstStyle/>
          <a:p>
            <a:pPr marL="285750" indent="-285750">
              <a:buFont typeface="Arial" panose="020B0604020202020204" pitchFamily="34" charset="0"/>
              <a:buChar char="•"/>
            </a:pPr>
            <a:r>
              <a:rPr lang="en-US" dirty="0"/>
              <a:t>Approves or rejects individual timecard records.</a:t>
            </a:r>
          </a:p>
          <a:p>
            <a:pPr marL="285750" indent="-285750">
              <a:buFont typeface="Arial" panose="020B0604020202020204" pitchFamily="34" charset="0"/>
              <a:buChar char="•"/>
            </a:pPr>
            <a:r>
              <a:rPr lang="en-US" dirty="0"/>
              <a:t>An approved timecard record creates a financial transaction, applying a labor charge to the work order phase. </a:t>
            </a:r>
          </a:p>
          <a:p>
            <a:pPr marL="285750" indent="-285750">
              <a:buFont typeface="Arial" panose="020B0604020202020204" pitchFamily="34" charset="0"/>
              <a:buChar char="•"/>
            </a:pPr>
            <a:r>
              <a:rPr lang="en-US" dirty="0"/>
              <a:t>Timecards can be approved by selecting all timecards, all timecards per shop person, or individual timecards per shop person. </a:t>
            </a:r>
          </a:p>
          <a:p>
            <a:pPr marL="285750" indent="-285750">
              <a:buFont typeface="Arial" panose="020B0604020202020204" pitchFamily="34" charset="0"/>
              <a:buChar char="•"/>
            </a:pPr>
            <a:endParaRPr lang="en-US" dirty="0"/>
          </a:p>
          <a:p>
            <a:endParaRPr lang="en-US" dirty="0"/>
          </a:p>
        </p:txBody>
      </p:sp>
      <p:pic>
        <p:nvPicPr>
          <p:cNvPr id="4" name="Picture 3"/>
          <p:cNvPicPr>
            <a:picLocks noChangeAspect="1"/>
          </p:cNvPicPr>
          <p:nvPr/>
        </p:nvPicPr>
        <p:blipFill>
          <a:blip r:embed="rId3"/>
          <a:stretch>
            <a:fillRect/>
          </a:stretch>
        </p:blipFill>
        <p:spPr>
          <a:xfrm>
            <a:off x="583364" y="1855348"/>
            <a:ext cx="2265264" cy="4460558"/>
          </a:xfrm>
          <a:prstGeom prst="rect">
            <a:avLst/>
          </a:prstGeom>
        </p:spPr>
      </p:pic>
      <p:sp>
        <p:nvSpPr>
          <p:cNvPr id="5" name="Rectangle: Rounded Corners 4"/>
          <p:cNvSpPr/>
          <p:nvPr/>
        </p:nvSpPr>
        <p:spPr>
          <a:xfrm>
            <a:off x="583364" y="3014678"/>
            <a:ext cx="2021047" cy="2914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71700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Time Card</a:t>
            </a:r>
            <a:br>
              <a:rPr lang="en-US" b="1" dirty="0">
                <a:solidFill>
                  <a:srgbClr val="024D80"/>
                </a:solidFill>
              </a:rPr>
            </a:br>
            <a:r>
              <a:rPr lang="en-US" sz="3200" b="1" i="1" dirty="0">
                <a:solidFill>
                  <a:srgbClr val="6482AD"/>
                </a:solidFill>
              </a:rPr>
              <a:t>Timecard Adjustments</a:t>
            </a:r>
            <a:endParaRPr lang="en-US" b="1" dirty="0">
              <a:solidFill>
                <a:srgbClr val="024D80"/>
              </a:solidFill>
            </a:endParaRPr>
          </a:p>
        </p:txBody>
      </p:sp>
      <p:sp>
        <p:nvSpPr>
          <p:cNvPr id="11" name="TextBox 10"/>
          <p:cNvSpPr txBox="1"/>
          <p:nvPr/>
        </p:nvSpPr>
        <p:spPr>
          <a:xfrm>
            <a:off x="2635120" y="2106071"/>
            <a:ext cx="6134183" cy="3139321"/>
          </a:xfrm>
          <a:prstGeom prst="rect">
            <a:avLst/>
          </a:prstGeom>
          <a:noFill/>
        </p:spPr>
        <p:txBody>
          <a:bodyPr wrap="square" rtlCol="0">
            <a:spAutoFit/>
          </a:bodyPr>
          <a:lstStyle/>
          <a:p>
            <a:pPr marL="285750" indent="-285750">
              <a:buFont typeface="Arial" panose="020B0604020202020204" pitchFamily="34" charset="0"/>
              <a:buChar char="•"/>
            </a:pPr>
            <a:r>
              <a:rPr lang="en-US" dirty="0"/>
              <a:t>Timecard Adjustment Screen corrects, updates, or otherwise modifies the line item details of an approved timecard. </a:t>
            </a:r>
          </a:p>
          <a:p>
            <a:pPr marL="285750" indent="-285750">
              <a:buFont typeface="Arial" panose="020B0604020202020204" pitchFamily="34" charset="0"/>
              <a:buChar char="•"/>
            </a:pPr>
            <a:r>
              <a:rPr lang="en-US" dirty="0"/>
              <a:t>Timecards, once approved, cannot be edited. The only option to correct posted quantities with an adjustment on the line item is to decrease the number of hours, which can be adjusted to zero. To add hours to a timecard, create a new timecard line item entry. </a:t>
            </a:r>
          </a:p>
          <a:p>
            <a:pPr marL="285750" indent="-285750">
              <a:buFont typeface="Arial" panose="020B0604020202020204" pitchFamily="34" charset="0"/>
              <a:buChar char="•"/>
            </a:pPr>
            <a:r>
              <a:rPr lang="en-US" dirty="0"/>
              <a:t>Timecard adjustments only modify posted (approved) records </a:t>
            </a:r>
          </a:p>
          <a:p>
            <a:endParaRPr lang="en-US" dirty="0"/>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369856" y="1737361"/>
            <a:ext cx="2265264" cy="4460558"/>
          </a:xfrm>
          <a:prstGeom prst="rect">
            <a:avLst/>
          </a:prstGeom>
        </p:spPr>
      </p:pic>
      <p:sp>
        <p:nvSpPr>
          <p:cNvPr id="5" name="Rectangle: Rounded Corners 4"/>
          <p:cNvSpPr/>
          <p:nvPr/>
        </p:nvSpPr>
        <p:spPr>
          <a:xfrm>
            <a:off x="369856" y="3042404"/>
            <a:ext cx="2021047" cy="2914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09517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Time Card</a:t>
            </a:r>
            <a:br>
              <a:rPr lang="en-US" b="1" dirty="0">
                <a:solidFill>
                  <a:srgbClr val="024D80"/>
                </a:solidFill>
              </a:rPr>
            </a:br>
            <a:r>
              <a:rPr lang="en-US" sz="3200" b="1" i="1" dirty="0">
                <a:solidFill>
                  <a:srgbClr val="6482AD"/>
                </a:solidFill>
              </a:rPr>
              <a:t>Timecard Generator</a:t>
            </a:r>
            <a:endParaRPr lang="en-US" b="1" dirty="0">
              <a:solidFill>
                <a:srgbClr val="024D80"/>
              </a:solidFill>
            </a:endParaRPr>
          </a:p>
        </p:txBody>
      </p:sp>
      <p:sp>
        <p:nvSpPr>
          <p:cNvPr id="11" name="TextBox 10"/>
          <p:cNvSpPr txBox="1"/>
          <p:nvPr/>
        </p:nvSpPr>
        <p:spPr>
          <a:xfrm>
            <a:off x="2806982" y="2259480"/>
            <a:ext cx="5559778" cy="2862322"/>
          </a:xfrm>
          <a:prstGeom prst="rect">
            <a:avLst/>
          </a:prstGeom>
          <a:noFill/>
        </p:spPr>
        <p:txBody>
          <a:bodyPr wrap="square" rtlCol="0">
            <a:spAutoFit/>
          </a:bodyPr>
          <a:lstStyle/>
          <a:p>
            <a:pPr marL="285750" indent="-285750">
              <a:buFont typeface="Arial" panose="020B0604020202020204" pitchFamily="34" charset="0"/>
              <a:buChar char="•"/>
            </a:pPr>
            <a:r>
              <a:rPr lang="en-US" dirty="0"/>
              <a:t>The Timecard Generator Screen makes it possible to support the fast creation of timecards for employees who perform the same job week after week. </a:t>
            </a:r>
          </a:p>
          <a:p>
            <a:endParaRPr lang="en-US" dirty="0"/>
          </a:p>
          <a:p>
            <a:pPr lvl="1"/>
            <a:r>
              <a:rPr lang="en-US" i="1" dirty="0"/>
              <a:t>For instance, a custodian may clean the same building or a grounds keeper would mow the lawns weekly, etc. A standing work order for this work over a period is typically the vehicle for collecting time. </a:t>
            </a:r>
          </a:p>
          <a:p>
            <a:endParaRPr lang="en-US" dirty="0"/>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369856" y="1737361"/>
            <a:ext cx="2265264" cy="4460558"/>
          </a:xfrm>
          <a:prstGeom prst="rect">
            <a:avLst/>
          </a:prstGeom>
        </p:spPr>
      </p:pic>
      <p:sp>
        <p:nvSpPr>
          <p:cNvPr id="5" name="Rectangle: Rounded Corners 4"/>
          <p:cNvSpPr/>
          <p:nvPr/>
        </p:nvSpPr>
        <p:spPr>
          <a:xfrm>
            <a:off x="369856" y="3260043"/>
            <a:ext cx="2021047" cy="2914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6469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7" name="Rectangle 6"/>
          <p:cNvSpPr/>
          <p:nvPr/>
        </p:nvSpPr>
        <p:spPr>
          <a:xfrm>
            <a:off x="0" y="1708484"/>
            <a:ext cx="9144000" cy="1155032"/>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5725" y="1309288"/>
            <a:ext cx="8886825" cy="1450757"/>
          </a:xfrm>
          <a:ln>
            <a:noFill/>
          </a:ln>
        </p:spPr>
        <p:txBody>
          <a:bodyPr>
            <a:normAutofit/>
          </a:bodyPr>
          <a:lstStyle/>
          <a:p>
            <a:r>
              <a:rPr lang="en-US" sz="4000" b="1" dirty="0">
                <a:solidFill>
                  <a:schemeClr val="bg1"/>
                </a:solidFill>
              </a:rPr>
              <a:t>Pre-Defined Screen Queries </a:t>
            </a:r>
          </a:p>
        </p:txBody>
      </p:sp>
      <p:sp>
        <p:nvSpPr>
          <p:cNvPr id="5" name="Rectangle 4"/>
          <p:cNvSpPr/>
          <p:nvPr/>
        </p:nvSpPr>
        <p:spPr>
          <a:xfrm>
            <a:off x="0" y="6304547"/>
            <a:ext cx="9144000" cy="5534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0" y="6304547"/>
            <a:ext cx="9144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10825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Pre-Defined Screen Queries</a:t>
            </a:r>
            <a:br>
              <a:rPr lang="en-US" b="1" dirty="0">
                <a:solidFill>
                  <a:srgbClr val="024D80"/>
                </a:solidFill>
              </a:rPr>
            </a:br>
            <a:r>
              <a:rPr lang="en-US" sz="3200" b="1" i="1" dirty="0">
                <a:solidFill>
                  <a:srgbClr val="6482AD"/>
                </a:solidFill>
              </a:rPr>
              <a:t>Report Listing</a:t>
            </a:r>
            <a:endParaRPr lang="en-US" b="1" dirty="0">
              <a:solidFill>
                <a:srgbClr val="024D80"/>
              </a:solidFill>
            </a:endParaRPr>
          </a:p>
        </p:txBody>
      </p:sp>
      <p:pic>
        <p:nvPicPr>
          <p:cNvPr id="3" name="Picture 2"/>
          <p:cNvPicPr>
            <a:picLocks noChangeAspect="1"/>
          </p:cNvPicPr>
          <p:nvPr/>
        </p:nvPicPr>
        <p:blipFill>
          <a:blip r:embed="rId3"/>
          <a:stretch>
            <a:fillRect/>
          </a:stretch>
        </p:blipFill>
        <p:spPr>
          <a:xfrm>
            <a:off x="165632" y="1920671"/>
            <a:ext cx="2179362" cy="4284986"/>
          </a:xfrm>
          <a:prstGeom prst="rect">
            <a:avLst/>
          </a:prstGeom>
        </p:spPr>
      </p:pic>
      <p:pic>
        <p:nvPicPr>
          <p:cNvPr id="4" name="Picture 3"/>
          <p:cNvPicPr>
            <a:picLocks noChangeAspect="1"/>
          </p:cNvPicPr>
          <p:nvPr/>
        </p:nvPicPr>
        <p:blipFill>
          <a:blip r:embed="rId4"/>
          <a:stretch>
            <a:fillRect/>
          </a:stretch>
        </p:blipFill>
        <p:spPr>
          <a:xfrm>
            <a:off x="2507226" y="1920670"/>
            <a:ext cx="6257007" cy="2725071"/>
          </a:xfrm>
          <a:prstGeom prst="rect">
            <a:avLst/>
          </a:prstGeom>
        </p:spPr>
      </p:pic>
      <p:sp>
        <p:nvSpPr>
          <p:cNvPr id="6" name="Rectangle: Rounded Corners 5"/>
          <p:cNvSpPr/>
          <p:nvPr/>
        </p:nvSpPr>
        <p:spPr>
          <a:xfrm>
            <a:off x="2507226" y="2094365"/>
            <a:ext cx="2021047" cy="2801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14903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Pre-Defined Screen Queries</a:t>
            </a:r>
            <a:br>
              <a:rPr lang="en-US" b="1" dirty="0">
                <a:solidFill>
                  <a:srgbClr val="024D80"/>
                </a:solidFill>
              </a:rPr>
            </a:br>
            <a:r>
              <a:rPr lang="en-US" sz="3200" b="1" i="1" dirty="0">
                <a:solidFill>
                  <a:srgbClr val="6482AD"/>
                </a:solidFill>
              </a:rPr>
              <a:t>Top Ten Potential Reports</a:t>
            </a:r>
            <a:endParaRPr lang="en-US" b="1" dirty="0">
              <a:solidFill>
                <a:srgbClr val="024D80"/>
              </a:solidFill>
            </a:endParaRPr>
          </a:p>
        </p:txBody>
      </p:sp>
      <p:sp>
        <p:nvSpPr>
          <p:cNvPr id="7" name="TextBox 6"/>
          <p:cNvSpPr txBox="1"/>
          <p:nvPr/>
        </p:nvSpPr>
        <p:spPr>
          <a:xfrm>
            <a:off x="533682" y="1929280"/>
            <a:ext cx="8483318" cy="3139321"/>
          </a:xfrm>
          <a:prstGeom prst="rect">
            <a:avLst/>
          </a:prstGeom>
          <a:noFill/>
        </p:spPr>
        <p:txBody>
          <a:bodyPr wrap="square" rtlCol="0">
            <a:spAutoFit/>
          </a:bodyPr>
          <a:lstStyle/>
          <a:p>
            <a:pPr marL="285750" indent="-285750">
              <a:buFont typeface="Arial" panose="020B0604020202020204" pitchFamily="34" charset="0"/>
              <a:buChar char="•"/>
            </a:pPr>
            <a:r>
              <a:rPr lang="en-US" dirty="0"/>
              <a:t>Each report can be filtered based on the corresponding prompts. </a:t>
            </a:r>
          </a:p>
          <a:p>
            <a:pPr marL="285750" indent="-285750">
              <a:buFont typeface="Arial" panose="020B0604020202020204" pitchFamily="34" charset="0"/>
              <a:buChar char="•"/>
            </a:pPr>
            <a:r>
              <a:rPr lang="en-US" dirty="0"/>
              <a:t>For example, the Asset Performance report can be filtered by Asset Type, Order Type, Category, Shop, and Zone. The report can also be filtered for a specific timeframe of performance (i.e. three months).</a:t>
            </a:r>
            <a:endParaRPr lang="en-US" i="1" dirty="0"/>
          </a:p>
          <a:p>
            <a:pPr marL="342900" indent="-342900">
              <a:buFont typeface="+mj-lt"/>
              <a:buAutoNum type="arabicPeriod"/>
            </a:pPr>
            <a:endParaRPr lang="en-US" i="1" dirty="0"/>
          </a:p>
          <a:p>
            <a:pPr marL="342900" indent="-342900">
              <a:buFont typeface="+mj-lt"/>
              <a:buAutoNum type="arabicPeriod"/>
            </a:pPr>
            <a:endParaRPr lang="en-US" i="1" dirty="0"/>
          </a:p>
          <a:p>
            <a:pPr marL="342900" indent="-342900">
              <a:buFont typeface="+mj-lt"/>
              <a:buAutoNum type="arabicPeriod"/>
            </a:pPr>
            <a:endParaRPr lang="en-US" i="1" dirty="0"/>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endParaRPr lang="en-US" i="1" dirty="0"/>
          </a:p>
          <a:p>
            <a:endParaRPr lang="en-US" dirty="0"/>
          </a:p>
          <a:p>
            <a:pPr marL="285750" indent="-285750">
              <a:buFont typeface="Arial" panose="020B0604020202020204" pitchFamily="34" charset="0"/>
              <a:buChar char="•"/>
            </a:pPr>
            <a:endParaRPr lang="en-US" dirty="0"/>
          </a:p>
        </p:txBody>
      </p:sp>
      <p:pic>
        <p:nvPicPr>
          <p:cNvPr id="5" name="Picture 4"/>
          <p:cNvPicPr>
            <a:picLocks noChangeAspect="1"/>
          </p:cNvPicPr>
          <p:nvPr/>
        </p:nvPicPr>
        <p:blipFill>
          <a:blip r:embed="rId3"/>
          <a:stretch>
            <a:fillRect/>
          </a:stretch>
        </p:blipFill>
        <p:spPr>
          <a:xfrm>
            <a:off x="0" y="3183825"/>
            <a:ext cx="9144000" cy="3674175"/>
          </a:xfrm>
          <a:prstGeom prst="rect">
            <a:avLst/>
          </a:prstGeom>
        </p:spPr>
      </p:pic>
    </p:spTree>
    <p:extLst>
      <p:ext uri="{BB962C8B-B14F-4D97-AF65-F5344CB8AC3E}">
        <p14:creationId xmlns:p14="http://schemas.microsoft.com/office/powerpoint/2010/main" val="2600597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row: Curved Right 15"/>
          <p:cNvSpPr/>
          <p:nvPr/>
        </p:nvSpPr>
        <p:spPr>
          <a:xfrm>
            <a:off x="1892969" y="5529911"/>
            <a:ext cx="407505" cy="51859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Arrow: Curved Right 30"/>
          <p:cNvSpPr/>
          <p:nvPr/>
        </p:nvSpPr>
        <p:spPr>
          <a:xfrm>
            <a:off x="1570452" y="4777629"/>
            <a:ext cx="407505" cy="51859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rrow: Curved Right 5"/>
          <p:cNvSpPr/>
          <p:nvPr/>
        </p:nvSpPr>
        <p:spPr>
          <a:xfrm>
            <a:off x="1358935" y="4039240"/>
            <a:ext cx="407505" cy="51859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Rounded Corners 6"/>
          <p:cNvSpPr/>
          <p:nvPr/>
        </p:nvSpPr>
        <p:spPr>
          <a:xfrm>
            <a:off x="1339060" y="3639130"/>
            <a:ext cx="2259659" cy="4691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p:cNvSpPr/>
          <p:nvPr/>
        </p:nvSpPr>
        <p:spPr>
          <a:xfrm>
            <a:off x="1746860" y="4342347"/>
            <a:ext cx="2259659" cy="4691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p:cNvSpPr/>
          <p:nvPr/>
        </p:nvSpPr>
        <p:spPr>
          <a:xfrm>
            <a:off x="1977957" y="5092997"/>
            <a:ext cx="2259659" cy="4691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p:cNvSpPr/>
          <p:nvPr/>
        </p:nvSpPr>
        <p:spPr>
          <a:xfrm>
            <a:off x="1977957" y="4221541"/>
            <a:ext cx="2259659" cy="4691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4"/>
          <p:cNvSpPr/>
          <p:nvPr/>
        </p:nvSpPr>
        <p:spPr>
          <a:xfrm>
            <a:off x="1748691" y="4335000"/>
            <a:ext cx="2259659" cy="480612"/>
          </a:xfrm>
          <a:prstGeom prst="roundRect">
            <a:avLst/>
          </a:prstGeom>
          <a:solidFill>
            <a:schemeClr val="accent1">
              <a:lumMod val="60000"/>
              <a:lumOff val="40000"/>
              <a:alpha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Facility</a:t>
            </a:r>
          </a:p>
        </p:txBody>
      </p:sp>
      <p:sp>
        <p:nvSpPr>
          <p:cNvPr id="10" name="Rounded Rectangle 4"/>
          <p:cNvSpPr/>
          <p:nvPr/>
        </p:nvSpPr>
        <p:spPr>
          <a:xfrm>
            <a:off x="1382810" y="3615473"/>
            <a:ext cx="2259659" cy="480612"/>
          </a:xfrm>
          <a:prstGeom prst="roundRect">
            <a:avLst/>
          </a:prstGeom>
          <a:solidFill>
            <a:schemeClr val="accent1">
              <a:lumMod val="60000"/>
              <a:lumOff val="40000"/>
              <a:alpha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Region</a:t>
            </a:r>
          </a:p>
        </p:txBody>
      </p:sp>
      <p:sp>
        <p:nvSpPr>
          <p:cNvPr id="15" name="Rounded Rectangle 4"/>
          <p:cNvSpPr/>
          <p:nvPr/>
        </p:nvSpPr>
        <p:spPr>
          <a:xfrm>
            <a:off x="1982421" y="5082970"/>
            <a:ext cx="2259659" cy="480612"/>
          </a:xfrm>
          <a:prstGeom prst="roundRect">
            <a:avLst/>
          </a:prstGeom>
          <a:solidFill>
            <a:schemeClr val="accent1">
              <a:lumMod val="60000"/>
              <a:lumOff val="40000"/>
              <a:alpha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Property</a:t>
            </a:r>
          </a:p>
        </p:txBody>
      </p:sp>
      <p:sp>
        <p:nvSpPr>
          <p:cNvPr id="3" name="TextBox 2"/>
          <p:cNvSpPr txBox="1"/>
          <p:nvPr/>
        </p:nvSpPr>
        <p:spPr>
          <a:xfrm>
            <a:off x="3707086" y="3619211"/>
            <a:ext cx="326244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Connecticut</a:t>
            </a:r>
          </a:p>
        </p:txBody>
      </p:sp>
      <p:sp>
        <p:nvSpPr>
          <p:cNvPr id="17" name="TextBox 16"/>
          <p:cNvSpPr txBox="1"/>
          <p:nvPr/>
        </p:nvSpPr>
        <p:spPr>
          <a:xfrm>
            <a:off x="4167071" y="4390558"/>
            <a:ext cx="300472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Storrs Campus</a:t>
            </a:r>
          </a:p>
        </p:txBody>
      </p:sp>
      <p:sp>
        <p:nvSpPr>
          <p:cNvPr id="18" name="TextBox 17"/>
          <p:cNvSpPr txBox="1"/>
          <p:nvPr/>
        </p:nvSpPr>
        <p:spPr>
          <a:xfrm>
            <a:off x="4560133" y="5096891"/>
            <a:ext cx="2611662"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Beach Hall</a:t>
            </a:r>
          </a:p>
        </p:txBody>
      </p:sp>
      <p:sp>
        <p:nvSpPr>
          <p:cNvPr id="4" name="Title 3"/>
          <p:cNvSpPr>
            <a:spLocks noGrp="1"/>
          </p:cNvSpPr>
          <p:nvPr>
            <p:ph type="title"/>
          </p:nvPr>
        </p:nvSpPr>
        <p:spPr/>
        <p:txBody>
          <a:bodyPr>
            <a:normAutofit fontScale="90000"/>
          </a:bodyPr>
          <a:lstStyle/>
          <a:p>
            <a:r>
              <a:rPr lang="en-US" b="1" dirty="0">
                <a:solidFill>
                  <a:srgbClr val="024D80"/>
                </a:solidFill>
              </a:rPr>
              <a:t>Contact and Location Standards</a:t>
            </a:r>
            <a:br>
              <a:rPr lang="en-US" b="1" dirty="0">
                <a:solidFill>
                  <a:srgbClr val="024D80"/>
                </a:solidFill>
              </a:rPr>
            </a:br>
            <a:r>
              <a:rPr lang="en-US" sz="3600" b="1" i="1" dirty="0">
                <a:solidFill>
                  <a:srgbClr val="6482AD"/>
                </a:solidFill>
              </a:rPr>
              <a:t>Property Hierarchy </a:t>
            </a:r>
            <a:endParaRPr lang="en-US" dirty="0"/>
          </a:p>
        </p:txBody>
      </p:sp>
      <p:sp>
        <p:nvSpPr>
          <p:cNvPr id="20" name="Content Placeholder 2"/>
          <p:cNvSpPr>
            <a:spLocks noGrp="1"/>
          </p:cNvSpPr>
          <p:nvPr>
            <p:ph sz="half" idx="1"/>
          </p:nvPr>
        </p:nvSpPr>
        <p:spPr>
          <a:xfrm>
            <a:off x="459959" y="1979066"/>
            <a:ext cx="8400432" cy="1427426"/>
          </a:xfrm>
        </p:spPr>
        <p:txBody>
          <a:bodyPr>
            <a:normAutofit fontScale="92500" lnSpcReduction="20000"/>
          </a:bodyPr>
          <a:lstStyle/>
          <a:p>
            <a:pPr marL="287338" indent="-287338" defTabSz="457200">
              <a:buClr>
                <a:schemeClr val="accent6"/>
              </a:buClr>
              <a:buFont typeface="Arial" panose="020B0604020202020204" pitchFamily="34" charset="0"/>
              <a:buChar char="•"/>
            </a:pPr>
            <a:r>
              <a:rPr lang="en-US" sz="2600" dirty="0"/>
              <a:t>The Property field is a required when entering a work order to document the area where the work is requested.</a:t>
            </a:r>
          </a:p>
          <a:p>
            <a:pPr marL="339725" indent="-339725" defTabSz="457200">
              <a:buClr>
                <a:schemeClr val="accent6"/>
              </a:buClr>
              <a:buFont typeface="Arial" panose="020B0604020202020204" pitchFamily="34" charset="0"/>
              <a:buChar char="•"/>
            </a:pPr>
            <a:r>
              <a:rPr lang="en-US" sz="2600" dirty="0"/>
              <a:t>The example below shows the hierarchy for work located in Beach Hall.</a:t>
            </a:r>
          </a:p>
          <a:p>
            <a:pPr marL="0" indent="0" defTabSz="457200">
              <a:buClr>
                <a:schemeClr val="accent6"/>
              </a:buClr>
              <a:buNone/>
            </a:pPr>
            <a:endParaRPr lang="en-US" sz="2600" dirty="0"/>
          </a:p>
          <a:p>
            <a:pPr marL="0" indent="0" defTabSz="457200">
              <a:buClr>
                <a:schemeClr val="accent6"/>
              </a:buClr>
              <a:buNone/>
            </a:pPr>
            <a:endParaRPr lang="en-US" sz="2200" dirty="0">
              <a:solidFill>
                <a:schemeClr val="tx1"/>
              </a:solidFill>
            </a:endParaRPr>
          </a:p>
          <a:p>
            <a:pPr marL="0" indent="0" defTabSz="457200">
              <a:buClr>
                <a:schemeClr val="accent6"/>
              </a:buClr>
              <a:buNone/>
            </a:pPr>
            <a:endParaRPr lang="en-US" sz="2200" dirty="0">
              <a:solidFill>
                <a:schemeClr val="tx1"/>
              </a:solidFill>
              <a:sym typeface="Wingdings"/>
            </a:endParaRPr>
          </a:p>
          <a:p>
            <a:pPr marL="0" indent="0">
              <a:buNone/>
            </a:pPr>
            <a:endParaRPr lang="en-US" sz="2400" dirty="0"/>
          </a:p>
        </p:txBody>
      </p:sp>
      <p:sp>
        <p:nvSpPr>
          <p:cNvPr id="19" name="Rounded Rectangle 4"/>
          <p:cNvSpPr/>
          <p:nvPr/>
        </p:nvSpPr>
        <p:spPr>
          <a:xfrm>
            <a:off x="2300474" y="5801464"/>
            <a:ext cx="2259659" cy="480612"/>
          </a:xfrm>
          <a:prstGeom prst="roundRect">
            <a:avLst/>
          </a:prstGeom>
          <a:solidFill>
            <a:schemeClr val="accent1">
              <a:lumMod val="60000"/>
              <a:lumOff val="40000"/>
              <a:alpha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Location</a:t>
            </a:r>
          </a:p>
        </p:txBody>
      </p:sp>
      <p:sp>
        <p:nvSpPr>
          <p:cNvPr id="23" name="TextBox 22"/>
          <p:cNvSpPr txBox="1"/>
          <p:nvPr/>
        </p:nvSpPr>
        <p:spPr>
          <a:xfrm>
            <a:off x="4660175" y="5838558"/>
            <a:ext cx="2611662"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i="1" dirty="0">
                <a:solidFill>
                  <a:prstClr val="black"/>
                </a:solidFill>
                <a:latin typeface="Calibri" panose="020F0502020204030204"/>
              </a:rPr>
              <a:t>104A</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601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7" name="Rectangle 6"/>
          <p:cNvSpPr/>
          <p:nvPr/>
        </p:nvSpPr>
        <p:spPr>
          <a:xfrm>
            <a:off x="0" y="1708484"/>
            <a:ext cx="9144000" cy="1155032"/>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13509" y="1309288"/>
            <a:ext cx="8030391" cy="1450757"/>
          </a:xfrm>
          <a:ln>
            <a:noFill/>
          </a:ln>
        </p:spPr>
        <p:txBody>
          <a:bodyPr/>
          <a:lstStyle/>
          <a:p>
            <a:r>
              <a:rPr lang="en-US" b="1" dirty="0">
                <a:solidFill>
                  <a:schemeClr val="bg1"/>
                </a:solidFill>
              </a:rPr>
              <a:t>Classifying Types of Maintenance</a:t>
            </a:r>
          </a:p>
        </p:txBody>
      </p:sp>
      <p:sp>
        <p:nvSpPr>
          <p:cNvPr id="5" name="Rectangle 4"/>
          <p:cNvSpPr/>
          <p:nvPr/>
        </p:nvSpPr>
        <p:spPr>
          <a:xfrm>
            <a:off x="0" y="6304547"/>
            <a:ext cx="9144000" cy="5534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0" y="6304547"/>
            <a:ext cx="9144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595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rrow: Curved Right 31"/>
          <p:cNvSpPr/>
          <p:nvPr/>
        </p:nvSpPr>
        <p:spPr>
          <a:xfrm>
            <a:off x="2092967" y="4292908"/>
            <a:ext cx="407505" cy="51859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Arrow: Curved Right 30"/>
          <p:cNvSpPr/>
          <p:nvPr/>
        </p:nvSpPr>
        <p:spPr>
          <a:xfrm>
            <a:off x="1638810" y="3577365"/>
            <a:ext cx="407505" cy="51859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rrow: Curved Right 5"/>
          <p:cNvSpPr/>
          <p:nvPr/>
        </p:nvSpPr>
        <p:spPr>
          <a:xfrm>
            <a:off x="1427293" y="2838976"/>
            <a:ext cx="407505" cy="51859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Rounded Corners 6"/>
          <p:cNvSpPr/>
          <p:nvPr/>
        </p:nvSpPr>
        <p:spPr>
          <a:xfrm>
            <a:off x="1407418" y="2438866"/>
            <a:ext cx="2259659" cy="4691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p:cNvSpPr/>
          <p:nvPr/>
        </p:nvSpPr>
        <p:spPr>
          <a:xfrm>
            <a:off x="1735408" y="3167491"/>
            <a:ext cx="2259659" cy="4691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p:cNvSpPr/>
          <p:nvPr/>
        </p:nvSpPr>
        <p:spPr>
          <a:xfrm>
            <a:off x="2046315" y="3892733"/>
            <a:ext cx="2259659" cy="4691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p:cNvSpPr/>
          <p:nvPr/>
        </p:nvSpPr>
        <p:spPr>
          <a:xfrm>
            <a:off x="2500472" y="4579459"/>
            <a:ext cx="2259659" cy="4691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4"/>
          <p:cNvSpPr/>
          <p:nvPr/>
        </p:nvSpPr>
        <p:spPr>
          <a:xfrm>
            <a:off x="1407418" y="2427435"/>
            <a:ext cx="2259659" cy="480612"/>
          </a:xfrm>
          <a:prstGeom prst="roundRect">
            <a:avLst/>
          </a:prstGeom>
          <a:solidFill>
            <a:schemeClr val="accent1">
              <a:lumMod val="60000"/>
              <a:lumOff val="40000"/>
              <a:alpha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Work Type</a:t>
            </a:r>
          </a:p>
        </p:txBody>
      </p:sp>
      <p:sp>
        <p:nvSpPr>
          <p:cNvPr id="2" name="Title 1"/>
          <p:cNvSpPr>
            <a:spLocks noGrp="1"/>
          </p:cNvSpPr>
          <p:nvPr>
            <p:ph type="title"/>
          </p:nvPr>
        </p:nvSpPr>
        <p:spPr/>
        <p:txBody>
          <a:bodyPr>
            <a:normAutofit/>
          </a:bodyPr>
          <a:lstStyle/>
          <a:p>
            <a:r>
              <a:rPr lang="en-US" b="1" dirty="0">
                <a:solidFill>
                  <a:srgbClr val="024D80"/>
                </a:solidFill>
              </a:rPr>
              <a:t>Work Classification Standards </a:t>
            </a:r>
            <a:br>
              <a:rPr lang="en-US" b="1" dirty="0">
                <a:solidFill>
                  <a:srgbClr val="024D80"/>
                </a:solidFill>
              </a:rPr>
            </a:br>
            <a:r>
              <a:rPr lang="en-US" sz="3200" b="1" i="1" spc="0" dirty="0">
                <a:solidFill>
                  <a:srgbClr val="6482AD"/>
                </a:solidFill>
                <a:latin typeface="Calibri Light" panose="020F0302020204030204" pitchFamily="34" charset="0"/>
                <a:cs typeface="Calibri Light" panose="020F0302020204030204" pitchFamily="34" charset="0"/>
              </a:rPr>
              <a:t>Hierarchy</a:t>
            </a:r>
            <a:endParaRPr lang="en-US" b="1" dirty="0">
              <a:solidFill>
                <a:srgbClr val="024D80"/>
              </a:solidFill>
            </a:endParaRPr>
          </a:p>
        </p:txBody>
      </p:sp>
      <p:sp>
        <p:nvSpPr>
          <p:cNvPr id="5" name="Content Placeholder 2"/>
          <p:cNvSpPr txBox="1">
            <a:spLocks/>
          </p:cNvSpPr>
          <p:nvPr/>
        </p:nvSpPr>
        <p:spPr>
          <a:xfrm>
            <a:off x="822960" y="1990113"/>
            <a:ext cx="7543801" cy="439442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B22600"/>
              </a:buClr>
              <a:buSzPct val="100000"/>
              <a:buFont typeface="Calibri" panose="020F0502020204030204" pitchFamily="34" charset="0"/>
              <a:buNone/>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10" name="Rounded Rectangle 4"/>
          <p:cNvSpPr/>
          <p:nvPr/>
        </p:nvSpPr>
        <p:spPr>
          <a:xfrm>
            <a:off x="1735408" y="3172135"/>
            <a:ext cx="2259659" cy="480612"/>
          </a:xfrm>
          <a:prstGeom prst="roundRect">
            <a:avLst/>
          </a:prstGeom>
          <a:solidFill>
            <a:schemeClr val="accent1">
              <a:lumMod val="60000"/>
              <a:lumOff val="40000"/>
              <a:alpha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Work Category</a:t>
            </a:r>
          </a:p>
        </p:txBody>
      </p:sp>
      <p:sp>
        <p:nvSpPr>
          <p:cNvPr id="15" name="Rounded Rectangle 4"/>
          <p:cNvSpPr/>
          <p:nvPr/>
        </p:nvSpPr>
        <p:spPr>
          <a:xfrm>
            <a:off x="2046315" y="3887018"/>
            <a:ext cx="2259659" cy="480612"/>
          </a:xfrm>
          <a:prstGeom prst="roundRect">
            <a:avLst/>
          </a:prstGeom>
          <a:solidFill>
            <a:schemeClr val="accent1">
              <a:lumMod val="60000"/>
              <a:lumOff val="40000"/>
              <a:alpha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Problem Code</a:t>
            </a:r>
          </a:p>
        </p:txBody>
      </p:sp>
      <p:sp>
        <p:nvSpPr>
          <p:cNvPr id="13" name="Rounded Rectangle 4"/>
          <p:cNvSpPr/>
          <p:nvPr/>
        </p:nvSpPr>
        <p:spPr>
          <a:xfrm>
            <a:off x="2500472" y="4576100"/>
            <a:ext cx="2259659" cy="480612"/>
          </a:xfrm>
          <a:prstGeom prst="roundRect">
            <a:avLst/>
          </a:prstGeom>
          <a:solidFill>
            <a:schemeClr val="accent1">
              <a:lumMod val="60000"/>
              <a:lumOff val="40000"/>
              <a:alpha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Action Taken</a:t>
            </a:r>
          </a:p>
        </p:txBody>
      </p:sp>
      <p:sp>
        <p:nvSpPr>
          <p:cNvPr id="3" name="TextBox 2"/>
          <p:cNvSpPr txBox="1"/>
          <p:nvPr/>
        </p:nvSpPr>
        <p:spPr>
          <a:xfrm>
            <a:off x="3754577" y="2438866"/>
            <a:ext cx="326244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Maintenance</a:t>
            </a:r>
          </a:p>
        </p:txBody>
      </p:sp>
      <p:sp>
        <p:nvSpPr>
          <p:cNvPr id="17" name="TextBox 16"/>
          <p:cNvSpPr txBox="1"/>
          <p:nvPr/>
        </p:nvSpPr>
        <p:spPr>
          <a:xfrm>
            <a:off x="4214562" y="3210213"/>
            <a:ext cx="300472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Corrective</a:t>
            </a:r>
          </a:p>
        </p:txBody>
      </p:sp>
      <p:sp>
        <p:nvSpPr>
          <p:cNvPr id="18" name="TextBox 17"/>
          <p:cNvSpPr txBox="1"/>
          <p:nvPr/>
        </p:nvSpPr>
        <p:spPr>
          <a:xfrm>
            <a:off x="4607624" y="3916546"/>
            <a:ext cx="2611662"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Leak/Flood Problem</a:t>
            </a:r>
          </a:p>
        </p:txBody>
      </p:sp>
      <p:sp>
        <p:nvSpPr>
          <p:cNvPr id="19" name="TextBox 18"/>
          <p:cNvSpPr txBox="1"/>
          <p:nvPr/>
        </p:nvSpPr>
        <p:spPr>
          <a:xfrm>
            <a:off x="4835955" y="4622220"/>
            <a:ext cx="336703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HVAC Equipment Leak Repair</a:t>
            </a:r>
          </a:p>
        </p:txBody>
      </p:sp>
      <p:sp>
        <p:nvSpPr>
          <p:cNvPr id="20" name="Rectangle 19"/>
          <p:cNvSpPr/>
          <p:nvPr/>
        </p:nvSpPr>
        <p:spPr>
          <a:xfrm>
            <a:off x="4980991" y="4218759"/>
            <a:ext cx="368742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(and Failure Cause Code if applicable)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3799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
          <p:cNvSpPr/>
          <p:nvPr/>
        </p:nvSpPr>
        <p:spPr>
          <a:xfrm>
            <a:off x="615886" y="2298683"/>
            <a:ext cx="2259659" cy="480612"/>
          </a:xfrm>
          <a:prstGeom prst="roundRect">
            <a:avLst/>
          </a:prstGeom>
          <a:solidFill>
            <a:schemeClr val="accent1">
              <a:lumMod val="60000"/>
              <a:lumOff val="40000"/>
              <a:alpha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normAutofit/>
          </a:bodyPr>
          <a:lstStyle/>
          <a:p>
            <a:r>
              <a:rPr lang="en-US" b="1" dirty="0">
                <a:solidFill>
                  <a:srgbClr val="024D80"/>
                </a:solidFill>
              </a:rPr>
              <a:t>Work Classification Standards </a:t>
            </a:r>
            <a:br>
              <a:rPr lang="en-US" b="1" dirty="0">
                <a:solidFill>
                  <a:srgbClr val="024D80"/>
                </a:solidFill>
              </a:rPr>
            </a:br>
            <a:r>
              <a:rPr lang="en-US" sz="3200" b="1" i="1" spc="0" dirty="0">
                <a:solidFill>
                  <a:srgbClr val="6482AD"/>
                </a:solidFill>
                <a:latin typeface="Calibri Light" panose="020F0302020204030204" pitchFamily="34" charset="0"/>
                <a:cs typeface="Calibri Light" panose="020F0302020204030204" pitchFamily="34" charset="0"/>
              </a:rPr>
              <a:t>Work Type</a:t>
            </a:r>
          </a:p>
        </p:txBody>
      </p:sp>
      <p:sp>
        <p:nvSpPr>
          <p:cNvPr id="3" name="Content Placeholder 2"/>
          <p:cNvSpPr>
            <a:spLocks noGrp="1"/>
          </p:cNvSpPr>
          <p:nvPr>
            <p:ph idx="1"/>
          </p:nvPr>
        </p:nvSpPr>
        <p:spPr>
          <a:xfrm>
            <a:off x="822959" y="1845734"/>
            <a:ext cx="7543801" cy="4394428"/>
          </a:xfrm>
        </p:spPr>
        <p:txBody>
          <a:bodyPr>
            <a:normAutofit/>
          </a:bodyPr>
          <a:lstStyle/>
          <a:p>
            <a:pPr marL="0" indent="0">
              <a:buNone/>
            </a:pPr>
            <a:r>
              <a:rPr lang="en-US" sz="2400" b="1" dirty="0"/>
              <a:t>Work Types</a:t>
            </a:r>
          </a:p>
          <a:p>
            <a:pPr>
              <a:buClr>
                <a:schemeClr val="accent6"/>
              </a:buClr>
              <a:buFont typeface="Arial" panose="020B0604020202020204" pitchFamily="34" charset="0"/>
              <a:buChar char="•"/>
            </a:pPr>
            <a:r>
              <a:rPr lang="en-US" sz="2400" dirty="0"/>
              <a:t> Maintenance</a:t>
            </a:r>
          </a:p>
          <a:p>
            <a:pPr>
              <a:buClr>
                <a:schemeClr val="accent6"/>
              </a:buClr>
              <a:buFont typeface="Arial" panose="020B0604020202020204" pitchFamily="34" charset="0"/>
              <a:buChar char="•"/>
            </a:pPr>
            <a:r>
              <a:rPr lang="en-US" sz="2400" dirty="0"/>
              <a:t> Operations</a:t>
            </a:r>
          </a:p>
          <a:p>
            <a:pPr>
              <a:buClr>
                <a:schemeClr val="accent6"/>
              </a:buClr>
              <a:buFont typeface="Arial" panose="020B0604020202020204" pitchFamily="34" charset="0"/>
              <a:buChar char="•"/>
            </a:pPr>
            <a:r>
              <a:rPr lang="en-US" sz="2400" dirty="0"/>
              <a:t> Recapitalization</a:t>
            </a:r>
          </a:p>
          <a:p>
            <a:pPr>
              <a:buClr>
                <a:schemeClr val="accent6"/>
              </a:buClr>
              <a:buFont typeface="Arial" panose="020B0604020202020204" pitchFamily="34" charset="0"/>
              <a:buChar char="•"/>
            </a:pPr>
            <a:r>
              <a:rPr lang="en-US" sz="2400" dirty="0"/>
              <a:t> Administrative </a:t>
            </a:r>
          </a:p>
        </p:txBody>
      </p:sp>
      <p:sp>
        <p:nvSpPr>
          <p:cNvPr id="4" name="Rectangle 3"/>
          <p:cNvSpPr/>
          <p:nvPr/>
        </p:nvSpPr>
        <p:spPr>
          <a:xfrm>
            <a:off x="3295963" y="1966421"/>
            <a:ext cx="5547591" cy="3416320"/>
          </a:xfrm>
          <a:prstGeom prst="rect">
            <a:avLst/>
          </a:prstGeom>
        </p:spPr>
        <p:txBody>
          <a:bodyPr wrap="square">
            <a:spAutoFit/>
          </a:bodyPr>
          <a:lstStyle/>
          <a:p>
            <a:pPr lvl="0" algn="ctr" defTabSz="914400">
              <a:defRPr/>
            </a:pPr>
            <a:r>
              <a:rPr lang="en-US" sz="2400" i="1" dirty="0"/>
              <a:t>One of the biggest challenges is getting everyone thinking the same way about maintenance because everyone has different backgrounds and exposure to different maintenance activities. They’ve learned things in a different manner, worked in different places, and have a different way of doing things as part of their skill set. </a:t>
            </a:r>
          </a:p>
        </p:txBody>
      </p:sp>
    </p:spTree>
    <p:extLst>
      <p:ext uri="{BB962C8B-B14F-4D97-AF65-F5344CB8AC3E}">
        <p14:creationId xmlns:p14="http://schemas.microsoft.com/office/powerpoint/2010/main" val="3566264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4"/>
          <p:cNvSpPr/>
          <p:nvPr/>
        </p:nvSpPr>
        <p:spPr>
          <a:xfrm>
            <a:off x="4063625" y="2274294"/>
            <a:ext cx="4303135" cy="2105526"/>
          </a:xfrm>
          <a:prstGeom prst="roundRect">
            <a:avLst/>
          </a:prstGeom>
          <a:solidFill>
            <a:schemeClr val="accent1">
              <a:lumMod val="60000"/>
              <a:lumOff val="40000"/>
              <a:alpha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ounded Rectangle 4"/>
          <p:cNvSpPr/>
          <p:nvPr/>
        </p:nvSpPr>
        <p:spPr>
          <a:xfrm>
            <a:off x="615886" y="2298683"/>
            <a:ext cx="2259659" cy="480612"/>
          </a:xfrm>
          <a:prstGeom prst="roundRect">
            <a:avLst/>
          </a:prstGeom>
          <a:solidFill>
            <a:schemeClr val="accent1">
              <a:lumMod val="60000"/>
              <a:lumOff val="40000"/>
              <a:alpha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normAutofit/>
          </a:bodyPr>
          <a:lstStyle/>
          <a:p>
            <a:r>
              <a:rPr lang="en-US" b="1" dirty="0">
                <a:solidFill>
                  <a:srgbClr val="024D80"/>
                </a:solidFill>
              </a:rPr>
              <a:t>Work Classification Standards </a:t>
            </a:r>
            <a:br>
              <a:rPr lang="en-US" b="1" dirty="0">
                <a:solidFill>
                  <a:srgbClr val="024D80"/>
                </a:solidFill>
              </a:rPr>
            </a:br>
            <a:r>
              <a:rPr lang="en-US" sz="3200" b="1" i="1" spc="0" dirty="0">
                <a:solidFill>
                  <a:srgbClr val="6482AD"/>
                </a:solidFill>
                <a:latin typeface="Calibri Light" panose="020F0302020204030204" pitchFamily="34" charset="0"/>
                <a:cs typeface="Calibri Light" panose="020F0302020204030204" pitchFamily="34" charset="0"/>
              </a:rPr>
              <a:t>Work Type</a:t>
            </a:r>
            <a:endParaRPr lang="en-US" b="1" dirty="0">
              <a:solidFill>
                <a:srgbClr val="024D80"/>
              </a:solidFill>
            </a:endParaRPr>
          </a:p>
        </p:txBody>
      </p:sp>
      <p:sp>
        <p:nvSpPr>
          <p:cNvPr id="3" name="Content Placeholder 2"/>
          <p:cNvSpPr>
            <a:spLocks noGrp="1"/>
          </p:cNvSpPr>
          <p:nvPr>
            <p:ph idx="1"/>
          </p:nvPr>
        </p:nvSpPr>
        <p:spPr>
          <a:xfrm>
            <a:off x="822959" y="1845734"/>
            <a:ext cx="7543801" cy="4394428"/>
          </a:xfrm>
        </p:spPr>
        <p:txBody>
          <a:bodyPr>
            <a:normAutofit/>
          </a:bodyPr>
          <a:lstStyle/>
          <a:p>
            <a:pPr marL="0" indent="0">
              <a:buNone/>
            </a:pPr>
            <a:r>
              <a:rPr lang="en-US" sz="2400" b="1" dirty="0"/>
              <a:t>Work Types</a:t>
            </a:r>
          </a:p>
          <a:p>
            <a:pPr>
              <a:buClr>
                <a:schemeClr val="accent6"/>
              </a:buClr>
              <a:buFont typeface="Arial" panose="020B0604020202020204" pitchFamily="34" charset="0"/>
              <a:buChar char="•"/>
            </a:pPr>
            <a:r>
              <a:rPr lang="en-US" sz="2400" dirty="0"/>
              <a:t> Maintenance</a:t>
            </a:r>
          </a:p>
          <a:p>
            <a:pPr>
              <a:buClr>
                <a:schemeClr val="accent6"/>
              </a:buClr>
              <a:buFont typeface="Arial" panose="020B0604020202020204" pitchFamily="34" charset="0"/>
              <a:buChar char="•"/>
            </a:pPr>
            <a:r>
              <a:rPr lang="en-US" sz="2400" dirty="0"/>
              <a:t> Operations</a:t>
            </a:r>
          </a:p>
          <a:p>
            <a:pPr>
              <a:buClr>
                <a:schemeClr val="accent6"/>
              </a:buClr>
              <a:buFont typeface="Arial" panose="020B0604020202020204" pitchFamily="34" charset="0"/>
              <a:buChar char="•"/>
            </a:pPr>
            <a:r>
              <a:rPr lang="en-US" sz="2400" dirty="0"/>
              <a:t> Recapitalization</a:t>
            </a:r>
          </a:p>
          <a:p>
            <a:pPr>
              <a:buClr>
                <a:schemeClr val="accent6"/>
              </a:buClr>
              <a:buFont typeface="Arial" panose="020B0604020202020204" pitchFamily="34" charset="0"/>
              <a:buChar char="•"/>
            </a:pPr>
            <a:r>
              <a:rPr lang="en-US" sz="2400" dirty="0"/>
              <a:t> Administrative </a:t>
            </a:r>
          </a:p>
        </p:txBody>
      </p:sp>
      <p:sp>
        <p:nvSpPr>
          <p:cNvPr id="5" name="Content Placeholder 2"/>
          <p:cNvSpPr txBox="1">
            <a:spLocks/>
          </p:cNvSpPr>
          <p:nvPr/>
        </p:nvSpPr>
        <p:spPr>
          <a:xfrm>
            <a:off x="4270698" y="1845734"/>
            <a:ext cx="7543801" cy="439442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E84C22"/>
              </a:buClr>
              <a:buSzPct val="100000"/>
              <a:buFont typeface="Calibri" panose="020F0502020204030204" pitchFamily="34" charset="0"/>
              <a:buNone/>
              <a:tabLst/>
              <a:defRPr/>
            </a:pPr>
            <a:r>
              <a:rPr kumimoji="0" lang="en-US" sz="24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Maintenance Work Categories</a:t>
            </a:r>
          </a:p>
          <a:p>
            <a:pPr marL="91440" marR="0" lvl="0" indent="-91440" algn="l" defTabSz="914400" rtl="0" eaLnBrk="1" fontAlgn="auto" latinLnBrk="0" hangingPunct="1">
              <a:lnSpc>
                <a:spcPct val="90000"/>
              </a:lnSpc>
              <a:spcBef>
                <a:spcPts val="1200"/>
              </a:spcBef>
              <a:spcAft>
                <a:spcPts val="200"/>
              </a:spcAft>
              <a:buClr>
                <a:srgbClr val="B22600"/>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Preventive Maintenance (PM)</a:t>
            </a:r>
          </a:p>
          <a:p>
            <a:pPr marL="91440" marR="0" lvl="0" indent="-91440" algn="l" defTabSz="914400" rtl="0" eaLnBrk="1" fontAlgn="auto" latinLnBrk="0" hangingPunct="1">
              <a:lnSpc>
                <a:spcPct val="90000"/>
              </a:lnSpc>
              <a:spcBef>
                <a:spcPts val="1200"/>
              </a:spcBef>
              <a:spcAft>
                <a:spcPts val="200"/>
              </a:spcAft>
              <a:buClr>
                <a:srgbClr val="B22600"/>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Predictive Maintenance (</a:t>
            </a:r>
            <a:r>
              <a:rPr kumimoji="0" lang="en-US" sz="24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PdM</a:t>
            </a: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t>
            </a:r>
          </a:p>
          <a:p>
            <a:pPr marL="91440" marR="0" lvl="0" indent="-91440" algn="l" defTabSz="914400" rtl="0" eaLnBrk="1" fontAlgn="auto" latinLnBrk="0" hangingPunct="1">
              <a:lnSpc>
                <a:spcPct val="90000"/>
              </a:lnSpc>
              <a:spcBef>
                <a:spcPts val="1200"/>
              </a:spcBef>
              <a:spcAft>
                <a:spcPts val="200"/>
              </a:spcAft>
              <a:buClr>
                <a:srgbClr val="B22600"/>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Proactive Maintenance (</a:t>
            </a:r>
            <a:r>
              <a:rPr kumimoji="0" lang="en-US" sz="24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PrM</a:t>
            </a: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t>
            </a:r>
          </a:p>
          <a:p>
            <a:pPr marL="91440" marR="0" lvl="0" indent="-91440" algn="l" defTabSz="914400" rtl="0" eaLnBrk="1" fontAlgn="auto" latinLnBrk="0" hangingPunct="1">
              <a:lnSpc>
                <a:spcPct val="90000"/>
              </a:lnSpc>
              <a:spcBef>
                <a:spcPts val="1200"/>
              </a:spcBef>
              <a:spcAft>
                <a:spcPts val="200"/>
              </a:spcAft>
              <a:buClr>
                <a:srgbClr val="B22600"/>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Corrective Maintenance (CM)</a:t>
            </a:r>
          </a:p>
        </p:txBody>
      </p:sp>
      <p:sp>
        <p:nvSpPr>
          <p:cNvPr id="8" name="Right Arrow 6"/>
          <p:cNvSpPr/>
          <p:nvPr/>
        </p:nvSpPr>
        <p:spPr>
          <a:xfrm>
            <a:off x="3058554" y="2397212"/>
            <a:ext cx="877470" cy="273799"/>
          </a:xfrm>
          <a:prstGeom prst="rightArrow">
            <a:avLst/>
          </a:prstGeom>
          <a:solidFill>
            <a:schemeClr val="accent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029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24D80"/>
                </a:solidFill>
              </a:rPr>
              <a:t>Defining Maintenance</a:t>
            </a:r>
          </a:p>
        </p:txBody>
      </p:sp>
      <p:sp>
        <p:nvSpPr>
          <p:cNvPr id="3" name="Content Placeholder 2"/>
          <p:cNvSpPr>
            <a:spLocks noGrp="1"/>
          </p:cNvSpPr>
          <p:nvPr>
            <p:ph idx="1"/>
          </p:nvPr>
        </p:nvSpPr>
        <p:spPr/>
        <p:txBody>
          <a:bodyPr>
            <a:normAutofit/>
          </a:bodyPr>
          <a:lstStyle/>
          <a:p>
            <a:pPr marL="461963" indent="-461963">
              <a:buBlip>
                <a:blip r:embed="rId3"/>
              </a:buBlip>
            </a:pPr>
            <a:endParaRPr lang="en-US" sz="2400" dirty="0">
              <a:cs typeface="Times New Roman" panose="02020603050405020304" pitchFamily="18" charset="0"/>
              <a:sym typeface="Wingdings"/>
            </a:endParaRPr>
          </a:p>
          <a:p>
            <a:pPr marL="0" indent="0">
              <a:buNone/>
            </a:pPr>
            <a:endParaRPr lang="en-US" sz="2400" dirty="0"/>
          </a:p>
        </p:txBody>
      </p:sp>
      <p:sp>
        <p:nvSpPr>
          <p:cNvPr id="6" name="Rounded Rectangle 5"/>
          <p:cNvSpPr/>
          <p:nvPr/>
        </p:nvSpPr>
        <p:spPr bwMode="auto">
          <a:xfrm>
            <a:off x="484188" y="1859969"/>
            <a:ext cx="3769157" cy="1842655"/>
          </a:xfrm>
          <a:prstGeom prst="roundRect">
            <a:avLst/>
          </a:prstGeom>
          <a:solidFill>
            <a:schemeClr val="bg1">
              <a:lumMod val="85000"/>
            </a:schemeClr>
          </a:solidFill>
          <a:ln w="9525" cap="flat" cmpd="sng" algn="ctr">
            <a:noFill/>
            <a:prstDash val="solid"/>
            <a:round/>
            <a:headEnd type="none" w="med" len="med"/>
            <a:tailEnd type="none" w="med" len="med"/>
          </a:ln>
          <a:effectLst>
            <a:softEdge rad="127000"/>
          </a:effectLst>
        </p:spPr>
        <p:txBody>
          <a:bodyPr/>
          <a:lstStyle/>
          <a:p>
            <a:pPr marL="742950" marR="0" lvl="0" indent="-285750" algn="l" defTabSz="457200" rtl="0" eaLnBrk="1" fontAlgn="auto" latinLnBrk="0" hangingPunct="1">
              <a:lnSpc>
                <a:spcPct val="100000"/>
              </a:lnSpc>
              <a:spcBef>
                <a:spcPct val="50000"/>
              </a:spcBef>
              <a:spcAft>
                <a:spcPts val="0"/>
              </a:spcAft>
              <a:buClrTx/>
              <a:buSzTx/>
              <a:buFont typeface="Wingdings" panose="05000000000000000000" pitchFamily="2" charset="2"/>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5"/>
          <p:cNvSpPr txBox="1">
            <a:spLocks noChangeArrowheads="1"/>
          </p:cNvSpPr>
          <p:nvPr/>
        </p:nvSpPr>
        <p:spPr bwMode="auto">
          <a:xfrm>
            <a:off x="595313" y="2427288"/>
            <a:ext cx="350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defRPr sz="32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w"/>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0" lang="en-US" altLang="en-US" sz="4000" b="0" i="0" u="none" strike="noStrike" kern="1200" cap="none" spc="0" normalizeH="0" baseline="0" noProof="0" dirty="0">
                <a:ln>
                  <a:noFill/>
                </a:ln>
                <a:solidFill>
                  <a:prstClr val="black"/>
                </a:solidFill>
                <a:effectLst/>
                <a:uLnTx/>
                <a:uFillTx/>
                <a:latin typeface="Stencil" panose="040409050D0802020404" pitchFamily="82" charset="0"/>
                <a:ea typeface="+mn-ea"/>
                <a:cs typeface="+mn-cs"/>
              </a:rPr>
              <a:t>Preventive</a:t>
            </a:r>
          </a:p>
        </p:txBody>
      </p:sp>
      <p:sp>
        <p:nvSpPr>
          <p:cNvPr id="8" name="Rounded Rectangle 7"/>
          <p:cNvSpPr/>
          <p:nvPr/>
        </p:nvSpPr>
        <p:spPr bwMode="auto">
          <a:xfrm>
            <a:off x="4862221" y="1859969"/>
            <a:ext cx="3769157" cy="1842655"/>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a:softEdge rad="127000"/>
          </a:effectLst>
        </p:spPr>
        <p:txBody>
          <a:bodyPr/>
          <a:lstStyle/>
          <a:p>
            <a:pPr marL="742950" marR="0" lvl="0" indent="-285750" algn="l" defTabSz="457200" rtl="0" eaLnBrk="1" fontAlgn="auto" latinLnBrk="0" hangingPunct="1">
              <a:lnSpc>
                <a:spcPct val="100000"/>
              </a:lnSpc>
              <a:spcBef>
                <a:spcPct val="50000"/>
              </a:spcBef>
              <a:spcAft>
                <a:spcPts val="0"/>
              </a:spcAft>
              <a:buClrTx/>
              <a:buSzTx/>
              <a:buFont typeface="Wingdings" panose="05000000000000000000" pitchFamily="2" charset="2"/>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7"/>
          <p:cNvSpPr txBox="1">
            <a:spLocks noChangeArrowheads="1"/>
          </p:cNvSpPr>
          <p:nvPr/>
        </p:nvSpPr>
        <p:spPr bwMode="auto">
          <a:xfrm>
            <a:off x="4973638" y="2427288"/>
            <a:ext cx="350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defRPr sz="32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w"/>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0" lang="en-US" altLang="en-US" sz="4000" b="0" i="0" u="none" strike="noStrike" kern="1200" cap="none" spc="0" normalizeH="0" baseline="0" noProof="0" dirty="0">
                <a:ln>
                  <a:noFill/>
                </a:ln>
                <a:solidFill>
                  <a:prstClr val="black"/>
                </a:solidFill>
                <a:effectLst/>
                <a:uLnTx/>
                <a:uFillTx/>
                <a:latin typeface="Stencil" panose="040409050D0802020404" pitchFamily="82" charset="0"/>
                <a:ea typeface="+mn-ea"/>
                <a:cs typeface="+mn-cs"/>
              </a:rPr>
              <a:t>Predictive</a:t>
            </a:r>
          </a:p>
        </p:txBody>
      </p:sp>
      <p:sp>
        <p:nvSpPr>
          <p:cNvPr id="10" name="Rounded Rectangle 9"/>
          <p:cNvSpPr/>
          <p:nvPr/>
        </p:nvSpPr>
        <p:spPr bwMode="auto">
          <a:xfrm>
            <a:off x="470333" y="3948545"/>
            <a:ext cx="3769157" cy="1842655"/>
          </a:xfrm>
          <a:prstGeom prst="roundRect">
            <a:avLst/>
          </a:prstGeom>
          <a:solidFill>
            <a:srgbClr val="99CCFF"/>
          </a:solidFill>
          <a:ln w="9525" cap="flat" cmpd="sng" algn="ctr">
            <a:noFill/>
            <a:prstDash val="solid"/>
            <a:round/>
            <a:headEnd type="none" w="med" len="med"/>
            <a:tailEnd type="none" w="med" len="med"/>
          </a:ln>
          <a:effectLst>
            <a:softEdge rad="127000"/>
          </a:effectLst>
        </p:spPr>
        <p:txBody>
          <a:bodyPr/>
          <a:lstStyle/>
          <a:p>
            <a:pPr marL="742950" marR="0" lvl="0" indent="-285750" algn="l" defTabSz="457200" rtl="0" eaLnBrk="1" fontAlgn="auto" latinLnBrk="0" hangingPunct="1">
              <a:lnSpc>
                <a:spcPct val="100000"/>
              </a:lnSpc>
              <a:spcBef>
                <a:spcPct val="50000"/>
              </a:spcBef>
              <a:spcAft>
                <a:spcPts val="0"/>
              </a:spcAft>
              <a:buClrTx/>
              <a:buSzTx/>
              <a:buFont typeface="Wingdings" panose="05000000000000000000" pitchFamily="2" charset="2"/>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9"/>
          <p:cNvSpPr txBox="1">
            <a:spLocks noChangeArrowheads="1"/>
          </p:cNvSpPr>
          <p:nvPr/>
        </p:nvSpPr>
        <p:spPr bwMode="auto">
          <a:xfrm>
            <a:off x="581025" y="4516438"/>
            <a:ext cx="3506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defRPr sz="32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w"/>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0" lang="en-US" altLang="en-US" sz="4000" b="0" i="0" u="none" strike="noStrike" kern="1200" cap="none" spc="0" normalizeH="0" baseline="0" noProof="0" dirty="0">
                <a:ln>
                  <a:noFill/>
                </a:ln>
                <a:solidFill>
                  <a:prstClr val="black"/>
                </a:solidFill>
                <a:effectLst/>
                <a:uLnTx/>
                <a:uFillTx/>
                <a:latin typeface="Stencil" panose="040409050D0802020404" pitchFamily="82" charset="0"/>
                <a:ea typeface="+mn-ea"/>
                <a:cs typeface="+mn-cs"/>
              </a:rPr>
              <a:t>Proactive</a:t>
            </a:r>
          </a:p>
        </p:txBody>
      </p:sp>
      <p:sp>
        <p:nvSpPr>
          <p:cNvPr id="12" name="Rounded Rectangle 11"/>
          <p:cNvSpPr/>
          <p:nvPr/>
        </p:nvSpPr>
        <p:spPr bwMode="auto">
          <a:xfrm>
            <a:off x="4848366" y="3948545"/>
            <a:ext cx="3769157" cy="1842655"/>
          </a:xfrm>
          <a:prstGeom prst="roundRect">
            <a:avLst/>
          </a:prstGeom>
          <a:solidFill>
            <a:schemeClr val="accent1">
              <a:lumMod val="60000"/>
              <a:lumOff val="40000"/>
            </a:schemeClr>
          </a:solidFill>
          <a:ln w="9525" cap="flat" cmpd="sng" algn="ctr">
            <a:noFill/>
            <a:prstDash val="solid"/>
            <a:round/>
            <a:headEnd type="none" w="med" len="med"/>
            <a:tailEnd type="none" w="med" len="med"/>
          </a:ln>
          <a:effectLst>
            <a:softEdge rad="127000"/>
          </a:effectLst>
        </p:spPr>
        <p:txBody>
          <a:bodyPr/>
          <a:lstStyle/>
          <a:p>
            <a:pPr marL="742950" marR="0" lvl="0" indent="-285750" algn="l" defTabSz="457200" rtl="0" eaLnBrk="1" fontAlgn="auto" latinLnBrk="0" hangingPunct="1">
              <a:lnSpc>
                <a:spcPct val="100000"/>
              </a:lnSpc>
              <a:spcBef>
                <a:spcPct val="50000"/>
              </a:spcBef>
              <a:spcAft>
                <a:spcPts val="0"/>
              </a:spcAft>
              <a:buClrTx/>
              <a:buSzTx/>
              <a:buFont typeface="Wingdings" panose="05000000000000000000" pitchFamily="2" charset="2"/>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1"/>
          <p:cNvSpPr txBox="1">
            <a:spLocks noChangeArrowheads="1"/>
          </p:cNvSpPr>
          <p:nvPr/>
        </p:nvSpPr>
        <p:spPr bwMode="auto">
          <a:xfrm>
            <a:off x="4959350" y="4516438"/>
            <a:ext cx="350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defRPr sz="32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w"/>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0" lang="en-US" altLang="en-US" sz="4000" b="0" i="0" u="none" strike="noStrike" kern="1200" cap="none" spc="0" normalizeH="0" baseline="0" noProof="0" dirty="0">
                <a:ln>
                  <a:noFill/>
                </a:ln>
                <a:solidFill>
                  <a:prstClr val="black"/>
                </a:solidFill>
                <a:effectLst/>
                <a:uLnTx/>
                <a:uFillTx/>
                <a:latin typeface="Stencil" panose="040409050D0802020404" pitchFamily="82" charset="0"/>
                <a:ea typeface="+mn-ea"/>
                <a:cs typeface="+mn-cs"/>
              </a:rPr>
              <a:t>Corrective</a:t>
            </a:r>
          </a:p>
        </p:txBody>
      </p:sp>
    </p:spTree>
    <p:extLst>
      <p:ext uri="{BB962C8B-B14F-4D97-AF65-F5344CB8AC3E}">
        <p14:creationId xmlns:p14="http://schemas.microsoft.com/office/powerpoint/2010/main" val="3782430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255371" y="1948771"/>
            <a:ext cx="3769157" cy="1842655"/>
          </a:xfrm>
          <a:prstGeom prst="roundRect">
            <a:avLst/>
          </a:prstGeom>
          <a:solidFill>
            <a:schemeClr val="accent1">
              <a:lumMod val="60000"/>
              <a:lumOff val="40000"/>
            </a:schemeClr>
          </a:solidFill>
          <a:ln w="9525" cap="flat" cmpd="sng" algn="ctr">
            <a:noFill/>
            <a:prstDash val="solid"/>
            <a:round/>
            <a:headEnd type="none" w="med" len="med"/>
            <a:tailEnd type="none" w="med" len="med"/>
          </a:ln>
          <a:effectLst>
            <a:softEdge rad="127000"/>
          </a:effectLst>
        </p:spPr>
        <p:txBody>
          <a:bodyPr/>
          <a:lstStyle/>
          <a:p>
            <a:pPr marL="742950" marR="0" lvl="0" indent="-285750" algn="l" defTabSz="457200" rtl="0" eaLnBrk="1" fontAlgn="auto" latinLnBrk="0" hangingPunct="1">
              <a:lnSpc>
                <a:spcPct val="100000"/>
              </a:lnSpc>
              <a:spcBef>
                <a:spcPct val="50000"/>
              </a:spcBef>
              <a:spcAft>
                <a:spcPts val="0"/>
              </a:spcAft>
              <a:buClrTx/>
              <a:buSzTx/>
              <a:buFont typeface="Wingdings" panose="05000000000000000000" pitchFamily="2" charset="2"/>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1"/>
          <p:cNvSpPr txBox="1">
            <a:spLocks noChangeArrowheads="1"/>
          </p:cNvSpPr>
          <p:nvPr/>
        </p:nvSpPr>
        <p:spPr bwMode="auto">
          <a:xfrm>
            <a:off x="366355" y="2536760"/>
            <a:ext cx="350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defRPr sz="32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w"/>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0" lang="en-US" altLang="en-US" sz="4000" b="0" i="0" u="none" strike="noStrike" kern="1200" cap="none" spc="0" normalizeH="0" baseline="0" noProof="0" dirty="0">
                <a:ln>
                  <a:noFill/>
                </a:ln>
                <a:solidFill>
                  <a:prstClr val="black"/>
                </a:solidFill>
                <a:effectLst/>
                <a:uLnTx/>
                <a:uFillTx/>
                <a:latin typeface="Stencil" panose="040409050D0802020404" pitchFamily="82" charset="0"/>
                <a:ea typeface="+mn-ea"/>
                <a:cs typeface="+mn-cs"/>
              </a:rPr>
              <a:t>Corrective</a:t>
            </a:r>
          </a:p>
        </p:txBody>
      </p:sp>
      <p:sp>
        <p:nvSpPr>
          <p:cNvPr id="6" name="Rectangle 5"/>
          <p:cNvSpPr/>
          <p:nvPr/>
        </p:nvSpPr>
        <p:spPr>
          <a:xfrm>
            <a:off x="366355" y="4267200"/>
            <a:ext cx="3505200" cy="1323439"/>
          </a:xfrm>
          <a:prstGeom prst="rect">
            <a:avLst/>
          </a:prstGeom>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en-US" sz="2000" b="0" i="1" u="none" strike="noStrike" kern="1200" cap="none" spc="0" normalizeH="0" baseline="0" noProof="0" dirty="0">
                <a:ln>
                  <a:noFill/>
                </a:ln>
                <a:solidFill>
                  <a:srgbClr val="17406D"/>
                </a:solidFill>
                <a:effectLst/>
                <a:uLnTx/>
                <a:uFillTx/>
                <a:latin typeface="Calibri" panose="020F0502020204030204"/>
                <a:ea typeface="+mn-ea"/>
                <a:cs typeface="+mn-cs"/>
              </a:rPr>
              <a:t>Reactive Maintenance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17406D"/>
                </a:solidFill>
                <a:effectLst/>
                <a:uLnTx/>
                <a:uFillTx/>
                <a:latin typeface="Calibri" panose="020F0502020204030204"/>
                <a:ea typeface="+mn-ea"/>
                <a:cs typeface="+mn-cs"/>
              </a:rPr>
              <a:t>Breakdown Maintenance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17406D"/>
                </a:solidFill>
                <a:effectLst/>
                <a:uLnTx/>
                <a:uFillTx/>
                <a:latin typeface="Calibri" panose="020F0502020204030204"/>
                <a:ea typeface="+mn-ea"/>
                <a:cs typeface="+mn-cs"/>
              </a:rPr>
              <a:t>Demand Maintenance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17406D"/>
                </a:solidFill>
                <a:effectLst/>
                <a:uLnTx/>
                <a:uFillTx/>
                <a:latin typeface="Calibri" panose="020F0502020204030204"/>
                <a:ea typeface="+mn-ea"/>
                <a:cs typeface="+mn-cs"/>
              </a:rPr>
              <a:t>Trouble Call</a:t>
            </a:r>
          </a:p>
        </p:txBody>
      </p:sp>
      <p:sp>
        <p:nvSpPr>
          <p:cNvPr id="7" name="Title 3"/>
          <p:cNvSpPr>
            <a:spLocks noGrp="1"/>
          </p:cNvSpPr>
          <p:nvPr>
            <p:ph type="title"/>
          </p:nvPr>
        </p:nvSpPr>
        <p:spPr/>
        <p:txBody>
          <a:bodyPr>
            <a:normAutofit/>
          </a:bodyPr>
          <a:lstStyle/>
          <a:p>
            <a:pPr>
              <a:spcBef>
                <a:spcPct val="20000"/>
              </a:spcBef>
            </a:pPr>
            <a:r>
              <a:rPr lang="en-US" b="1" dirty="0">
                <a:solidFill>
                  <a:srgbClr val="024D80"/>
                </a:solidFill>
              </a:rPr>
              <a:t>Defining Maintenance</a:t>
            </a:r>
          </a:p>
        </p:txBody>
      </p:sp>
      <p:sp>
        <p:nvSpPr>
          <p:cNvPr id="4" name="Content Placeholder 3"/>
          <p:cNvSpPr>
            <a:spLocks noGrp="1"/>
          </p:cNvSpPr>
          <p:nvPr>
            <p:ph sz="half" idx="2"/>
          </p:nvPr>
        </p:nvSpPr>
        <p:spPr/>
        <p:txBody>
          <a:bodyPr>
            <a:normAutofit/>
          </a:bodyPr>
          <a:lstStyle/>
          <a:p>
            <a:r>
              <a:rPr lang="en-US" sz="2800" dirty="0"/>
              <a:t>Maintenance activities performed because of equipment or system failure.  Activities are directed toward the restoration of an item to a specified level of performance.  Corrective Maintenance (CM) is sometimes also called…</a:t>
            </a:r>
          </a:p>
        </p:txBody>
      </p:sp>
    </p:spTree>
    <p:extLst>
      <p:ext uri="{BB962C8B-B14F-4D97-AF65-F5344CB8AC3E}">
        <p14:creationId xmlns:p14="http://schemas.microsoft.com/office/powerpoint/2010/main" val="117693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p:txBody>
          <a:bodyPr>
            <a:normAutofit/>
          </a:bodyPr>
          <a:lstStyle/>
          <a:p>
            <a:pPr>
              <a:spcBef>
                <a:spcPct val="20000"/>
              </a:spcBef>
            </a:pPr>
            <a:r>
              <a:rPr lang="en-US" b="1" dirty="0">
                <a:solidFill>
                  <a:srgbClr val="024D80"/>
                </a:solidFill>
              </a:rPr>
              <a:t>Defining Maintenance</a:t>
            </a:r>
          </a:p>
        </p:txBody>
      </p:sp>
      <p:sp>
        <p:nvSpPr>
          <p:cNvPr id="4" name="Content Placeholder 3"/>
          <p:cNvSpPr>
            <a:spLocks noGrp="1"/>
          </p:cNvSpPr>
          <p:nvPr>
            <p:ph sz="half" idx="2"/>
          </p:nvPr>
        </p:nvSpPr>
        <p:spPr>
          <a:xfrm>
            <a:off x="4663439" y="1845735"/>
            <a:ext cx="4171641" cy="4023360"/>
          </a:xfrm>
        </p:spPr>
        <p:txBody>
          <a:bodyPr>
            <a:normAutofit lnSpcReduction="10000"/>
          </a:bodyPr>
          <a:lstStyle/>
          <a:p>
            <a:r>
              <a:rPr lang="en-US" sz="2800" dirty="0"/>
              <a:t>Preventive Maintenance (PM) includes planned actions undertaken to retain an item at a specified level of performance by providing repetitive scheduled tasks that prolong system operation and useful life: inspection, cleaning, lubrication, and part replacement.</a:t>
            </a:r>
          </a:p>
        </p:txBody>
      </p:sp>
      <p:sp>
        <p:nvSpPr>
          <p:cNvPr id="8" name="Rounded Rectangle 7"/>
          <p:cNvSpPr/>
          <p:nvPr/>
        </p:nvSpPr>
        <p:spPr bwMode="auto">
          <a:xfrm>
            <a:off x="677218" y="1899386"/>
            <a:ext cx="3769157" cy="1842655"/>
          </a:xfrm>
          <a:prstGeom prst="roundRect">
            <a:avLst/>
          </a:prstGeom>
          <a:solidFill>
            <a:schemeClr val="bg1">
              <a:lumMod val="85000"/>
            </a:schemeClr>
          </a:solidFill>
          <a:ln w="9525" cap="flat" cmpd="sng" algn="ctr">
            <a:noFill/>
            <a:prstDash val="solid"/>
            <a:round/>
            <a:headEnd type="none" w="med" len="med"/>
            <a:tailEnd type="none" w="med" len="med"/>
          </a:ln>
          <a:effectLst>
            <a:softEdge rad="127000"/>
          </a:effectLst>
        </p:spPr>
        <p:txBody>
          <a:bodyPr/>
          <a:lstStyle/>
          <a:p>
            <a:pPr marL="742950" marR="0" lvl="0" indent="-285750" algn="l" defTabSz="457200" rtl="0" eaLnBrk="1" fontAlgn="auto" latinLnBrk="0" hangingPunct="1">
              <a:lnSpc>
                <a:spcPct val="100000"/>
              </a:lnSpc>
              <a:spcBef>
                <a:spcPct val="50000"/>
              </a:spcBef>
              <a:spcAft>
                <a:spcPts val="0"/>
              </a:spcAft>
              <a:buClrTx/>
              <a:buSzTx/>
              <a:buFont typeface="Wingdings" panose="05000000000000000000" pitchFamily="2" charset="2"/>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5"/>
          <p:cNvSpPr txBox="1">
            <a:spLocks noChangeArrowheads="1"/>
          </p:cNvSpPr>
          <p:nvPr/>
        </p:nvSpPr>
        <p:spPr bwMode="auto">
          <a:xfrm>
            <a:off x="788343" y="2466705"/>
            <a:ext cx="350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defRPr sz="32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w"/>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0" lang="en-US" altLang="en-US" sz="4000" b="0" i="0" u="none" strike="noStrike" kern="1200" cap="none" spc="0" normalizeH="0" baseline="0" noProof="0" dirty="0">
                <a:ln>
                  <a:noFill/>
                </a:ln>
                <a:solidFill>
                  <a:prstClr val="black"/>
                </a:solidFill>
                <a:effectLst/>
                <a:uLnTx/>
                <a:uFillTx/>
                <a:latin typeface="Stencil" panose="040409050D0802020404" pitchFamily="82" charset="0"/>
                <a:ea typeface="+mn-ea"/>
                <a:cs typeface="+mn-cs"/>
              </a:rPr>
              <a:t>Preventive</a:t>
            </a:r>
          </a:p>
        </p:txBody>
      </p:sp>
    </p:spTree>
    <p:extLst>
      <p:ext uri="{BB962C8B-B14F-4D97-AF65-F5344CB8AC3E}">
        <p14:creationId xmlns:p14="http://schemas.microsoft.com/office/powerpoint/2010/main" val="419321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Agenda</a:t>
            </a:r>
          </a:p>
        </p:txBody>
      </p:sp>
      <p:sp>
        <p:nvSpPr>
          <p:cNvPr id="3" name="Content Placeholder 2"/>
          <p:cNvSpPr>
            <a:spLocks noGrp="1"/>
          </p:cNvSpPr>
          <p:nvPr>
            <p:ph sz="half" idx="1"/>
          </p:nvPr>
        </p:nvSpPr>
        <p:spPr>
          <a:xfrm>
            <a:off x="822959" y="1845735"/>
            <a:ext cx="6628974" cy="4341420"/>
          </a:xfrm>
        </p:spPr>
        <p:txBody>
          <a:bodyPr>
            <a:normAutofit/>
          </a:bodyPr>
          <a:lstStyle/>
          <a:p>
            <a:r>
              <a:rPr lang="en-US" sz="2600" b="1" dirty="0">
                <a:solidFill>
                  <a:schemeClr val="tx1"/>
                </a:solidFill>
              </a:rPr>
              <a:t>Part 1</a:t>
            </a:r>
          </a:p>
          <a:p>
            <a:pPr>
              <a:buClr>
                <a:schemeClr val="accent6"/>
              </a:buClr>
              <a:buFont typeface="Arial" panose="020B0604020202020204" pitchFamily="34" charset="0"/>
              <a:buChar char="•"/>
            </a:pPr>
            <a:r>
              <a:rPr lang="en-US" sz="2400" dirty="0"/>
              <a:t> Goals of Training</a:t>
            </a:r>
          </a:p>
          <a:p>
            <a:pPr>
              <a:buClr>
                <a:schemeClr val="accent6"/>
              </a:buClr>
              <a:buFont typeface="Arial" panose="020B0604020202020204" pitchFamily="34" charset="0"/>
              <a:buChar char="•"/>
            </a:pPr>
            <a:r>
              <a:rPr lang="en-US" sz="2400" dirty="0"/>
              <a:t> Core Concepts</a:t>
            </a:r>
          </a:p>
          <a:p>
            <a:pPr>
              <a:buClr>
                <a:schemeClr val="accent6"/>
              </a:buClr>
              <a:buFont typeface="Arial" panose="020B0604020202020204" pitchFamily="34" charset="0"/>
              <a:buChar char="•"/>
            </a:pPr>
            <a:r>
              <a:rPr lang="en-US" sz="2400" dirty="0"/>
              <a:t> Work Management Data Standards</a:t>
            </a:r>
          </a:p>
          <a:p>
            <a:pPr lvl="1">
              <a:buClr>
                <a:schemeClr val="accent6"/>
              </a:buClr>
              <a:buFont typeface="Wingdings" panose="05000000000000000000" pitchFamily="2" charset="2"/>
              <a:buChar char="ü"/>
            </a:pPr>
            <a:r>
              <a:rPr lang="en-US" sz="2400" dirty="0"/>
              <a:t> </a:t>
            </a:r>
            <a:r>
              <a:rPr lang="en-US" sz="2400" i="1" dirty="0"/>
              <a:t>Basic Information (Contact and Location)</a:t>
            </a:r>
          </a:p>
          <a:p>
            <a:pPr lvl="1">
              <a:buClr>
                <a:schemeClr val="accent6"/>
              </a:buClr>
              <a:buFont typeface="Wingdings" panose="05000000000000000000" pitchFamily="2" charset="2"/>
              <a:buChar char="ü"/>
            </a:pPr>
            <a:r>
              <a:rPr lang="en-US" sz="2400" i="1" dirty="0"/>
              <a:t> Classifying Types of Maintenance</a:t>
            </a:r>
          </a:p>
          <a:p>
            <a:pPr lvl="1">
              <a:buClr>
                <a:schemeClr val="accent6"/>
              </a:buClr>
              <a:buFont typeface="Wingdings" panose="05000000000000000000" pitchFamily="2" charset="2"/>
              <a:buChar char="ü"/>
            </a:pPr>
            <a:r>
              <a:rPr lang="en-US" sz="2400" i="1" dirty="0"/>
              <a:t> Priority and Status Codes</a:t>
            </a:r>
          </a:p>
          <a:p>
            <a:pPr lvl="1">
              <a:buClr>
                <a:schemeClr val="accent6"/>
              </a:buClr>
              <a:buFont typeface="Wingdings" panose="05000000000000000000" pitchFamily="2" charset="2"/>
              <a:buChar char="ü"/>
            </a:pPr>
            <a:r>
              <a:rPr lang="en-US" sz="2400" i="1" dirty="0"/>
              <a:t> Asset Standards </a:t>
            </a:r>
          </a:p>
          <a:p>
            <a:pPr>
              <a:buClr>
                <a:schemeClr val="accent6"/>
              </a:buClr>
              <a:buFont typeface="Arial" panose="020B0604020202020204" pitchFamily="34" charset="0"/>
              <a:buChar char="•"/>
            </a:pPr>
            <a:r>
              <a:rPr lang="en-US" sz="2400" dirty="0"/>
              <a:t> Navigating AssetWorks AiM</a:t>
            </a:r>
          </a:p>
        </p:txBody>
      </p:sp>
    </p:spTree>
    <p:extLst>
      <p:ext uri="{BB962C8B-B14F-4D97-AF65-F5344CB8AC3E}">
        <p14:creationId xmlns:p14="http://schemas.microsoft.com/office/powerpoint/2010/main" val="1842503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46"/>
          <p:cNvSpPr txBox="1">
            <a:spLocks noChangeArrowheads="1"/>
          </p:cNvSpPr>
          <p:nvPr/>
        </p:nvSpPr>
        <p:spPr bwMode="auto">
          <a:xfrm>
            <a:off x="2283754" y="6390964"/>
            <a:ext cx="54342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defRPr sz="32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w"/>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Calibri Light" panose="020F0302020204030204"/>
                <a:ea typeface="+mn-ea"/>
                <a:cs typeface="+mn-cs"/>
              </a:rPr>
              <a:t>Excerpted from R.S. Means Facility Maintenance and Repair Costs Manual.</a:t>
            </a:r>
          </a:p>
        </p:txBody>
      </p:sp>
      <p:graphicFrame>
        <p:nvGraphicFramePr>
          <p:cNvPr id="12" name="Group 232"/>
          <p:cNvGraphicFramePr>
            <a:graphicFrameLocks/>
          </p:cNvGraphicFramePr>
          <p:nvPr>
            <p:extLst/>
          </p:nvPr>
        </p:nvGraphicFramePr>
        <p:xfrm>
          <a:off x="160337" y="1822505"/>
          <a:ext cx="8823325" cy="4483315"/>
        </p:xfrm>
        <a:graphic>
          <a:graphicData uri="http://schemas.openxmlformats.org/drawingml/2006/table">
            <a:tbl>
              <a:tblPr/>
              <a:tblGrid>
                <a:gridCol w="263525">
                  <a:extLst>
                    <a:ext uri="{9D8B030D-6E8A-4147-A177-3AD203B41FA5}">
                      <a16:colId xmlns:a16="http://schemas.microsoft.com/office/drawing/2014/main" val="20000"/>
                    </a:ext>
                  </a:extLst>
                </a:gridCol>
                <a:gridCol w="392113">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412750">
                  <a:extLst>
                    <a:ext uri="{9D8B030D-6E8A-4147-A177-3AD203B41FA5}">
                      <a16:colId xmlns:a16="http://schemas.microsoft.com/office/drawing/2014/main" val="20003"/>
                    </a:ext>
                  </a:extLst>
                </a:gridCol>
                <a:gridCol w="409575">
                  <a:extLst>
                    <a:ext uri="{9D8B030D-6E8A-4147-A177-3AD203B41FA5}">
                      <a16:colId xmlns:a16="http://schemas.microsoft.com/office/drawing/2014/main" val="20004"/>
                    </a:ext>
                  </a:extLst>
                </a:gridCol>
                <a:gridCol w="223837">
                  <a:extLst>
                    <a:ext uri="{9D8B030D-6E8A-4147-A177-3AD203B41FA5}">
                      <a16:colId xmlns:a16="http://schemas.microsoft.com/office/drawing/2014/main" val="20005"/>
                    </a:ext>
                  </a:extLst>
                </a:gridCol>
                <a:gridCol w="2979738">
                  <a:extLst>
                    <a:ext uri="{9D8B030D-6E8A-4147-A177-3AD203B41FA5}">
                      <a16:colId xmlns:a16="http://schemas.microsoft.com/office/drawing/2014/main" val="20006"/>
                    </a:ext>
                  </a:extLst>
                </a:gridCol>
                <a:gridCol w="585787">
                  <a:extLst>
                    <a:ext uri="{9D8B030D-6E8A-4147-A177-3AD203B41FA5}">
                      <a16:colId xmlns:a16="http://schemas.microsoft.com/office/drawing/2014/main" val="20007"/>
                    </a:ext>
                  </a:extLst>
                </a:gridCol>
                <a:gridCol w="493713">
                  <a:extLst>
                    <a:ext uri="{9D8B030D-6E8A-4147-A177-3AD203B41FA5}">
                      <a16:colId xmlns:a16="http://schemas.microsoft.com/office/drawing/2014/main" val="20008"/>
                    </a:ext>
                  </a:extLst>
                </a:gridCol>
                <a:gridCol w="482600">
                  <a:extLst>
                    <a:ext uri="{9D8B030D-6E8A-4147-A177-3AD203B41FA5}">
                      <a16:colId xmlns:a16="http://schemas.microsoft.com/office/drawing/2014/main" val="20009"/>
                    </a:ext>
                  </a:extLst>
                </a:gridCol>
                <a:gridCol w="595312">
                  <a:extLst>
                    <a:ext uri="{9D8B030D-6E8A-4147-A177-3AD203B41FA5}">
                      <a16:colId xmlns:a16="http://schemas.microsoft.com/office/drawing/2014/main" val="20010"/>
                    </a:ext>
                  </a:extLst>
                </a:gridCol>
                <a:gridCol w="565150">
                  <a:extLst>
                    <a:ext uri="{9D8B030D-6E8A-4147-A177-3AD203B41FA5}">
                      <a16:colId xmlns:a16="http://schemas.microsoft.com/office/drawing/2014/main" val="20011"/>
                    </a:ext>
                  </a:extLst>
                </a:gridCol>
                <a:gridCol w="688975">
                  <a:extLst>
                    <a:ext uri="{9D8B030D-6E8A-4147-A177-3AD203B41FA5}">
                      <a16:colId xmlns:a16="http://schemas.microsoft.com/office/drawing/2014/main" val="20012"/>
                    </a:ext>
                  </a:extLst>
                </a:gridCol>
              </a:tblGrid>
              <a:tr h="259061">
                <a:tc gridSpan="7">
                  <a:txBody>
                    <a:bodyPr/>
                    <a:lstStyle/>
                    <a:p>
                      <a:pPr marL="0" marR="0" lvl="0" indent="0" algn="l"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PREVENTIVE MAINTENANCE COMPONENTS</a:t>
                      </a:r>
                      <a:endParaRPr kumimoji="0" lang="en-US" sz="2800" b="0"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LH</a:t>
                      </a:r>
                      <a:endParaRPr kumimoji="0" lang="en-US" sz="2800" b="0"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W</a:t>
                      </a:r>
                      <a:endParaRPr kumimoji="0" lang="en-US" sz="2800" b="0"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M</a:t>
                      </a:r>
                      <a:endParaRPr kumimoji="0" lang="en-US" sz="2800" b="0"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Q</a:t>
                      </a:r>
                      <a:endParaRPr kumimoji="0" lang="en-US" sz="2800" b="0"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S</a:t>
                      </a:r>
                      <a:endParaRPr kumimoji="0" lang="en-US" sz="2800" b="0"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A</a:t>
                      </a:r>
                      <a:endParaRPr kumimoji="0" lang="en-US" sz="2800" b="0"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259061">
                <a:tc gridSpan="6">
                  <a:txBody>
                    <a:bodyPr/>
                    <a:lstStyle/>
                    <a:p>
                      <a:pPr marL="0" marR="0" lvl="0" indent="0" algn="l"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DUPLEX AIR COMPRESSOR</a:t>
                      </a:r>
                      <a:endParaRPr kumimoji="0" lang="en-US" sz="2800" b="0"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8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8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8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8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8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8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US" sz="800" b="0"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259061">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US" sz="11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endParaRPr kumimoji="0" lang="en-US" sz="28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1.</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p>
                      <a:pPr marL="0" marR="0" lvl="0" indent="0" algn="l"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Replace compressor oil</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.341</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8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8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sym typeface="Wingdings" pitchFamily="2" charset="2"/>
                        </a:rPr>
                        <a:t></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sym typeface="Wingdings" pitchFamily="2" charset="2"/>
                        </a:rPr>
                        <a:t></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sym typeface="Wingdings" pitchFamily="2" charset="2"/>
                        </a:rPr>
                        <a:t></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26688">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US" sz="11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endParaRPr kumimoji="0" lang="en-US" sz="28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2.</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p>
                      <a:pPr marL="0" marR="0" lvl="0" indent="0" algn="l"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Perform operation check of compressor system and adjust as required</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.221</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8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8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sym typeface="Wingdings" pitchFamily="2" charset="2"/>
                        </a:rPr>
                        <a:t></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sym typeface="Wingdings" pitchFamily="2" charset="2"/>
                        </a:rPr>
                        <a:t></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sym typeface="Wingdings" pitchFamily="2" charset="2"/>
                        </a:rPr>
                        <a:t></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26688">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US" sz="11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endParaRPr kumimoji="0" lang="en-US" sz="28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3.</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p>
                      <a:pPr marL="0" marR="0" lvl="0" indent="0" algn="l"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Check motor operation for excessive vibration, noise and overheating</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.042</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8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8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sym typeface="Wingdings" pitchFamily="2" charset="2"/>
                        </a:rPr>
                        <a:t></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sym typeface="Wingdings" pitchFamily="2" charset="2"/>
                        </a:rPr>
                        <a:t></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sym typeface="Wingdings" pitchFamily="2" charset="2"/>
                        </a:rPr>
                        <a:t></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59061">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US" sz="11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endParaRPr kumimoji="0" lang="en-US" sz="28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4.</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p>
                      <a:pPr marL="0" marR="0" lvl="0" indent="0" algn="l"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Lubricate motor</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.047</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8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8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sym typeface="Wingdings" pitchFamily="2" charset="2"/>
                        </a:rPr>
                        <a:t></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sym typeface="Wingdings" pitchFamily="2" charset="2"/>
                        </a:rPr>
                        <a:t></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sym typeface="Wingdings" pitchFamily="2" charset="2"/>
                        </a:rPr>
                        <a:t></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59061">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US" sz="11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endParaRPr kumimoji="0" lang="en-US" sz="28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5.</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p>
                      <a:pPr marL="0" marR="0" lvl="0" indent="0" algn="l"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Check operation of pressure release valve</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.030</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8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8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sym typeface="Wingdings" pitchFamily="2" charset="2"/>
                        </a:rPr>
                        <a:t></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sym typeface="Wingdings" pitchFamily="2" charset="2"/>
                        </a:rPr>
                        <a:t></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sym typeface="Wingdings" pitchFamily="2" charset="2"/>
                        </a:rPr>
                        <a:t></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59061">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US" sz="11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endParaRPr kumimoji="0" lang="en-US" sz="28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6.</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p>
                      <a:pPr marL="0" marR="0" lvl="0" indent="0" algn="l"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Check tension, condition, and alignment of V-belts; adjust as needed.</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.030</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8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8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sym typeface="Wingdings" pitchFamily="2" charset="2"/>
                        </a:rPr>
                        <a:t></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sym typeface="Wingdings" pitchFamily="2" charset="2"/>
                        </a:rPr>
                        <a:t></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sym typeface="Wingdings" pitchFamily="2" charset="2"/>
                        </a:rPr>
                        <a:t></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61925">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US" sz="11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endParaRPr kumimoji="0" lang="en-US" sz="28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7.</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p>
                      <a:pPr marL="0" marR="0" lvl="0" indent="0" algn="l"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Drain moisture from air storage tank and check low pressure cut-in.</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.046</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8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8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sym typeface="Wingdings" pitchFamily="2" charset="2"/>
                        </a:rPr>
                        <a:t></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sym typeface="Wingdings" pitchFamily="2" charset="2"/>
                        </a:rPr>
                        <a:t></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sym typeface="Wingdings" pitchFamily="2" charset="2"/>
                        </a:rPr>
                        <a:t></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59061">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US" sz="11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endParaRPr kumimoji="0" lang="en-US" sz="28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8.</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p>
                      <a:pPr marL="0" marR="0" lvl="0" indent="0" algn="l"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Clean air intake filter on compressor.</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.177</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8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8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sym typeface="Wingdings" pitchFamily="2" charset="2"/>
                        </a:rPr>
                        <a:t></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sym typeface="Wingdings" pitchFamily="2" charset="2"/>
                        </a:rPr>
                        <a:t></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sym typeface="Wingdings" pitchFamily="2" charset="2"/>
                        </a:rPr>
                        <a:t></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59061">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US" sz="11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endParaRPr kumimoji="0" lang="en-US" sz="28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9.</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p>
                      <a:pPr marL="0" marR="0" lvl="0" indent="0" algn="l"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Clean oil and water tap.</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.177</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8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8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sym typeface="Wingdings" pitchFamily="2" charset="2"/>
                        </a:rPr>
                        <a:t></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sym typeface="Wingdings" pitchFamily="2" charset="2"/>
                        </a:rPr>
                        <a:t></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sym typeface="Wingdings" pitchFamily="2" charset="2"/>
                        </a:rPr>
                        <a:t></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59061">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US" sz="11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endParaRPr kumimoji="0" lang="en-US" sz="28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10.</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p>
                      <a:pPr marL="0" marR="0" lvl="0" indent="0" algn="l"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Clean exterior of compressor, motor and surrounding area.</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.066</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8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8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sym typeface="Wingdings" pitchFamily="2" charset="2"/>
                        </a:rPr>
                        <a:t></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sym typeface="Wingdings" pitchFamily="2" charset="2"/>
                        </a:rPr>
                        <a:t></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sym typeface="Wingdings" pitchFamily="2" charset="2"/>
                        </a:rPr>
                        <a:t></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59061">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US" sz="11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endParaRPr kumimoji="0" lang="en-US" sz="28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11.</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p>
                      <a:pPr marL="0" marR="0" lvl="0" indent="0" algn="l"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Fill out maintenance, checklist and report deficiencies.</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.022</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8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800" b="0"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sym typeface="Wingdings" pitchFamily="2" charset="2"/>
                        </a:rPr>
                        <a:t></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sym typeface="Wingdings" pitchFamily="2" charset="2"/>
                        </a:rPr>
                        <a:t></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1" i="0" u="none" strike="noStrike" cap="none" normalizeH="0" baseline="0" dirty="0">
                          <a:ln>
                            <a:noFill/>
                          </a:ln>
                          <a:solidFill>
                            <a:schemeClr val="tx1"/>
                          </a:solidFill>
                          <a:effectLst/>
                          <a:latin typeface="Ebrima" panose="02000000000000000000" pitchFamily="2" charset="0"/>
                          <a:ea typeface="Ebrima" panose="02000000000000000000" pitchFamily="2" charset="0"/>
                          <a:cs typeface="Ebrima" panose="02000000000000000000" pitchFamily="2" charset="0"/>
                          <a:sym typeface="Wingdings" pitchFamily="2" charset="2"/>
                        </a:rPr>
                        <a:t></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259061">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US" sz="1100" b="0"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b"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1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1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1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
                          <a:schemeClr val="bg1"/>
                        </a:buClr>
                        <a:buSzTx/>
                        <a:buFontTx/>
                        <a:buNone/>
                        <a:tabLst/>
                      </a:pPr>
                      <a:r>
                        <a:rPr kumimoji="0" lang="en-US" sz="1100" b="0"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gridSpan="2">
                  <a:txBody>
                    <a:bodyPr/>
                    <a:lstStyle/>
                    <a:p>
                      <a:pPr marL="0" marR="0" lvl="0" indent="0" algn="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Total Labor-Hours / period</a:t>
                      </a:r>
                      <a:endParaRPr kumimoji="0" lang="en-US" sz="1100" b="0"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0"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1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0"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1.19</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1.19</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1.19</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13"/>
                  </a:ext>
                </a:extLst>
              </a:tr>
              <a:tr h="25906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0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b" horzOverflow="overflow">
                    <a:lnL cap="flat">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0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b"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0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b"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0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b"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
                          <a:schemeClr val="bg1"/>
                        </a:buClr>
                        <a:buSzTx/>
                        <a:buFontTx/>
                        <a:buNone/>
                        <a:tabLst/>
                      </a:pPr>
                      <a:r>
                        <a:rPr kumimoji="0" lang="en-US" sz="1000" b="0"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gridSpan="2">
                  <a:txBody>
                    <a:bodyPr/>
                    <a:lstStyle/>
                    <a:p>
                      <a:pPr marL="0" marR="0" lvl="0" indent="0" algn="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Total Labor-Hours / year</a:t>
                      </a:r>
                      <a:endParaRPr kumimoji="0" lang="en-US" sz="1100" b="0"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0"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800" b="0"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800" b="0"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2.39</a:t>
                      </a:r>
                      <a:endParaRPr kumimoji="0" lang="en-US" sz="28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1.19</a:t>
                      </a:r>
                      <a:endParaRPr kumimoji="0" lang="en-US" sz="28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1.19</a:t>
                      </a:r>
                      <a:endParaRPr kumimoji="0" lang="en-US" sz="28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14"/>
                  </a:ext>
                </a:extLst>
              </a:tr>
              <a:tr h="259061">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US" sz="1100" b="0"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 </a:t>
                      </a:r>
                      <a:endParaRPr kumimoji="0" lang="en-US" sz="2800" b="0"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b" horzOverflow="overflow">
                    <a:lnL cap="flat">
                      <a:noFill/>
                    </a:lnL>
                    <a:lnR>
                      <a:noFill/>
                    </a:lnR>
                    <a:lnT>
                      <a:noFill/>
                    </a:lnT>
                    <a:lnB cap="flat">
                      <a:noFill/>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US" sz="1100" b="0"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b" horzOverflow="overflow">
                    <a:lnL>
                      <a:noFill/>
                    </a:lnL>
                    <a:lnR>
                      <a:noFill/>
                    </a:lnR>
                    <a:lnT>
                      <a:noFill/>
                    </a:lnT>
                    <a:lnB cap="flat">
                      <a:noFill/>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US" sz="1100" b="0"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b" horzOverflow="overflow">
                    <a:lnL>
                      <a:noFill/>
                    </a:lnL>
                    <a:lnR>
                      <a:noFill/>
                    </a:lnR>
                    <a:lnT>
                      <a:noFill/>
                    </a:lnT>
                    <a:lnB cap="flat">
                      <a:noFill/>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US" sz="1100" b="0"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b" horzOverflow="overflow">
                    <a:lnL>
                      <a:noFill/>
                    </a:lnL>
                    <a:lnR>
                      <a:noFill/>
                    </a:lnR>
                    <a:lnT>
                      <a:noFill/>
                    </a:lnT>
                    <a:lnB cap="flat">
                      <a:noFill/>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US" sz="1100" b="0"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b" horzOverflow="overflow">
                    <a:lnL>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solidFill>
                      <a:schemeClr val="bg1"/>
                    </a:solidFill>
                  </a:tcPr>
                </a:tc>
                <a:tc gridSpan="2">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Total Annual Hours</a:t>
                      </a:r>
                      <a:endParaRPr kumimoji="0" lang="en-US" sz="1100" b="0"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US" sz="1100" b="0"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 </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US" sz="1100" b="0"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 </a:t>
                      </a:r>
                      <a:endParaRPr kumimoji="0" lang="en-US" sz="2800" b="0"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US" sz="1100" b="0"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 </a:t>
                      </a:r>
                      <a:endParaRPr kumimoji="0" lang="en-US" sz="2800" b="0"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 </a:t>
                      </a:r>
                      <a:endParaRPr kumimoji="0" lang="en-US" sz="28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rPr>
                        <a:t> </a:t>
                      </a:r>
                      <a:endParaRPr kumimoji="0" lang="en-US" sz="2800" b="1" i="0" u="none" strike="noStrike" cap="none" normalizeH="0" baseline="0" dirty="0">
                        <a:ln>
                          <a:noFill/>
                        </a:ln>
                        <a:solidFill>
                          <a:srgbClr val="000099"/>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 latinLnBrk="0" hangingPunct="1">
                        <a:lnSpc>
                          <a:spcPct val="100000"/>
                        </a:lnSpc>
                        <a:spcBef>
                          <a:spcPct val="0"/>
                        </a:spcBef>
                        <a:spcAft>
                          <a:spcPct val="0"/>
                        </a:spcAft>
                        <a:buClr>
                          <a:schemeClr val="bg1"/>
                        </a:buClr>
                        <a:buSzTx/>
                        <a:buFontTx/>
                        <a:buNone/>
                        <a:tabLst/>
                      </a:pPr>
                      <a:r>
                        <a:rPr kumimoji="0" lang="en-US" sz="1100" b="1" i="0" u="none" strike="noStrike" cap="none" normalizeH="0" baseline="0" dirty="0">
                          <a:ln>
                            <a:noFill/>
                          </a:ln>
                          <a:solidFill>
                            <a:srgbClr val="FF0000"/>
                          </a:solidFill>
                          <a:effectLst/>
                          <a:latin typeface="Ebrima" panose="02000000000000000000" pitchFamily="2" charset="0"/>
                          <a:ea typeface="Ebrima" panose="02000000000000000000" pitchFamily="2" charset="0"/>
                          <a:cs typeface="Ebrima" panose="02000000000000000000" pitchFamily="2" charset="0"/>
                        </a:rPr>
                        <a:t>4.79</a:t>
                      </a:r>
                      <a:endParaRPr kumimoji="0" lang="en-US" sz="2800" b="1" i="0" u="none" strike="noStrike" cap="none" normalizeH="0" baseline="0" dirty="0">
                        <a:ln>
                          <a:noFill/>
                        </a:ln>
                        <a:solidFill>
                          <a:srgbClr val="FF0000"/>
                        </a:solidFill>
                        <a:effectLst/>
                        <a:latin typeface="Ebrima" panose="02000000000000000000" pitchFamily="2" charset="0"/>
                        <a:ea typeface="Ebrima" panose="02000000000000000000" pitchFamily="2" charset="0"/>
                        <a:cs typeface="Ebrima" panose="02000000000000000000" pitchFamily="2" charset="0"/>
                      </a:endParaRP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15"/>
                  </a:ext>
                </a:extLst>
              </a:tr>
            </a:tbl>
          </a:graphicData>
        </a:graphic>
      </p:graphicFrame>
      <p:sp>
        <p:nvSpPr>
          <p:cNvPr id="6" name="Title 1"/>
          <p:cNvSpPr txBox="1">
            <a:spLocks/>
          </p:cNvSpPr>
          <p:nvPr/>
        </p:nvSpPr>
        <p:spPr>
          <a:xfrm>
            <a:off x="822960" y="286604"/>
            <a:ext cx="75438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endParaRPr kumimoji="0" lang="en-US" sz="3200" b="0" i="1" u="none" strike="noStrike" kern="1200" cap="none" spc="-50" normalizeH="0" baseline="0" noProof="0" dirty="0">
              <a:ln>
                <a:noFill/>
              </a:ln>
              <a:solidFill>
                <a:srgbClr val="6482AD"/>
              </a:solidFill>
              <a:effectLst/>
              <a:uLnTx/>
              <a:uFillTx/>
              <a:latin typeface="Calibri Light" panose="020F0302020204030204"/>
              <a:ea typeface="+mj-ea"/>
              <a:cs typeface="+mj-cs"/>
            </a:endParaRPr>
          </a:p>
        </p:txBody>
      </p:sp>
      <p:sp>
        <p:nvSpPr>
          <p:cNvPr id="4" name="Title 3"/>
          <p:cNvSpPr>
            <a:spLocks noGrp="1"/>
          </p:cNvSpPr>
          <p:nvPr>
            <p:ph type="title"/>
          </p:nvPr>
        </p:nvSpPr>
        <p:spPr/>
        <p:txBody>
          <a:bodyPr>
            <a:normAutofit/>
          </a:bodyPr>
          <a:lstStyle/>
          <a:p>
            <a:pPr lvl="0" defTabSz="457200">
              <a:lnSpc>
                <a:spcPct val="100000"/>
              </a:lnSpc>
              <a:spcBef>
                <a:spcPts val="0"/>
              </a:spcBef>
            </a:pPr>
            <a:r>
              <a:rPr lang="en-US" b="1" spc="0" dirty="0">
                <a:solidFill>
                  <a:srgbClr val="024D80"/>
                </a:solidFill>
                <a:latin typeface="Calibri Light" panose="020F0302020204030204" pitchFamily="34" charset="0"/>
                <a:ea typeface="+mn-ea"/>
                <a:cs typeface="Calibri Light" panose="020F0302020204030204" pitchFamily="34" charset="0"/>
              </a:rPr>
              <a:t>Preventive Maintenance</a:t>
            </a:r>
            <a:r>
              <a:rPr lang="en-US" sz="1800" b="1" spc="0" dirty="0">
                <a:solidFill>
                  <a:srgbClr val="024D80"/>
                </a:solidFill>
                <a:latin typeface="Calibri Light" panose="020F0302020204030204" pitchFamily="34" charset="0"/>
                <a:ea typeface="+mn-ea"/>
                <a:cs typeface="Calibri Light" panose="020F0302020204030204" pitchFamily="34" charset="0"/>
              </a:rPr>
              <a:t/>
            </a:r>
            <a:br>
              <a:rPr lang="en-US" sz="1800" b="1" spc="0" dirty="0">
                <a:solidFill>
                  <a:srgbClr val="024D80"/>
                </a:solidFill>
                <a:latin typeface="Calibri Light" panose="020F0302020204030204" pitchFamily="34" charset="0"/>
                <a:ea typeface="+mn-ea"/>
                <a:cs typeface="Calibri Light" panose="020F0302020204030204" pitchFamily="34" charset="0"/>
              </a:rPr>
            </a:br>
            <a:r>
              <a:rPr lang="en-US" sz="3200" b="1" i="1" spc="0" dirty="0">
                <a:solidFill>
                  <a:srgbClr val="6482AD"/>
                </a:solidFill>
                <a:latin typeface="Calibri Light" panose="020F0302020204030204" pitchFamily="34" charset="0"/>
                <a:ea typeface="+mn-ea"/>
                <a:cs typeface="Calibri Light" panose="020F0302020204030204" pitchFamily="34" charset="0"/>
              </a:rPr>
              <a:t>Sample PM Tasks</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001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p:txBody>
          <a:bodyPr>
            <a:normAutofit/>
          </a:bodyPr>
          <a:lstStyle/>
          <a:p>
            <a:pPr>
              <a:spcBef>
                <a:spcPct val="20000"/>
              </a:spcBef>
            </a:pPr>
            <a:r>
              <a:rPr lang="en-US" b="1" dirty="0">
                <a:solidFill>
                  <a:srgbClr val="024D80"/>
                </a:solidFill>
              </a:rPr>
              <a:t>Defining Maintenance</a:t>
            </a:r>
          </a:p>
        </p:txBody>
      </p:sp>
      <p:sp>
        <p:nvSpPr>
          <p:cNvPr id="4" name="Content Placeholder 3"/>
          <p:cNvSpPr>
            <a:spLocks noGrp="1"/>
          </p:cNvSpPr>
          <p:nvPr>
            <p:ph sz="half" idx="2"/>
          </p:nvPr>
        </p:nvSpPr>
        <p:spPr>
          <a:xfrm>
            <a:off x="4663439" y="1845735"/>
            <a:ext cx="4171641" cy="4023360"/>
          </a:xfrm>
        </p:spPr>
        <p:txBody>
          <a:bodyPr>
            <a:normAutofit/>
          </a:bodyPr>
          <a:lstStyle/>
          <a:p>
            <a:r>
              <a:rPr lang="en-US" sz="2800" dirty="0"/>
              <a:t>Predictive maintenance (</a:t>
            </a:r>
            <a:r>
              <a:rPr lang="en-US" sz="2800" dirty="0" err="1"/>
              <a:t>PdM</a:t>
            </a:r>
            <a:r>
              <a:rPr lang="en-US" sz="2800" dirty="0"/>
              <a:t>) is performed when empirical data that is collected and reviewed indicates that maintenance is required.  Also called…</a:t>
            </a:r>
          </a:p>
        </p:txBody>
      </p:sp>
      <p:sp>
        <p:nvSpPr>
          <p:cNvPr id="11" name="Rounded Rectangle 10"/>
          <p:cNvSpPr/>
          <p:nvPr/>
        </p:nvSpPr>
        <p:spPr bwMode="auto">
          <a:xfrm>
            <a:off x="829919" y="1780544"/>
            <a:ext cx="3769157" cy="1842655"/>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a:softEdge rad="127000"/>
          </a:effectLst>
        </p:spPr>
        <p:txBody>
          <a:bodyPr/>
          <a:lstStyle/>
          <a:p>
            <a:pPr marL="742950" marR="0" lvl="0" indent="-285750" algn="l" defTabSz="457200" rtl="0" eaLnBrk="1" fontAlgn="auto" latinLnBrk="0" hangingPunct="1">
              <a:lnSpc>
                <a:spcPct val="100000"/>
              </a:lnSpc>
              <a:spcBef>
                <a:spcPct val="50000"/>
              </a:spcBef>
              <a:spcAft>
                <a:spcPts val="0"/>
              </a:spcAft>
              <a:buClrTx/>
              <a:buSzTx/>
              <a:buFont typeface="Wingdings" panose="05000000000000000000" pitchFamily="2" charset="2"/>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7"/>
          <p:cNvSpPr txBox="1">
            <a:spLocks noChangeArrowheads="1"/>
          </p:cNvSpPr>
          <p:nvPr/>
        </p:nvSpPr>
        <p:spPr bwMode="auto">
          <a:xfrm>
            <a:off x="941336" y="2347863"/>
            <a:ext cx="350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defRPr sz="32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w"/>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0" lang="en-US" altLang="en-US" sz="4000" b="0" i="0" u="none" strike="noStrike" kern="1200" cap="none" spc="0" normalizeH="0" baseline="0" noProof="0" dirty="0">
                <a:ln>
                  <a:noFill/>
                </a:ln>
                <a:solidFill>
                  <a:prstClr val="black"/>
                </a:solidFill>
                <a:effectLst/>
                <a:uLnTx/>
                <a:uFillTx/>
                <a:latin typeface="Stencil" panose="040409050D0802020404" pitchFamily="82" charset="0"/>
                <a:ea typeface="+mn-ea"/>
                <a:cs typeface="+mn-cs"/>
              </a:rPr>
              <a:t>Predictive</a:t>
            </a:r>
          </a:p>
        </p:txBody>
      </p:sp>
      <p:sp>
        <p:nvSpPr>
          <p:cNvPr id="14" name="Rectangle 13"/>
          <p:cNvSpPr/>
          <p:nvPr/>
        </p:nvSpPr>
        <p:spPr>
          <a:xfrm>
            <a:off x="4815840" y="4304730"/>
            <a:ext cx="3505200" cy="1631216"/>
          </a:xfrm>
          <a:prstGeom prst="rect">
            <a:avLst/>
          </a:prstGeom>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en-US" sz="2000" b="0" i="1" u="none" strike="noStrike" kern="1200" cap="none" spc="0" normalizeH="0" baseline="0" noProof="0" dirty="0">
                <a:ln>
                  <a:noFill/>
                </a:ln>
                <a:solidFill>
                  <a:srgbClr val="024D80"/>
                </a:solidFill>
                <a:effectLst/>
                <a:uLnTx/>
                <a:uFillTx/>
                <a:latin typeface="Calibri" panose="020F0502020204030204"/>
                <a:ea typeface="+mn-ea"/>
                <a:cs typeface="+mn-cs"/>
              </a:rPr>
              <a:t>Predictive Testing &amp; Inspection (PT&amp;I)</a:t>
            </a: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en-US" sz="2000" b="0" i="1" u="none" strike="noStrike" kern="1200" cap="none" spc="0" normalizeH="0" baseline="0" noProof="0" dirty="0">
                <a:ln>
                  <a:noFill/>
                </a:ln>
                <a:solidFill>
                  <a:srgbClr val="024D80"/>
                </a:solidFill>
                <a:effectLst/>
                <a:uLnTx/>
                <a:uFillTx/>
                <a:latin typeface="Calibri" panose="020F0502020204030204"/>
                <a:ea typeface="+mn-ea"/>
                <a:cs typeface="+mn-cs"/>
              </a:rPr>
              <a:t>Condition Monitoring</a:t>
            </a: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en-US" sz="2000" b="0" i="1" u="none" strike="noStrike" kern="1200" cap="none" spc="0" normalizeH="0" baseline="0" noProof="0" dirty="0">
                <a:ln>
                  <a:noFill/>
                </a:ln>
                <a:solidFill>
                  <a:srgbClr val="024D80"/>
                </a:solidFill>
                <a:effectLst/>
                <a:uLnTx/>
                <a:uFillTx/>
                <a:latin typeface="Calibri" panose="020F0502020204030204"/>
                <a:ea typeface="+mn-ea"/>
                <a:cs typeface="+mn-cs"/>
              </a:rPr>
              <a:t>Condition-based Maintenance</a:t>
            </a:r>
          </a:p>
        </p:txBody>
      </p:sp>
    </p:spTree>
    <p:extLst>
      <p:ext uri="{BB962C8B-B14F-4D97-AF65-F5344CB8AC3E}">
        <p14:creationId xmlns:p14="http://schemas.microsoft.com/office/powerpoint/2010/main" val="264622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0" dirty="0">
                <a:solidFill>
                  <a:srgbClr val="024D80"/>
                </a:solidFill>
                <a:latin typeface="Calibri Light" panose="020F0302020204030204" pitchFamily="34" charset="0"/>
                <a:cs typeface="Calibri Light" panose="020F0302020204030204" pitchFamily="34" charset="0"/>
              </a:rPr>
              <a:t>Predictive Maintenance</a:t>
            </a:r>
            <a:r>
              <a:rPr lang="en-US" sz="1800" b="1" spc="0" dirty="0">
                <a:solidFill>
                  <a:srgbClr val="024D80"/>
                </a:solidFill>
                <a:latin typeface="Calibri Light" panose="020F0302020204030204" pitchFamily="34" charset="0"/>
                <a:cs typeface="Calibri Light" panose="020F0302020204030204" pitchFamily="34" charset="0"/>
              </a:rPr>
              <a:t/>
            </a:r>
            <a:br>
              <a:rPr lang="en-US" sz="1800" b="1" spc="0" dirty="0">
                <a:solidFill>
                  <a:srgbClr val="024D80"/>
                </a:solidFill>
                <a:latin typeface="Calibri Light" panose="020F0302020204030204" pitchFamily="34" charset="0"/>
                <a:cs typeface="Calibri Light" panose="020F0302020204030204" pitchFamily="34" charset="0"/>
              </a:rPr>
            </a:br>
            <a:r>
              <a:rPr lang="en-US" sz="3200" b="1" i="1" spc="0" dirty="0">
                <a:solidFill>
                  <a:srgbClr val="6482AD"/>
                </a:solidFill>
                <a:latin typeface="Calibri Light" panose="020F0302020204030204" pitchFamily="34" charset="0"/>
                <a:cs typeface="Calibri Light" panose="020F0302020204030204" pitchFamily="34" charset="0"/>
              </a:rPr>
              <a:t>Examples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35453231"/>
              </p:ext>
            </p:extLst>
          </p:nvPr>
        </p:nvGraphicFramePr>
        <p:xfrm>
          <a:off x="181356" y="2025460"/>
          <a:ext cx="8827008" cy="4144782"/>
        </p:xfrm>
        <a:graphic>
          <a:graphicData uri="http://schemas.openxmlformats.org/drawingml/2006/table">
            <a:tbl>
              <a:tblPr firstRow="1" bandRow="1">
                <a:tableStyleId>{8EC20E35-A176-4012-BC5E-935CFFF8708E}</a:tableStyleId>
              </a:tblPr>
              <a:tblGrid>
                <a:gridCol w="1962913">
                  <a:extLst>
                    <a:ext uri="{9D8B030D-6E8A-4147-A177-3AD203B41FA5}">
                      <a16:colId xmlns:a16="http://schemas.microsoft.com/office/drawing/2014/main" val="2946885300"/>
                    </a:ext>
                  </a:extLst>
                </a:gridCol>
                <a:gridCol w="1926336">
                  <a:extLst>
                    <a:ext uri="{9D8B030D-6E8A-4147-A177-3AD203B41FA5}">
                      <a16:colId xmlns:a16="http://schemas.microsoft.com/office/drawing/2014/main" val="3704003782"/>
                    </a:ext>
                  </a:extLst>
                </a:gridCol>
                <a:gridCol w="3133344">
                  <a:extLst>
                    <a:ext uri="{9D8B030D-6E8A-4147-A177-3AD203B41FA5}">
                      <a16:colId xmlns:a16="http://schemas.microsoft.com/office/drawing/2014/main" val="4229927104"/>
                    </a:ext>
                  </a:extLst>
                </a:gridCol>
                <a:gridCol w="1804415">
                  <a:extLst>
                    <a:ext uri="{9D8B030D-6E8A-4147-A177-3AD203B41FA5}">
                      <a16:colId xmlns:a16="http://schemas.microsoft.com/office/drawing/2014/main" val="4091316891"/>
                    </a:ext>
                  </a:extLst>
                </a:gridCol>
              </a:tblGrid>
              <a:tr h="712436">
                <a:tc>
                  <a:txBody>
                    <a:bodyPr/>
                    <a:lstStyle/>
                    <a:p>
                      <a:pPr algn="ctr"/>
                      <a:r>
                        <a:rPr lang="en-US" sz="1800" dirty="0"/>
                        <a:t>PT&amp;I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82AD"/>
                    </a:solidFill>
                  </a:tcPr>
                </a:tc>
                <a:tc>
                  <a:txBody>
                    <a:bodyPr/>
                    <a:lstStyle/>
                    <a:p>
                      <a:pPr algn="ctr"/>
                      <a:r>
                        <a:rPr lang="en-US" sz="1800" dirty="0"/>
                        <a:t>What is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82AD"/>
                    </a:solidFill>
                  </a:tcPr>
                </a:tc>
                <a:tc>
                  <a:txBody>
                    <a:bodyPr/>
                    <a:lstStyle/>
                    <a:p>
                      <a:pPr algn="ctr"/>
                      <a:r>
                        <a:rPr lang="en-US" sz="1800" dirty="0"/>
                        <a:t>Why</a:t>
                      </a:r>
                      <a:r>
                        <a:rPr lang="en-US" sz="1800" baseline="0" dirty="0"/>
                        <a:t> use it?</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82AD"/>
                    </a:solidFill>
                  </a:tcPr>
                </a:tc>
                <a:tc>
                  <a:txBody>
                    <a:bodyPr/>
                    <a:lstStyle/>
                    <a:p>
                      <a:pPr algn="ctr"/>
                      <a:r>
                        <a:rPr lang="en-US" sz="1800" dirty="0"/>
                        <a:t>What equipment?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82AD"/>
                    </a:solidFill>
                  </a:tcPr>
                </a:tc>
                <a:extLst>
                  <a:ext uri="{0D108BD9-81ED-4DB2-BD59-A6C34878D82A}">
                    <a16:rowId xmlns:a16="http://schemas.microsoft.com/office/drawing/2014/main" val="358481377"/>
                  </a:ext>
                </a:extLst>
              </a:tr>
              <a:tr h="566136">
                <a:tc>
                  <a:txBody>
                    <a:bodyPr/>
                    <a:lstStyle/>
                    <a:p>
                      <a:pPr marL="0" marR="0" algn="l">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Vibration Monitoring</a:t>
                      </a:r>
                      <a:r>
                        <a:rPr lang="en-US" sz="1400" baseline="0" dirty="0">
                          <a:effectLst/>
                          <a:latin typeface="+mn-lt"/>
                          <a:ea typeface="Calibri" panose="020F0502020204030204" pitchFamily="34" charset="0"/>
                          <a:cs typeface="Times New Roman" panose="02020603050405020304" pitchFamily="18" charset="0"/>
                        </a:rPr>
                        <a:t> and Analysis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400" kern="1200" dirty="0">
                          <a:solidFill>
                            <a:schemeClr val="dk1"/>
                          </a:solidFill>
                          <a:effectLst/>
                          <a:latin typeface="+mn-lt"/>
                          <a:ea typeface="+mn-ea"/>
                          <a:cs typeface="+mn-cs"/>
                        </a:rPr>
                        <a:t>Measures vibration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400" kern="1200" dirty="0">
                          <a:solidFill>
                            <a:schemeClr val="dk1"/>
                          </a:solidFill>
                          <a:effectLst/>
                          <a:latin typeface="+mn-lt"/>
                          <a:ea typeface="+mn-ea"/>
                          <a:cs typeface="+mn-cs"/>
                        </a:rPr>
                        <a:t>ID</a:t>
                      </a:r>
                      <a:r>
                        <a:rPr lang="en-US" sz="1400" kern="1200" baseline="0" dirty="0">
                          <a:solidFill>
                            <a:schemeClr val="dk1"/>
                          </a:solidFill>
                          <a:effectLst/>
                          <a:latin typeface="+mn-lt"/>
                          <a:ea typeface="+mn-ea"/>
                          <a:cs typeface="+mn-cs"/>
                        </a:rPr>
                        <a:t> rotor imbalance, misalignment, and bearing wear</a:t>
                      </a:r>
                      <a:endParaRPr lang="en-US" sz="14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400" kern="1200" dirty="0">
                          <a:solidFill>
                            <a:schemeClr val="dk1"/>
                          </a:solidFill>
                          <a:effectLst/>
                          <a:latin typeface="+mn-lt"/>
                          <a:ea typeface="+mn-ea"/>
                          <a:cs typeface="+mn-cs"/>
                        </a:rPr>
                        <a:t>Motors, pumps, fans</a:t>
                      </a:r>
                      <a:r>
                        <a:rPr lang="en-US" sz="1400" kern="1200" baseline="0" dirty="0">
                          <a:solidFill>
                            <a:schemeClr val="dk1"/>
                          </a:solidFill>
                          <a:effectLst/>
                          <a:latin typeface="+mn-lt"/>
                          <a:ea typeface="+mn-ea"/>
                          <a:cs typeface="+mn-cs"/>
                        </a:rPr>
                        <a:t> (rotating equipment)</a:t>
                      </a:r>
                      <a:endParaRPr lang="en-US" sz="14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6539613"/>
                  </a:ext>
                </a:extLst>
              </a:tr>
              <a:tr h="560637">
                <a:tc>
                  <a:txBody>
                    <a:bodyPr/>
                    <a:lstStyle/>
                    <a:p>
                      <a:pPr marL="0" marR="0" algn="l">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Infrared</a:t>
                      </a:r>
                      <a:r>
                        <a:rPr lang="en-US" sz="1400" baseline="0" dirty="0">
                          <a:effectLst/>
                          <a:latin typeface="+mn-lt"/>
                          <a:ea typeface="Calibri" panose="020F0502020204030204" pitchFamily="34" charset="0"/>
                          <a:cs typeface="Times New Roman" panose="02020603050405020304" pitchFamily="18" charset="0"/>
                        </a:rPr>
                        <a:t> Thermography (IRT)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400" kern="1200" dirty="0">
                          <a:solidFill>
                            <a:schemeClr val="dk1"/>
                          </a:solidFill>
                          <a:effectLst/>
                          <a:latin typeface="+mn-lt"/>
                          <a:ea typeface="+mn-ea"/>
                          <a:cs typeface="+mn-cs"/>
                        </a:rPr>
                        <a:t>Photo</a:t>
                      </a:r>
                      <a:r>
                        <a:rPr lang="en-US" sz="1400" kern="1200" baseline="0" dirty="0">
                          <a:solidFill>
                            <a:schemeClr val="dk1"/>
                          </a:solidFill>
                          <a:effectLst/>
                          <a:latin typeface="+mn-lt"/>
                          <a:ea typeface="+mn-ea"/>
                          <a:cs typeface="+mn-cs"/>
                        </a:rPr>
                        <a:t> of heat/temp.</a:t>
                      </a:r>
                      <a:endParaRPr lang="en-US" sz="14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400" kern="1200" dirty="0">
                          <a:solidFill>
                            <a:schemeClr val="dk1"/>
                          </a:solidFill>
                          <a:effectLst/>
                          <a:latin typeface="+mn-lt"/>
                          <a:ea typeface="+mn-ea"/>
                          <a:cs typeface="+mn-cs"/>
                        </a:rPr>
                        <a:t>ID hot/cold</a:t>
                      </a:r>
                      <a:r>
                        <a:rPr lang="en-US" sz="1400" kern="1200" baseline="0" dirty="0">
                          <a:solidFill>
                            <a:schemeClr val="dk1"/>
                          </a:solidFill>
                          <a:effectLst/>
                          <a:latin typeface="+mn-lt"/>
                          <a:ea typeface="+mn-ea"/>
                          <a:cs typeface="+mn-cs"/>
                        </a:rPr>
                        <a:t> spots caused by loose or dirty connections or leaks</a:t>
                      </a:r>
                      <a:endParaRPr lang="en-US" sz="14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400" kern="1200" dirty="0">
                          <a:solidFill>
                            <a:schemeClr val="dk1"/>
                          </a:solidFill>
                          <a:effectLst/>
                          <a:latin typeface="+mn-lt"/>
                          <a:ea typeface="+mn-ea"/>
                          <a:cs typeface="+mn-cs"/>
                        </a:rPr>
                        <a:t>Electrical</a:t>
                      </a:r>
                      <a:r>
                        <a:rPr lang="en-US" sz="1400" kern="1200" baseline="0" dirty="0">
                          <a:solidFill>
                            <a:schemeClr val="dk1"/>
                          </a:solidFill>
                          <a:effectLst/>
                          <a:latin typeface="+mn-lt"/>
                          <a:ea typeface="+mn-ea"/>
                          <a:cs typeface="+mn-cs"/>
                        </a:rPr>
                        <a:t> equipment, roofs, facades</a:t>
                      </a:r>
                      <a:endParaRPr lang="en-US" sz="14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4447673"/>
                  </a:ext>
                </a:extLst>
              </a:tr>
              <a:tr h="586217">
                <a:tc>
                  <a:txBody>
                    <a:bodyPr/>
                    <a:lstStyle/>
                    <a:p>
                      <a:pPr marL="0" marR="0" algn="l">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Oil Analyses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400" kern="1200" dirty="0">
                          <a:solidFill>
                            <a:schemeClr val="dk1"/>
                          </a:solidFill>
                          <a:effectLst/>
                          <a:latin typeface="+mn-lt"/>
                          <a:ea typeface="+mn-ea"/>
                          <a:cs typeface="+mn-cs"/>
                        </a:rPr>
                        <a:t>Sampling and analyzing</a:t>
                      </a:r>
                      <a:r>
                        <a:rPr lang="en-US" sz="1400" kern="1200" baseline="0" dirty="0">
                          <a:solidFill>
                            <a:schemeClr val="dk1"/>
                          </a:solidFill>
                          <a:effectLst/>
                          <a:latin typeface="+mn-lt"/>
                          <a:ea typeface="+mn-ea"/>
                          <a:cs typeface="+mn-cs"/>
                        </a:rPr>
                        <a:t> lubricating oil</a:t>
                      </a:r>
                      <a:endParaRPr lang="en-US" sz="14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400" kern="1200" dirty="0">
                          <a:solidFill>
                            <a:schemeClr val="dk1"/>
                          </a:solidFill>
                          <a:effectLst/>
                          <a:latin typeface="+mn-lt"/>
                          <a:ea typeface="+mn-ea"/>
                          <a:cs typeface="+mn-cs"/>
                        </a:rPr>
                        <a:t>Evaluate lubricant</a:t>
                      </a:r>
                      <a:r>
                        <a:rPr lang="en-US" sz="1400" kern="1200" baseline="0" dirty="0">
                          <a:solidFill>
                            <a:schemeClr val="dk1"/>
                          </a:solidFill>
                          <a:effectLst/>
                          <a:latin typeface="+mn-lt"/>
                          <a:ea typeface="+mn-ea"/>
                          <a:cs typeface="+mn-cs"/>
                        </a:rPr>
                        <a:t> degradation, contamination, and ID machine wear</a:t>
                      </a:r>
                      <a:endParaRPr lang="en-US" sz="14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400" kern="1200" dirty="0">
                          <a:solidFill>
                            <a:schemeClr val="dk1"/>
                          </a:solidFill>
                          <a:effectLst/>
                          <a:latin typeface="+mn-lt"/>
                          <a:ea typeface="+mn-ea"/>
                          <a:cs typeface="+mn-cs"/>
                        </a:rPr>
                        <a:t>Generators, chillers, elevators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9289512"/>
                  </a:ext>
                </a:extLst>
              </a:tr>
              <a:tr h="573427">
                <a:tc>
                  <a:txBody>
                    <a:bodyPr/>
                    <a:lstStyle/>
                    <a:p>
                      <a:pPr marL="0" marR="0" algn="l">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Airborne </a:t>
                      </a:r>
                      <a:r>
                        <a:rPr lang="en-US" sz="1400" dirty="0" err="1">
                          <a:effectLst/>
                          <a:latin typeface="+mn-lt"/>
                          <a:ea typeface="Calibri" panose="020F0502020204030204" pitchFamily="34" charset="0"/>
                          <a:cs typeface="Times New Roman" panose="02020603050405020304" pitchFamily="18" charset="0"/>
                        </a:rPr>
                        <a:t>Ultrasonics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r>
                        <a:rPr lang="en-US" sz="1400" kern="1200" dirty="0">
                          <a:solidFill>
                            <a:schemeClr val="dk1"/>
                          </a:solidFill>
                          <a:effectLst/>
                          <a:latin typeface="+mn-lt"/>
                          <a:ea typeface="+mn-ea"/>
                          <a:cs typeface="+mn-cs"/>
                        </a:rPr>
                        <a:t>Detects sounds beyond</a:t>
                      </a:r>
                      <a:r>
                        <a:rPr lang="en-US" sz="1400" kern="1200" baseline="0" dirty="0">
                          <a:solidFill>
                            <a:schemeClr val="dk1"/>
                          </a:solidFill>
                          <a:effectLst/>
                          <a:latin typeface="+mn-lt"/>
                          <a:ea typeface="+mn-ea"/>
                          <a:cs typeface="+mn-cs"/>
                        </a:rPr>
                        <a:t> human hearing</a:t>
                      </a:r>
                      <a:endParaRPr lang="en-US" sz="14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r>
                        <a:rPr lang="en-US" sz="1400" kern="1200" dirty="0">
                          <a:solidFill>
                            <a:schemeClr val="dk1"/>
                          </a:solidFill>
                          <a:effectLst/>
                          <a:latin typeface="+mn-lt"/>
                          <a:ea typeface="+mn-ea"/>
                          <a:cs typeface="+mn-cs"/>
                        </a:rPr>
                        <a:t>Detect leaks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r>
                        <a:rPr lang="en-US" sz="1400" kern="1200" dirty="0">
                          <a:solidFill>
                            <a:schemeClr val="dk1"/>
                          </a:solidFill>
                          <a:effectLst/>
                          <a:latin typeface="+mn-lt"/>
                          <a:ea typeface="+mn-ea"/>
                          <a:cs typeface="+mn-cs"/>
                        </a:rPr>
                        <a:t>Compressed</a:t>
                      </a:r>
                      <a:r>
                        <a:rPr lang="en-US" sz="1400" kern="1200" baseline="0" dirty="0">
                          <a:solidFill>
                            <a:schemeClr val="dk1"/>
                          </a:solidFill>
                          <a:effectLst/>
                          <a:latin typeface="+mn-lt"/>
                          <a:ea typeface="+mn-ea"/>
                          <a:cs typeface="+mn-cs"/>
                        </a:rPr>
                        <a:t> air, gas, steam, and vacuum systems</a:t>
                      </a:r>
                      <a:endParaRPr lang="en-US" sz="14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6654248"/>
                  </a:ext>
                </a:extLst>
              </a:tr>
              <a:tr h="544928">
                <a:tc>
                  <a:txBody>
                    <a:bodyPr/>
                    <a:lstStyle/>
                    <a:p>
                      <a:pPr marL="0" marR="0" algn="l">
                        <a:spcBef>
                          <a:spcPts val="0"/>
                        </a:spcBef>
                        <a:spcAft>
                          <a:spcPts val="0"/>
                        </a:spcAft>
                      </a:pPr>
                      <a:r>
                        <a:rPr lang="en-US" sz="1400" kern="1200" dirty="0">
                          <a:solidFill>
                            <a:schemeClr val="dk1"/>
                          </a:solidFill>
                          <a:effectLst/>
                          <a:latin typeface="+mn-lt"/>
                          <a:ea typeface="+mn-ea"/>
                          <a:cs typeface="+mn-cs"/>
                        </a:rPr>
                        <a:t>Motor Circuit</a:t>
                      </a:r>
                      <a:r>
                        <a:rPr lang="en-US" sz="1400" kern="1200" baseline="0" dirty="0">
                          <a:solidFill>
                            <a:schemeClr val="dk1"/>
                          </a:solidFill>
                          <a:effectLst/>
                          <a:latin typeface="+mn-lt"/>
                          <a:ea typeface="+mn-ea"/>
                          <a:cs typeface="+mn-cs"/>
                        </a:rPr>
                        <a:t> Analysis (MCA)</a:t>
                      </a:r>
                      <a:endParaRPr lang="en-US" sz="14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400" kern="1200" dirty="0">
                          <a:solidFill>
                            <a:schemeClr val="dk1"/>
                          </a:solidFill>
                          <a:effectLst/>
                          <a:latin typeface="+mn-lt"/>
                          <a:ea typeface="+mn-ea"/>
                          <a:cs typeface="+mn-cs"/>
                        </a:rPr>
                        <a:t>Tests electrical</a:t>
                      </a:r>
                      <a:r>
                        <a:rPr lang="en-US" sz="1400" kern="1200" baseline="0" dirty="0">
                          <a:solidFill>
                            <a:schemeClr val="dk1"/>
                          </a:solidFill>
                          <a:effectLst/>
                          <a:latin typeface="+mn-lt"/>
                          <a:ea typeface="+mn-ea"/>
                          <a:cs typeface="+mn-cs"/>
                        </a:rPr>
                        <a:t> attributes of motors</a:t>
                      </a:r>
                      <a:endParaRPr lang="en-US" sz="14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400" kern="1200" dirty="0">
                          <a:solidFill>
                            <a:schemeClr val="dk1"/>
                          </a:solidFill>
                          <a:effectLst/>
                          <a:latin typeface="+mn-lt"/>
                          <a:ea typeface="+mn-ea"/>
                          <a:cs typeface="+mn-cs"/>
                        </a:rPr>
                        <a:t>Determine</a:t>
                      </a:r>
                      <a:r>
                        <a:rPr lang="en-US" sz="1400" kern="1200" baseline="0" dirty="0">
                          <a:solidFill>
                            <a:schemeClr val="dk1"/>
                          </a:solidFill>
                          <a:effectLst/>
                          <a:latin typeface="+mn-lt"/>
                          <a:ea typeface="+mn-ea"/>
                          <a:cs typeface="+mn-cs"/>
                        </a:rPr>
                        <a:t> condition of motors</a:t>
                      </a:r>
                      <a:endParaRPr lang="en-US" sz="14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400" kern="1200" dirty="0">
                          <a:solidFill>
                            <a:schemeClr val="dk1"/>
                          </a:solidFill>
                          <a:effectLst/>
                          <a:latin typeface="+mn-lt"/>
                          <a:ea typeface="+mn-ea"/>
                          <a:cs typeface="+mn-cs"/>
                        </a:rPr>
                        <a:t>New and rebuilt motors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480363"/>
                  </a:ext>
                </a:extLst>
              </a:tr>
              <a:tr h="534348">
                <a:tc>
                  <a:txBody>
                    <a:bodyPr/>
                    <a:lstStyle/>
                    <a:p>
                      <a:pPr marL="0" marR="0" algn="l">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Laser</a:t>
                      </a:r>
                      <a:r>
                        <a:rPr lang="en-US" sz="1400" baseline="0" dirty="0">
                          <a:effectLst/>
                          <a:latin typeface="+mn-lt"/>
                          <a:ea typeface="Calibri" panose="020F0502020204030204" pitchFamily="34" charset="0"/>
                          <a:cs typeface="Times New Roman" panose="02020603050405020304" pitchFamily="18" charset="0"/>
                        </a:rPr>
                        <a:t> Alignment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Calibri" panose="020F0502020204030204" pitchFamily="34" charset="0"/>
                          <a:cs typeface="Times New Roman" panose="02020603050405020304" pitchFamily="18" charset="0"/>
                        </a:rPr>
                        <a:t>Measure alignment of shafts and pulleys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Calibri" panose="020F0502020204030204" pitchFamily="34" charset="0"/>
                          <a:cs typeface="Times New Roman" panose="02020603050405020304" pitchFamily="18" charset="0"/>
                        </a:rPr>
                        <a:t>ID misalignment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Calibri" panose="020F0502020204030204" pitchFamily="34" charset="0"/>
                          <a:cs typeface="Times New Roman" panose="02020603050405020304" pitchFamily="18" charset="0"/>
                        </a:rPr>
                        <a:t>Pumps, motors, fans, shafts and pulleys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2965244"/>
                  </a:ext>
                </a:extLst>
              </a:tr>
            </a:tbl>
          </a:graphicData>
        </a:graphic>
      </p:graphicFrame>
    </p:spTree>
    <p:extLst>
      <p:ext uri="{BB962C8B-B14F-4D97-AF65-F5344CB8AC3E}">
        <p14:creationId xmlns:p14="http://schemas.microsoft.com/office/powerpoint/2010/main" val="232353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p:txBody>
          <a:bodyPr>
            <a:normAutofit/>
          </a:bodyPr>
          <a:lstStyle/>
          <a:p>
            <a:pPr>
              <a:spcBef>
                <a:spcPct val="20000"/>
              </a:spcBef>
            </a:pPr>
            <a:r>
              <a:rPr lang="en-US" b="1" dirty="0">
                <a:solidFill>
                  <a:srgbClr val="024D80"/>
                </a:solidFill>
              </a:rPr>
              <a:t>Defining Maintenance</a:t>
            </a:r>
          </a:p>
        </p:txBody>
      </p:sp>
      <p:sp>
        <p:nvSpPr>
          <p:cNvPr id="4" name="Content Placeholder 3"/>
          <p:cNvSpPr>
            <a:spLocks noGrp="1"/>
          </p:cNvSpPr>
          <p:nvPr>
            <p:ph sz="half" idx="2"/>
          </p:nvPr>
        </p:nvSpPr>
        <p:spPr>
          <a:xfrm>
            <a:off x="4663439" y="1845735"/>
            <a:ext cx="4171641" cy="4023360"/>
          </a:xfrm>
        </p:spPr>
        <p:txBody>
          <a:bodyPr>
            <a:normAutofit/>
          </a:bodyPr>
          <a:lstStyle/>
          <a:p>
            <a:r>
              <a:rPr lang="en-US" sz="2800" dirty="0"/>
              <a:t>Proactive Maintenance (</a:t>
            </a:r>
            <a:r>
              <a:rPr lang="en-US" sz="2800" dirty="0" err="1"/>
              <a:t>PrM</a:t>
            </a:r>
            <a:r>
              <a:rPr lang="en-US" sz="2800" dirty="0"/>
              <a:t>) is the sum of all maintenance work that is completed to avoid failures or to identify defects that could lead to failures.  It includes routine PM and PT&amp;I activities, as well as corrective tasks identified from them.</a:t>
            </a:r>
          </a:p>
        </p:txBody>
      </p:sp>
      <p:sp>
        <p:nvSpPr>
          <p:cNvPr id="8" name="Rounded Rectangle 7"/>
          <p:cNvSpPr/>
          <p:nvPr/>
        </p:nvSpPr>
        <p:spPr bwMode="auto">
          <a:xfrm>
            <a:off x="722878" y="1842329"/>
            <a:ext cx="3769157" cy="1842655"/>
          </a:xfrm>
          <a:prstGeom prst="roundRect">
            <a:avLst/>
          </a:prstGeom>
          <a:solidFill>
            <a:srgbClr val="99CCFF"/>
          </a:solidFill>
          <a:ln w="9525" cap="flat" cmpd="sng" algn="ctr">
            <a:noFill/>
            <a:prstDash val="solid"/>
            <a:round/>
            <a:headEnd type="none" w="med" len="med"/>
            <a:tailEnd type="none" w="med" len="med"/>
          </a:ln>
          <a:effectLst>
            <a:softEdge rad="127000"/>
          </a:effectLst>
        </p:spPr>
        <p:txBody>
          <a:bodyPr/>
          <a:lstStyle/>
          <a:p>
            <a:pPr marL="742950" marR="0" lvl="0" indent="-285750" algn="l" defTabSz="457200" rtl="0" eaLnBrk="1" fontAlgn="auto" latinLnBrk="0" hangingPunct="1">
              <a:lnSpc>
                <a:spcPct val="100000"/>
              </a:lnSpc>
              <a:spcBef>
                <a:spcPct val="50000"/>
              </a:spcBef>
              <a:spcAft>
                <a:spcPts val="0"/>
              </a:spcAft>
              <a:buClrTx/>
              <a:buSzTx/>
              <a:buFont typeface="Wingdings" panose="05000000000000000000" pitchFamily="2" charset="2"/>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9"/>
          <p:cNvSpPr txBox="1">
            <a:spLocks noChangeArrowheads="1"/>
          </p:cNvSpPr>
          <p:nvPr/>
        </p:nvSpPr>
        <p:spPr bwMode="auto">
          <a:xfrm>
            <a:off x="833570" y="2410222"/>
            <a:ext cx="3506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defRPr sz="3200" b="1">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w"/>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Font typeface="Wingdings" panose="05000000000000000000" pitchFamily="2" charset="2"/>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0" lang="en-US" altLang="en-US" sz="4000" b="0" i="0" u="none" strike="noStrike" kern="1200" cap="none" spc="0" normalizeH="0" baseline="0" noProof="0" dirty="0">
                <a:ln>
                  <a:noFill/>
                </a:ln>
                <a:solidFill>
                  <a:prstClr val="black"/>
                </a:solidFill>
                <a:effectLst/>
                <a:uLnTx/>
                <a:uFillTx/>
                <a:latin typeface="Stencil" panose="040409050D0802020404" pitchFamily="82" charset="0"/>
                <a:ea typeface="+mn-ea"/>
                <a:cs typeface="+mn-cs"/>
              </a:rPr>
              <a:t>Proactive</a:t>
            </a:r>
          </a:p>
        </p:txBody>
      </p:sp>
    </p:spTree>
    <p:extLst>
      <p:ext uri="{BB962C8B-B14F-4D97-AF65-F5344CB8AC3E}">
        <p14:creationId xmlns:p14="http://schemas.microsoft.com/office/powerpoint/2010/main" val="27814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594359"/>
            <a:ext cx="2771775" cy="2286000"/>
          </a:xfrm>
        </p:spPr>
        <p:txBody>
          <a:bodyPr anchor="ctr">
            <a:normAutofit fontScale="90000"/>
          </a:bodyPr>
          <a:lstStyle/>
          <a:p>
            <a:r>
              <a:rPr lang="en-US" sz="4400" b="1" dirty="0">
                <a:solidFill>
                  <a:schemeClr val="bg1"/>
                </a:solidFill>
              </a:rPr>
              <a:t>UCONN Adopted Classification for Building Systems</a:t>
            </a:r>
          </a:p>
        </p:txBody>
      </p:sp>
      <p:sp>
        <p:nvSpPr>
          <p:cNvPr id="8" name="Text Placeholder 7"/>
          <p:cNvSpPr>
            <a:spLocks noGrp="1"/>
          </p:cNvSpPr>
          <p:nvPr>
            <p:ph type="body" sz="half" idx="2"/>
          </p:nvPr>
        </p:nvSpPr>
        <p:spPr>
          <a:xfrm>
            <a:off x="190500" y="3049905"/>
            <a:ext cx="2400300" cy="3379124"/>
          </a:xfrm>
        </p:spPr>
        <p:txBody>
          <a:bodyPr>
            <a:normAutofit/>
          </a:bodyPr>
          <a:lstStyle/>
          <a:p>
            <a:r>
              <a:rPr lang="en-US" sz="2800" dirty="0"/>
              <a:t>ASTM/ANSI UNIFORMAT II</a:t>
            </a:r>
          </a:p>
        </p:txBody>
      </p:sp>
      <p:graphicFrame>
        <p:nvGraphicFramePr>
          <p:cNvPr id="5" name="Table 4"/>
          <p:cNvGraphicFramePr>
            <a:graphicFrameLocks noGrp="1"/>
          </p:cNvGraphicFramePr>
          <p:nvPr>
            <p:extLst>
              <p:ext uri="{D42A27DB-BD31-4B8C-83A1-F6EECF244321}">
                <p14:modId xmlns:p14="http://schemas.microsoft.com/office/powerpoint/2010/main" val="948668242"/>
              </p:ext>
            </p:extLst>
          </p:nvPr>
        </p:nvGraphicFramePr>
        <p:xfrm>
          <a:off x="3306065" y="824865"/>
          <a:ext cx="5582793" cy="5360670"/>
        </p:xfrm>
        <a:graphic>
          <a:graphicData uri="http://schemas.openxmlformats.org/drawingml/2006/table">
            <a:tbl>
              <a:tblPr/>
              <a:tblGrid>
                <a:gridCol w="1317210">
                  <a:extLst>
                    <a:ext uri="{9D8B030D-6E8A-4147-A177-3AD203B41FA5}">
                      <a16:colId xmlns:a16="http://schemas.microsoft.com/office/drawing/2014/main" val="865557677"/>
                    </a:ext>
                  </a:extLst>
                </a:gridCol>
                <a:gridCol w="2094267">
                  <a:extLst>
                    <a:ext uri="{9D8B030D-6E8A-4147-A177-3AD203B41FA5}">
                      <a16:colId xmlns:a16="http://schemas.microsoft.com/office/drawing/2014/main" val="1397269219"/>
                    </a:ext>
                  </a:extLst>
                </a:gridCol>
                <a:gridCol w="2171316">
                  <a:extLst>
                    <a:ext uri="{9D8B030D-6E8A-4147-A177-3AD203B41FA5}">
                      <a16:colId xmlns:a16="http://schemas.microsoft.com/office/drawing/2014/main" val="1559657377"/>
                    </a:ext>
                  </a:extLst>
                </a:gridCol>
              </a:tblGrid>
              <a:tr h="186316">
                <a:tc>
                  <a:txBody>
                    <a:bodyPr/>
                    <a:lstStyle/>
                    <a:p>
                      <a:pPr algn="ctr" fontAlgn="b"/>
                      <a:r>
                        <a:rPr lang="en-US" sz="1600" b="1" i="0" u="none" strike="noStrike" dirty="0">
                          <a:solidFill>
                            <a:schemeClr val="bg1"/>
                          </a:solidFill>
                          <a:effectLst/>
                          <a:latin typeface="Cambria" panose="02040503050406030204" pitchFamily="18" charset="0"/>
                        </a:rPr>
                        <a:t>Level 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6"/>
                    </a:solidFill>
                  </a:tcPr>
                </a:tc>
                <a:tc>
                  <a:txBody>
                    <a:bodyPr/>
                    <a:lstStyle/>
                    <a:p>
                      <a:pPr algn="ctr" fontAlgn="b"/>
                      <a:r>
                        <a:rPr lang="en-US" sz="1600" b="1" i="0" u="none" strike="noStrike" dirty="0">
                          <a:solidFill>
                            <a:schemeClr val="bg1"/>
                          </a:solidFill>
                          <a:effectLst/>
                          <a:latin typeface="Cambria" panose="02040503050406030204" pitchFamily="18" charset="0"/>
                        </a:rPr>
                        <a:t>Level II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6"/>
                    </a:solidFill>
                  </a:tcPr>
                </a:tc>
                <a:tc>
                  <a:txBody>
                    <a:bodyPr/>
                    <a:lstStyle/>
                    <a:p>
                      <a:pPr algn="ctr" fontAlgn="b"/>
                      <a:r>
                        <a:rPr lang="en-US" sz="1600" b="1" i="0" u="none" strike="noStrike" dirty="0">
                          <a:solidFill>
                            <a:schemeClr val="bg1"/>
                          </a:solidFill>
                          <a:effectLst/>
                          <a:latin typeface="Cambria" panose="02040503050406030204" pitchFamily="18" charset="0"/>
                        </a:rPr>
                        <a:t>Level III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6"/>
                    </a:solidFill>
                  </a:tcPr>
                </a:tc>
                <a:extLst>
                  <a:ext uri="{0D108BD9-81ED-4DB2-BD59-A6C34878D82A}">
                    <a16:rowId xmlns:a16="http://schemas.microsoft.com/office/drawing/2014/main" val="2552122101"/>
                  </a:ext>
                </a:extLst>
              </a:tr>
              <a:tr h="196122">
                <a:tc>
                  <a:txBody>
                    <a:bodyPr/>
                    <a:lstStyle/>
                    <a:p>
                      <a:pPr algn="l" fontAlgn="b"/>
                      <a:r>
                        <a:rPr lang="en-US" sz="1400" b="1" i="0" u="none" strike="noStrike" dirty="0">
                          <a:solidFill>
                            <a:srgbClr val="000000"/>
                          </a:solidFill>
                          <a:effectLst/>
                          <a:latin typeface="Cambria" panose="020405030504060302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US" sz="1400" b="1" i="0" u="none" strike="noStrike" dirty="0">
                          <a:solidFill>
                            <a:srgbClr val="000000"/>
                          </a:solidFill>
                          <a:effectLst/>
                          <a:latin typeface="Cambria" panose="020405030504060302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solidFill>
                  </a:tcPr>
                </a:tc>
                <a:tc>
                  <a:txBody>
                    <a:bodyPr/>
                    <a:lstStyle/>
                    <a:p>
                      <a:pPr algn="l" fontAlgn="b"/>
                      <a:endParaRPr lang="en-US" sz="1400" b="1" i="0" u="none" strike="noStrike" dirty="0">
                        <a:solidFill>
                          <a:srgbClr val="C0C0C0"/>
                        </a:solidFill>
                        <a:effectLst/>
                        <a:latin typeface="Cambria" panose="020405030504060302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2527374019"/>
                  </a:ext>
                </a:extLst>
              </a:tr>
              <a:tr h="186316">
                <a:tc>
                  <a:txBody>
                    <a:bodyPr/>
                    <a:lstStyle/>
                    <a:p>
                      <a:pPr algn="l" fontAlgn="b"/>
                      <a:r>
                        <a:rPr lang="en-US" sz="1400" b="0" i="0" u="none" strike="noStrike" dirty="0">
                          <a:solidFill>
                            <a:srgbClr val="000000"/>
                          </a:solidFill>
                          <a:effectLst/>
                          <a:latin typeface="Cambria" panose="02040503050406030204" pitchFamily="18" charset="0"/>
                        </a:rPr>
                        <a:t>A  Substructure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effectLst/>
                          <a:latin typeface="Cambria" panose="02040503050406030204" pitchFamily="18" charset="0"/>
                        </a:rPr>
                        <a:t>A10  Foundations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mbria" panose="02040503050406030204" pitchFamily="18" charset="0"/>
                        </a:rPr>
                        <a:t>A1010  Standard Foundations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9469285"/>
                  </a:ext>
                </a:extLst>
              </a:tr>
              <a:tr h="186316">
                <a:tc>
                  <a:txBody>
                    <a:bodyPr/>
                    <a:lstStyle/>
                    <a:p>
                      <a:pPr algn="l" fontAlgn="b"/>
                      <a:r>
                        <a:rPr lang="en-US" sz="1400" b="0" i="0" u="none" strike="noStrike" dirty="0">
                          <a:solidFill>
                            <a:srgbClr val="000000"/>
                          </a:solidFill>
                          <a:effectLst/>
                          <a:latin typeface="Cambria" panose="020405030504060302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mbria" panose="020405030504060302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mbria" panose="02040503050406030204" pitchFamily="18" charset="0"/>
                        </a:rPr>
                        <a:t>A1020  Special Foundations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4117956"/>
                  </a:ext>
                </a:extLst>
              </a:tr>
              <a:tr h="186316">
                <a:tc>
                  <a:txBody>
                    <a:bodyPr/>
                    <a:lstStyle/>
                    <a:p>
                      <a:pPr algn="l" fontAlgn="b"/>
                      <a:r>
                        <a:rPr lang="en-US" sz="1400" b="0" i="0" u="none" strike="noStrike" dirty="0">
                          <a:solidFill>
                            <a:srgbClr val="000000"/>
                          </a:solidFill>
                          <a:effectLst/>
                          <a:latin typeface="Cambria" panose="020405030504060302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mbria" panose="020405030504060302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mbria" panose="02040503050406030204" pitchFamily="18" charset="0"/>
                        </a:rPr>
                        <a:t>A1030  Slab on Grade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2868199"/>
                  </a:ext>
                </a:extLst>
              </a:tr>
              <a:tr h="186316">
                <a:tc>
                  <a:txBody>
                    <a:bodyPr/>
                    <a:lstStyle/>
                    <a:p>
                      <a:pPr algn="l" fontAlgn="b"/>
                      <a:r>
                        <a:rPr lang="en-US" sz="1400" b="0" i="0" u="none" strike="noStrike" dirty="0">
                          <a:solidFill>
                            <a:srgbClr val="000000"/>
                          </a:solidFill>
                          <a:effectLst/>
                          <a:latin typeface="Cambria" panose="020405030504060302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mbria" panose="02040503050406030204" pitchFamily="18" charset="0"/>
                        </a:rPr>
                        <a:t>A20  Basement Construction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effectLst/>
                          <a:latin typeface="Cambria" panose="02040503050406030204" pitchFamily="18" charset="0"/>
                        </a:rPr>
                        <a:t>A2010  Basement Excavation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0397099"/>
                  </a:ext>
                </a:extLst>
              </a:tr>
              <a:tr h="196122">
                <a:tc>
                  <a:txBody>
                    <a:bodyPr/>
                    <a:lstStyle/>
                    <a:p>
                      <a:pPr algn="l" fontAlgn="b"/>
                      <a:r>
                        <a:rPr lang="en-US" sz="1400" b="0" i="0" u="none" strike="noStrike" dirty="0">
                          <a:solidFill>
                            <a:srgbClr val="000000"/>
                          </a:solidFill>
                          <a:effectLst/>
                          <a:latin typeface="Cambria" panose="020405030504060302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mbria" panose="020405030504060302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mbria" panose="02040503050406030204" pitchFamily="18" charset="0"/>
                        </a:rPr>
                        <a:t>A2020  Basement Walls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3118683"/>
                  </a:ext>
                </a:extLst>
              </a:tr>
              <a:tr h="186316">
                <a:tc>
                  <a:txBody>
                    <a:bodyPr/>
                    <a:lstStyle/>
                    <a:p>
                      <a:pPr algn="l" fontAlgn="b"/>
                      <a:r>
                        <a:rPr lang="en-US" sz="1400" b="0" i="0" u="none" strike="noStrike" dirty="0">
                          <a:solidFill>
                            <a:srgbClr val="000000"/>
                          </a:solidFill>
                          <a:effectLst/>
                          <a:latin typeface="Cambria" panose="02040503050406030204" pitchFamily="18" charset="0"/>
                        </a:rPr>
                        <a:t>B  Shell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mbria" panose="02040503050406030204" pitchFamily="18" charset="0"/>
                        </a:rPr>
                        <a:t>B10  Superstructure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effectLst/>
                          <a:latin typeface="Cambria" panose="02040503050406030204" pitchFamily="18" charset="0"/>
                        </a:rPr>
                        <a:t>B1010  Floor Construction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3863406"/>
                  </a:ext>
                </a:extLst>
              </a:tr>
              <a:tr h="186316">
                <a:tc>
                  <a:txBody>
                    <a:bodyPr/>
                    <a:lstStyle/>
                    <a:p>
                      <a:pPr algn="l" fontAlgn="b"/>
                      <a:r>
                        <a:rPr lang="en-US" sz="1400" b="0" i="0" u="none" strike="noStrike" dirty="0">
                          <a:solidFill>
                            <a:srgbClr val="000000"/>
                          </a:solidFill>
                          <a:effectLst/>
                          <a:latin typeface="Cambria" panose="020405030504060302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mbria" panose="020405030504060302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mbria" panose="02040503050406030204" pitchFamily="18" charset="0"/>
                        </a:rPr>
                        <a:t>B1020  Roof Construction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2795939"/>
                  </a:ext>
                </a:extLst>
              </a:tr>
              <a:tr h="186316">
                <a:tc>
                  <a:txBody>
                    <a:bodyPr/>
                    <a:lstStyle/>
                    <a:p>
                      <a:pPr algn="l" fontAlgn="b"/>
                      <a:r>
                        <a:rPr lang="en-US" sz="1400" b="0" i="0" u="none" strike="noStrike" dirty="0">
                          <a:solidFill>
                            <a:srgbClr val="000000"/>
                          </a:solidFill>
                          <a:effectLst/>
                          <a:latin typeface="Cambria" panose="020405030504060302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mbria" panose="02040503050406030204" pitchFamily="18" charset="0"/>
                        </a:rPr>
                        <a:t>B20  Exterior Enclosure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effectLst/>
                          <a:latin typeface="Cambria" panose="02040503050406030204" pitchFamily="18" charset="0"/>
                        </a:rPr>
                        <a:t>B2010  Exterior Walls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9331301"/>
                  </a:ext>
                </a:extLst>
              </a:tr>
              <a:tr h="186316">
                <a:tc>
                  <a:txBody>
                    <a:bodyPr/>
                    <a:lstStyle/>
                    <a:p>
                      <a:pPr algn="l" fontAlgn="b"/>
                      <a:r>
                        <a:rPr lang="en-US" sz="1400" b="0" i="0" u="none" strike="noStrike" dirty="0">
                          <a:solidFill>
                            <a:srgbClr val="000000"/>
                          </a:solidFill>
                          <a:effectLst/>
                          <a:latin typeface="Cambria" panose="020405030504060302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mbria" panose="020405030504060302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mbria" panose="02040503050406030204" pitchFamily="18" charset="0"/>
                        </a:rPr>
                        <a:t>B2020  Exterior Windows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3881603"/>
                  </a:ext>
                </a:extLst>
              </a:tr>
              <a:tr h="186316">
                <a:tc>
                  <a:txBody>
                    <a:bodyPr/>
                    <a:lstStyle/>
                    <a:p>
                      <a:pPr algn="l" fontAlgn="b"/>
                      <a:r>
                        <a:rPr lang="en-US" sz="1400" b="0" i="0" u="none" strike="noStrike" dirty="0">
                          <a:solidFill>
                            <a:srgbClr val="000000"/>
                          </a:solidFill>
                          <a:effectLst/>
                          <a:latin typeface="Cambria" panose="020405030504060302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mbria" panose="020405030504060302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mbria" panose="02040503050406030204" pitchFamily="18" charset="0"/>
                        </a:rPr>
                        <a:t>B2030  Exterior Doors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178819"/>
                  </a:ext>
                </a:extLst>
              </a:tr>
              <a:tr h="186316">
                <a:tc>
                  <a:txBody>
                    <a:bodyPr/>
                    <a:lstStyle/>
                    <a:p>
                      <a:pPr algn="l" fontAlgn="b"/>
                      <a:r>
                        <a:rPr lang="en-US" sz="1400" b="0" i="0" u="none" strike="noStrike" dirty="0">
                          <a:solidFill>
                            <a:srgbClr val="000000"/>
                          </a:solidFill>
                          <a:effectLst/>
                          <a:latin typeface="Cambria" panose="020405030504060302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mbria" panose="02040503050406030204" pitchFamily="18" charset="0"/>
                        </a:rPr>
                        <a:t>B30  Roofing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effectLst/>
                          <a:latin typeface="Cambria" panose="02040503050406030204" pitchFamily="18" charset="0"/>
                        </a:rPr>
                        <a:t>B3010  Roof Coverings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1106456"/>
                  </a:ext>
                </a:extLst>
              </a:tr>
              <a:tr h="196122">
                <a:tc>
                  <a:txBody>
                    <a:bodyPr/>
                    <a:lstStyle/>
                    <a:p>
                      <a:pPr algn="l" fontAlgn="b"/>
                      <a:r>
                        <a:rPr lang="en-US" sz="1400" b="0" i="0" u="none" strike="noStrike" dirty="0">
                          <a:solidFill>
                            <a:srgbClr val="000000"/>
                          </a:solidFill>
                          <a:effectLst/>
                          <a:latin typeface="Cambria" panose="020405030504060302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mbria" panose="020405030504060302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mbria" panose="02040503050406030204" pitchFamily="18" charset="0"/>
                        </a:rPr>
                        <a:t>B3020  Roof Openings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789180"/>
                  </a:ext>
                </a:extLst>
              </a:tr>
              <a:tr h="186316">
                <a:tc>
                  <a:txBody>
                    <a:bodyPr/>
                    <a:lstStyle/>
                    <a:p>
                      <a:pPr algn="l" fontAlgn="b"/>
                      <a:r>
                        <a:rPr lang="en-US" sz="1400" b="0" i="0" u="none" strike="noStrike" dirty="0">
                          <a:solidFill>
                            <a:srgbClr val="000000"/>
                          </a:solidFill>
                          <a:effectLst/>
                          <a:latin typeface="Cambria" panose="02040503050406030204" pitchFamily="18" charset="0"/>
                        </a:rPr>
                        <a:t>C  Interiors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mbria" panose="02040503050406030204" pitchFamily="18" charset="0"/>
                        </a:rPr>
                        <a:t>C10  Interior Construction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effectLst/>
                          <a:latin typeface="Cambria" panose="02040503050406030204" pitchFamily="18" charset="0"/>
                        </a:rPr>
                        <a:t>C1010  Partitions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6134475"/>
                  </a:ext>
                </a:extLst>
              </a:tr>
              <a:tr h="186316">
                <a:tc>
                  <a:txBody>
                    <a:bodyPr/>
                    <a:lstStyle/>
                    <a:p>
                      <a:pPr algn="l" fontAlgn="b"/>
                      <a:r>
                        <a:rPr lang="en-US" sz="1400" b="0" i="0" u="none" strike="noStrike" dirty="0">
                          <a:solidFill>
                            <a:srgbClr val="000000"/>
                          </a:solidFill>
                          <a:effectLst/>
                          <a:latin typeface="Cambria" panose="020405030504060302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mbria" panose="020405030504060302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mbria" panose="02040503050406030204" pitchFamily="18" charset="0"/>
                        </a:rPr>
                        <a:t>C1020  Interior Doors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7858059"/>
                  </a:ext>
                </a:extLst>
              </a:tr>
              <a:tr h="186316">
                <a:tc>
                  <a:txBody>
                    <a:bodyPr/>
                    <a:lstStyle/>
                    <a:p>
                      <a:pPr algn="l" fontAlgn="b"/>
                      <a:r>
                        <a:rPr lang="en-US" sz="1400" b="0" i="0" u="none" strike="noStrike" dirty="0">
                          <a:solidFill>
                            <a:srgbClr val="000000"/>
                          </a:solidFill>
                          <a:effectLst/>
                          <a:latin typeface="Cambria" panose="020405030504060302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mbria" panose="020405030504060302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mbria" panose="02040503050406030204" pitchFamily="18" charset="0"/>
                        </a:rPr>
                        <a:t>C1030  Fittings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4302345"/>
                  </a:ext>
                </a:extLst>
              </a:tr>
              <a:tr h="186316">
                <a:tc>
                  <a:txBody>
                    <a:bodyPr/>
                    <a:lstStyle/>
                    <a:p>
                      <a:pPr algn="l" fontAlgn="b"/>
                      <a:r>
                        <a:rPr lang="en-US" sz="1400" b="0" i="0" u="none" strike="noStrike" dirty="0">
                          <a:solidFill>
                            <a:srgbClr val="000000"/>
                          </a:solidFill>
                          <a:effectLst/>
                          <a:latin typeface="Cambria" panose="020405030504060302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mbria" panose="02040503050406030204" pitchFamily="18" charset="0"/>
                        </a:rPr>
                        <a:t>C20  Stairs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mbria" panose="02040503050406030204" pitchFamily="18" charset="0"/>
                        </a:rPr>
                        <a:t>C2010  Stair Construction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6017241"/>
                  </a:ext>
                </a:extLst>
              </a:tr>
              <a:tr h="186316">
                <a:tc>
                  <a:txBody>
                    <a:bodyPr/>
                    <a:lstStyle/>
                    <a:p>
                      <a:pPr algn="l" fontAlgn="b"/>
                      <a:r>
                        <a:rPr lang="en-US" sz="1400" b="0" i="0" u="none" strike="noStrike" dirty="0">
                          <a:solidFill>
                            <a:srgbClr val="000000"/>
                          </a:solidFill>
                          <a:effectLst/>
                          <a:latin typeface="Cambria" panose="020405030504060302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mbria" panose="020405030504060302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mbria" panose="02040503050406030204" pitchFamily="18" charset="0"/>
                        </a:rPr>
                        <a:t>C2020  Stair Finishes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4485638"/>
                  </a:ext>
                </a:extLst>
              </a:tr>
              <a:tr h="186316">
                <a:tc>
                  <a:txBody>
                    <a:bodyPr/>
                    <a:lstStyle/>
                    <a:p>
                      <a:pPr algn="l" fontAlgn="b"/>
                      <a:r>
                        <a:rPr lang="en-US" sz="1400" b="0" i="0" u="none" strike="noStrike" dirty="0">
                          <a:solidFill>
                            <a:srgbClr val="000000"/>
                          </a:solidFill>
                          <a:effectLst/>
                          <a:latin typeface="Cambria" panose="020405030504060302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mbria" panose="02040503050406030204" pitchFamily="18" charset="0"/>
                        </a:rPr>
                        <a:t>C30  Interior Finishes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mbria" panose="02040503050406030204" pitchFamily="18" charset="0"/>
                        </a:rPr>
                        <a:t>C3010  Wall Finishes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5730797"/>
                  </a:ext>
                </a:extLst>
              </a:tr>
              <a:tr h="186316">
                <a:tc>
                  <a:txBody>
                    <a:bodyPr/>
                    <a:lstStyle/>
                    <a:p>
                      <a:pPr algn="l" fontAlgn="b"/>
                      <a:r>
                        <a:rPr lang="en-US" sz="1400" b="0" i="0" u="none" strike="noStrike" dirty="0">
                          <a:solidFill>
                            <a:srgbClr val="000000"/>
                          </a:solidFill>
                          <a:effectLst/>
                          <a:latin typeface="Cambria" panose="020405030504060302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mbria" panose="020405030504060302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mbria" panose="02040503050406030204" pitchFamily="18" charset="0"/>
                        </a:rPr>
                        <a:t>C3020  Floor Finishes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3024228"/>
                  </a:ext>
                </a:extLst>
              </a:tr>
              <a:tr h="196122">
                <a:tc>
                  <a:txBody>
                    <a:bodyPr/>
                    <a:lstStyle/>
                    <a:p>
                      <a:pPr algn="l" fontAlgn="b"/>
                      <a:r>
                        <a:rPr lang="en-US" sz="1400" b="0" i="0" u="none" strike="noStrike" dirty="0">
                          <a:solidFill>
                            <a:srgbClr val="000000"/>
                          </a:solidFill>
                          <a:effectLst/>
                          <a:latin typeface="Cambria" panose="020405030504060302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mbria" panose="020405030504060302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mbria" panose="02040503050406030204" pitchFamily="18" charset="0"/>
                        </a:rPr>
                        <a:t>C3030  Ceiling Finishes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386191"/>
                  </a:ext>
                </a:extLst>
              </a:tr>
            </a:tbl>
          </a:graphicData>
        </a:graphic>
      </p:graphicFrame>
    </p:spTree>
    <p:extLst>
      <p:ext uri="{BB962C8B-B14F-4D97-AF65-F5344CB8AC3E}">
        <p14:creationId xmlns:p14="http://schemas.microsoft.com/office/powerpoint/2010/main" val="3059891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03879"/>
            <a:ext cx="9144000" cy="4854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b="1" dirty="0">
                <a:solidFill>
                  <a:srgbClr val="024D80"/>
                </a:solidFill>
              </a:rPr>
              <a:t>Work Classification Standards </a:t>
            </a:r>
            <a:br>
              <a:rPr lang="en-US" b="1" dirty="0">
                <a:solidFill>
                  <a:srgbClr val="024D80"/>
                </a:solidFill>
              </a:rPr>
            </a:br>
            <a:r>
              <a:rPr lang="en-US" sz="3200" b="1" i="1" spc="0" dirty="0">
                <a:solidFill>
                  <a:srgbClr val="6482AD"/>
                </a:solidFill>
                <a:latin typeface="Calibri Light" panose="020F0302020204030204" pitchFamily="34" charset="0"/>
                <a:cs typeface="Calibri Light" panose="020F0302020204030204" pitchFamily="34" charset="0"/>
              </a:rPr>
              <a:t>Problem Codes</a:t>
            </a:r>
            <a:endParaRPr lang="en-US" dirty="0"/>
          </a:p>
        </p:txBody>
      </p:sp>
      <p:sp>
        <p:nvSpPr>
          <p:cNvPr id="6" name="Content Placeholder 2"/>
          <p:cNvSpPr>
            <a:spLocks noGrp="1"/>
          </p:cNvSpPr>
          <p:nvPr>
            <p:ph sz="half" idx="1"/>
          </p:nvPr>
        </p:nvSpPr>
        <p:spPr>
          <a:xfrm>
            <a:off x="547078" y="1861366"/>
            <a:ext cx="8321041" cy="4023359"/>
          </a:xfrm>
        </p:spPr>
        <p:txBody>
          <a:bodyPr>
            <a:normAutofit/>
          </a:bodyPr>
          <a:lstStyle/>
          <a:p>
            <a:pPr marL="339725" indent="-339725" defTabSz="457200">
              <a:buClr>
                <a:schemeClr val="accent6"/>
              </a:buClr>
              <a:buFont typeface="Arial" panose="020B0604020202020204" pitchFamily="34" charset="0"/>
              <a:buChar char="•"/>
            </a:pPr>
            <a:r>
              <a:rPr lang="en-US" sz="2200" dirty="0">
                <a:solidFill>
                  <a:schemeClr val="tx1"/>
                </a:solidFill>
              </a:rPr>
              <a:t>The list of Problem Codes are linked to the Uniformat II classification.</a:t>
            </a:r>
          </a:p>
          <a:p>
            <a:pPr marL="339725" indent="-339725" defTabSz="457200">
              <a:buClr>
                <a:schemeClr val="accent6"/>
              </a:buClr>
              <a:buFont typeface="Arial" panose="020B0604020202020204" pitchFamily="34" charset="0"/>
              <a:buChar char="•"/>
            </a:pPr>
            <a:r>
              <a:rPr lang="en-US" sz="2200" dirty="0">
                <a:solidFill>
                  <a:schemeClr val="tx1"/>
                </a:solidFill>
              </a:rPr>
              <a:t>The Problem Codes are also linked to certain Work Types and Categories.</a:t>
            </a:r>
          </a:p>
          <a:p>
            <a:pPr marL="0" indent="0" defTabSz="457200">
              <a:buClr>
                <a:schemeClr val="accent6"/>
              </a:buClr>
              <a:buNone/>
            </a:pPr>
            <a:endParaRPr lang="en-US" sz="2200" dirty="0">
              <a:solidFill>
                <a:schemeClr val="tx1"/>
              </a:solidFill>
              <a:sym typeface="Wingdings"/>
            </a:endParaRPr>
          </a:p>
          <a:p>
            <a:pPr marL="0" indent="0">
              <a:buNone/>
            </a:pP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359024087"/>
              </p:ext>
            </p:extLst>
          </p:nvPr>
        </p:nvGraphicFramePr>
        <p:xfrm>
          <a:off x="547078" y="2957683"/>
          <a:ext cx="8410887" cy="3825240"/>
        </p:xfrm>
        <a:graphic>
          <a:graphicData uri="http://schemas.openxmlformats.org/drawingml/2006/table">
            <a:tbl>
              <a:tblPr/>
              <a:tblGrid>
                <a:gridCol w="1103600">
                  <a:extLst>
                    <a:ext uri="{9D8B030D-6E8A-4147-A177-3AD203B41FA5}">
                      <a16:colId xmlns:a16="http://schemas.microsoft.com/office/drawing/2014/main" val="3087030756"/>
                    </a:ext>
                  </a:extLst>
                </a:gridCol>
                <a:gridCol w="3018668">
                  <a:extLst>
                    <a:ext uri="{9D8B030D-6E8A-4147-A177-3AD203B41FA5}">
                      <a16:colId xmlns:a16="http://schemas.microsoft.com/office/drawing/2014/main" val="3574889709"/>
                    </a:ext>
                  </a:extLst>
                </a:gridCol>
                <a:gridCol w="1351098">
                  <a:extLst>
                    <a:ext uri="{9D8B030D-6E8A-4147-A177-3AD203B41FA5}">
                      <a16:colId xmlns:a16="http://schemas.microsoft.com/office/drawing/2014/main" val="2617199952"/>
                    </a:ext>
                  </a:extLst>
                </a:gridCol>
                <a:gridCol w="2937521">
                  <a:extLst>
                    <a:ext uri="{9D8B030D-6E8A-4147-A177-3AD203B41FA5}">
                      <a16:colId xmlns:a16="http://schemas.microsoft.com/office/drawing/2014/main" val="4095930897"/>
                    </a:ext>
                  </a:extLst>
                </a:gridCol>
              </a:tblGrid>
              <a:tr h="361950">
                <a:tc>
                  <a:txBody>
                    <a:bodyPr/>
                    <a:lstStyle/>
                    <a:p>
                      <a:pPr algn="ctr" fontAlgn="ctr"/>
                      <a:r>
                        <a:rPr lang="en-US" sz="1200" b="1" i="0" u="none" strike="noStrike" dirty="0">
                          <a:solidFill>
                            <a:schemeClr val="bg1"/>
                          </a:solidFill>
                          <a:effectLst/>
                          <a:latin typeface="Cambria" panose="02040503050406030204" pitchFamily="18" charset="0"/>
                        </a:rPr>
                        <a:t>Problem Code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US" sz="1200" b="1" i="0" u="none" strike="noStrike" dirty="0">
                          <a:solidFill>
                            <a:schemeClr val="bg1"/>
                          </a:solidFill>
                          <a:effectLst/>
                          <a:latin typeface="Cambria" panose="02040503050406030204" pitchFamily="18" charset="0"/>
                        </a:rPr>
                        <a:t>Problem Description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US" sz="1200" b="1" i="0" u="none" strike="noStrike" dirty="0">
                          <a:solidFill>
                            <a:schemeClr val="bg1"/>
                          </a:solidFill>
                          <a:effectLst/>
                          <a:latin typeface="Cambria" panose="02040503050406030204" pitchFamily="18" charset="0"/>
                        </a:rPr>
                        <a:t>Uniformat 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US" sz="1200" b="1" i="0" u="none" strike="noStrike" dirty="0">
                          <a:solidFill>
                            <a:schemeClr val="bg1"/>
                          </a:solidFill>
                          <a:effectLst/>
                          <a:latin typeface="Cambria" panose="02040503050406030204" pitchFamily="18" charset="0"/>
                        </a:rPr>
                        <a:t>Uniformat Description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590383519"/>
                  </a:ext>
                </a:extLst>
              </a:tr>
              <a:tr h="180975">
                <a:tc>
                  <a:txBody>
                    <a:bodyPr/>
                    <a:lstStyle/>
                    <a:p>
                      <a:pPr algn="l" fontAlgn="ctr"/>
                      <a:r>
                        <a:rPr lang="en-US" sz="1200" b="0" i="0" u="none" strike="noStrike" dirty="0">
                          <a:solidFill>
                            <a:srgbClr val="000000"/>
                          </a:solidFill>
                          <a:effectLst/>
                          <a:latin typeface="Cambria" panose="02040503050406030204" pitchFamily="18" charset="0"/>
                        </a:rPr>
                        <a:t>D20-1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mbria" panose="02040503050406030204" pitchFamily="18" charset="0"/>
                        </a:rPr>
                        <a:t>Plumbing inspection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mbria" panose="02040503050406030204" pitchFamily="18" charset="0"/>
                        </a:rPr>
                        <a:t>D20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mbria" panose="02040503050406030204" pitchFamily="18" charset="0"/>
                        </a:rPr>
                        <a:t>Plumbing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411310"/>
                  </a:ext>
                </a:extLst>
              </a:tr>
              <a:tr h="180975">
                <a:tc rowSpan="7">
                  <a:txBody>
                    <a:bodyPr/>
                    <a:lstStyle/>
                    <a:p>
                      <a:pPr algn="l" fontAlgn="ctr"/>
                      <a:r>
                        <a:rPr lang="en-US" sz="1200" b="0" i="0" u="none" strike="noStrike" dirty="0">
                          <a:solidFill>
                            <a:srgbClr val="000000"/>
                          </a:solidFill>
                          <a:effectLst/>
                          <a:latin typeface="Cambria" panose="02040503050406030204" pitchFamily="18" charset="0"/>
                        </a:rPr>
                        <a:t>D20-2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l" fontAlgn="ctr"/>
                      <a:r>
                        <a:rPr lang="en-US" sz="1200" b="0" i="0" u="none" strike="noStrike" dirty="0">
                          <a:solidFill>
                            <a:srgbClr val="000000"/>
                          </a:solidFill>
                          <a:effectLst/>
                          <a:latin typeface="Cambria" panose="02040503050406030204" pitchFamily="18" charset="0"/>
                        </a:rPr>
                        <a:t>Leak/flood problem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mbria" panose="02040503050406030204" pitchFamily="18" charset="0"/>
                        </a:rPr>
                        <a:t>D2030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mbria" panose="02040503050406030204" pitchFamily="18" charset="0"/>
                        </a:rPr>
                        <a:t>Sanitary Waste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0043811"/>
                  </a:ext>
                </a:extLst>
              </a:tr>
              <a:tr h="180975">
                <a:tc vMerge="1">
                  <a:txBody>
                    <a:bodyPr/>
                    <a:lstStyle/>
                    <a:p>
                      <a:endParaRPr lang="en-US"/>
                    </a:p>
                  </a:txBody>
                  <a:tcPr/>
                </a:tc>
                <a:tc vMerge="1">
                  <a:txBody>
                    <a:bodyPr/>
                    <a:lstStyle/>
                    <a:p>
                      <a:endParaRPr lang="en-US"/>
                    </a:p>
                  </a:txBody>
                  <a:tcPr/>
                </a:tc>
                <a:tc>
                  <a:txBody>
                    <a:bodyPr/>
                    <a:lstStyle/>
                    <a:p>
                      <a:pPr algn="l" fontAlgn="ctr"/>
                      <a:r>
                        <a:rPr lang="en-US" sz="1200" b="0" i="0" u="none" strike="noStrike">
                          <a:solidFill>
                            <a:srgbClr val="000000"/>
                          </a:solidFill>
                          <a:effectLst/>
                          <a:latin typeface="Cambria" panose="02040503050406030204" pitchFamily="18" charset="0"/>
                        </a:rPr>
                        <a:t>D2030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mbria" panose="02040503050406030204" pitchFamily="18" charset="0"/>
                        </a:rPr>
                        <a:t>Sanitary Waste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2993234"/>
                  </a:ext>
                </a:extLst>
              </a:tr>
              <a:tr h="180975">
                <a:tc vMerge="1">
                  <a:txBody>
                    <a:bodyPr/>
                    <a:lstStyle/>
                    <a:p>
                      <a:endParaRPr lang="en-US"/>
                    </a:p>
                  </a:txBody>
                  <a:tcPr/>
                </a:tc>
                <a:tc vMerge="1">
                  <a:txBody>
                    <a:bodyPr/>
                    <a:lstStyle/>
                    <a:p>
                      <a:endParaRPr lang="en-US"/>
                    </a:p>
                  </a:txBody>
                  <a:tcPr/>
                </a:tc>
                <a:tc>
                  <a:txBody>
                    <a:bodyPr/>
                    <a:lstStyle/>
                    <a:p>
                      <a:pPr algn="l" fontAlgn="ctr"/>
                      <a:r>
                        <a:rPr lang="en-US" sz="1200" b="0" i="0" u="none" strike="noStrike">
                          <a:solidFill>
                            <a:srgbClr val="000000"/>
                          </a:solidFill>
                          <a:effectLst/>
                          <a:latin typeface="Cambria" panose="02040503050406030204" pitchFamily="18" charset="0"/>
                        </a:rPr>
                        <a:t>D30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mbria" panose="02040503050406030204" pitchFamily="18" charset="0"/>
                        </a:rPr>
                        <a:t>HVAC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8853761"/>
                  </a:ext>
                </a:extLst>
              </a:tr>
              <a:tr h="180975">
                <a:tc vMerge="1">
                  <a:txBody>
                    <a:bodyPr/>
                    <a:lstStyle/>
                    <a:p>
                      <a:endParaRPr lang="en-US"/>
                    </a:p>
                  </a:txBody>
                  <a:tcPr/>
                </a:tc>
                <a:tc vMerge="1">
                  <a:txBody>
                    <a:bodyPr/>
                    <a:lstStyle/>
                    <a:p>
                      <a:endParaRPr lang="en-US"/>
                    </a:p>
                  </a:txBody>
                  <a:tcPr/>
                </a:tc>
                <a:tc>
                  <a:txBody>
                    <a:bodyPr/>
                    <a:lstStyle/>
                    <a:p>
                      <a:pPr algn="l" fontAlgn="ctr"/>
                      <a:r>
                        <a:rPr lang="en-US" sz="1200" b="0" i="0" u="none" strike="noStrike">
                          <a:solidFill>
                            <a:srgbClr val="000000"/>
                          </a:solidFill>
                          <a:effectLst/>
                          <a:latin typeface="Cambria" panose="02040503050406030204" pitchFamily="18" charset="0"/>
                        </a:rPr>
                        <a:t>B20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mbria" panose="02040503050406030204" pitchFamily="18" charset="0"/>
                        </a:rPr>
                        <a:t>Exterior Enclosure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165187"/>
                  </a:ext>
                </a:extLst>
              </a:tr>
              <a:tr h="180975">
                <a:tc vMerge="1">
                  <a:txBody>
                    <a:bodyPr/>
                    <a:lstStyle/>
                    <a:p>
                      <a:endParaRPr lang="en-US"/>
                    </a:p>
                  </a:txBody>
                  <a:tcPr/>
                </a:tc>
                <a:tc vMerge="1">
                  <a:txBody>
                    <a:bodyPr/>
                    <a:lstStyle/>
                    <a:p>
                      <a:endParaRPr lang="en-US"/>
                    </a:p>
                  </a:txBody>
                  <a:tcPr/>
                </a:tc>
                <a:tc>
                  <a:txBody>
                    <a:bodyPr/>
                    <a:lstStyle/>
                    <a:p>
                      <a:pPr algn="l" fontAlgn="ctr"/>
                      <a:r>
                        <a:rPr lang="en-US" sz="1200" b="0" i="0" u="none" strike="noStrike">
                          <a:solidFill>
                            <a:srgbClr val="000000"/>
                          </a:solidFill>
                          <a:effectLst/>
                          <a:latin typeface="Cambria" panose="02040503050406030204" pitchFamily="18" charset="0"/>
                        </a:rPr>
                        <a:t>D2020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mbria" panose="02040503050406030204" pitchFamily="18" charset="0"/>
                        </a:rPr>
                        <a:t>Domestic Water Distribution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9022901"/>
                  </a:ext>
                </a:extLst>
              </a:tr>
              <a:tr h="180975">
                <a:tc vMerge="1">
                  <a:txBody>
                    <a:bodyPr/>
                    <a:lstStyle/>
                    <a:p>
                      <a:endParaRPr lang="en-US"/>
                    </a:p>
                  </a:txBody>
                  <a:tcPr/>
                </a:tc>
                <a:tc vMerge="1">
                  <a:txBody>
                    <a:bodyPr/>
                    <a:lstStyle/>
                    <a:p>
                      <a:endParaRPr lang="en-US"/>
                    </a:p>
                  </a:txBody>
                  <a:tcPr/>
                </a:tc>
                <a:tc>
                  <a:txBody>
                    <a:bodyPr/>
                    <a:lstStyle/>
                    <a:p>
                      <a:pPr algn="l" fontAlgn="ctr"/>
                      <a:r>
                        <a:rPr lang="en-US" sz="1200" b="0" i="0" u="none" strike="noStrike">
                          <a:solidFill>
                            <a:srgbClr val="000000"/>
                          </a:solidFill>
                          <a:effectLst/>
                          <a:latin typeface="Cambria" panose="02040503050406030204" pitchFamily="18" charset="0"/>
                        </a:rPr>
                        <a:t>D2020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mbria" panose="02040503050406030204" pitchFamily="18" charset="0"/>
                        </a:rPr>
                        <a:t>Domestic Water Distribution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503509"/>
                  </a:ext>
                </a:extLst>
              </a:tr>
              <a:tr h="180975">
                <a:tc vMerge="1">
                  <a:txBody>
                    <a:bodyPr/>
                    <a:lstStyle/>
                    <a:p>
                      <a:endParaRPr lang="en-US"/>
                    </a:p>
                  </a:txBody>
                  <a:tcPr/>
                </a:tc>
                <a:tc vMerge="1">
                  <a:txBody>
                    <a:bodyPr/>
                    <a:lstStyle/>
                    <a:p>
                      <a:endParaRPr lang="en-US"/>
                    </a:p>
                  </a:txBody>
                  <a:tcPr/>
                </a:tc>
                <a:tc>
                  <a:txBody>
                    <a:bodyPr/>
                    <a:lstStyle/>
                    <a:p>
                      <a:pPr algn="l" fontAlgn="ctr"/>
                      <a:r>
                        <a:rPr lang="en-US" sz="1200" b="0" i="0" u="none" strike="noStrike" dirty="0">
                          <a:solidFill>
                            <a:srgbClr val="000000"/>
                          </a:solidFill>
                          <a:effectLst/>
                          <a:latin typeface="Cambria" panose="02040503050406030204" pitchFamily="18" charset="0"/>
                        </a:rPr>
                        <a:t>D2020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mbria" panose="02040503050406030204" pitchFamily="18" charset="0"/>
                        </a:rPr>
                        <a:t>Domestic Water Distribution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6633336"/>
                  </a:ext>
                </a:extLst>
              </a:tr>
              <a:tr h="180975">
                <a:tc rowSpan="10">
                  <a:txBody>
                    <a:bodyPr/>
                    <a:lstStyle/>
                    <a:p>
                      <a:pPr algn="l" fontAlgn="ctr"/>
                      <a:r>
                        <a:rPr lang="en-US" sz="1200" b="0" i="0" u="none" strike="noStrike">
                          <a:solidFill>
                            <a:srgbClr val="000000"/>
                          </a:solidFill>
                          <a:effectLst/>
                          <a:latin typeface="Cambria" panose="02040503050406030204" pitchFamily="18" charset="0"/>
                        </a:rPr>
                        <a:t>D20-3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0">
                  <a:txBody>
                    <a:bodyPr/>
                    <a:lstStyle/>
                    <a:p>
                      <a:pPr algn="l" fontAlgn="ctr"/>
                      <a:r>
                        <a:rPr lang="en-US" sz="1200" b="0" i="0" u="none" strike="noStrike" dirty="0">
                          <a:solidFill>
                            <a:srgbClr val="000000"/>
                          </a:solidFill>
                          <a:effectLst/>
                          <a:latin typeface="Cambria" panose="02040503050406030204" pitchFamily="18" charset="0"/>
                        </a:rPr>
                        <a:t>Plumbing fixture/equipment problem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mbria" panose="02040503050406030204" pitchFamily="18" charset="0"/>
                        </a:rPr>
                        <a:t>D2030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mbria" panose="02040503050406030204" pitchFamily="18" charset="0"/>
                        </a:rPr>
                        <a:t>Sanitary Waste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9219439"/>
                  </a:ext>
                </a:extLst>
              </a:tr>
              <a:tr h="180975">
                <a:tc vMerge="1">
                  <a:txBody>
                    <a:bodyPr/>
                    <a:lstStyle/>
                    <a:p>
                      <a:endParaRPr lang="en-US"/>
                    </a:p>
                  </a:txBody>
                  <a:tcPr/>
                </a:tc>
                <a:tc vMerge="1">
                  <a:txBody>
                    <a:bodyPr/>
                    <a:lstStyle/>
                    <a:p>
                      <a:endParaRPr lang="en-US"/>
                    </a:p>
                  </a:txBody>
                  <a:tcPr/>
                </a:tc>
                <a:tc>
                  <a:txBody>
                    <a:bodyPr/>
                    <a:lstStyle/>
                    <a:p>
                      <a:pPr algn="l" fontAlgn="ctr"/>
                      <a:r>
                        <a:rPr lang="en-US" sz="1200" b="0" i="0" u="none" strike="noStrike" dirty="0">
                          <a:solidFill>
                            <a:srgbClr val="000000"/>
                          </a:solidFill>
                          <a:effectLst/>
                          <a:latin typeface="Cambria" panose="02040503050406030204" pitchFamily="18" charset="0"/>
                        </a:rPr>
                        <a:t>D2030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mbria" panose="02040503050406030204" pitchFamily="18" charset="0"/>
                        </a:rPr>
                        <a:t>Sanitary Waste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9184737"/>
                  </a:ext>
                </a:extLst>
              </a:tr>
              <a:tr h="180975">
                <a:tc vMerge="1">
                  <a:txBody>
                    <a:bodyPr/>
                    <a:lstStyle/>
                    <a:p>
                      <a:endParaRPr lang="en-US"/>
                    </a:p>
                  </a:txBody>
                  <a:tcPr/>
                </a:tc>
                <a:tc vMerge="1">
                  <a:txBody>
                    <a:bodyPr/>
                    <a:lstStyle/>
                    <a:p>
                      <a:endParaRPr lang="en-US"/>
                    </a:p>
                  </a:txBody>
                  <a:tcPr/>
                </a:tc>
                <a:tc>
                  <a:txBody>
                    <a:bodyPr/>
                    <a:lstStyle/>
                    <a:p>
                      <a:pPr algn="l" fontAlgn="ctr"/>
                      <a:r>
                        <a:rPr lang="en-US" sz="1200" b="0" i="0" u="none" strike="noStrike" dirty="0">
                          <a:solidFill>
                            <a:srgbClr val="000000"/>
                          </a:solidFill>
                          <a:effectLst/>
                          <a:latin typeface="Cambria" panose="02040503050406030204" pitchFamily="18" charset="0"/>
                        </a:rPr>
                        <a:t>D2020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mbria" panose="02040503050406030204" pitchFamily="18" charset="0"/>
                        </a:rPr>
                        <a:t>Domestic Water Distribution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401020"/>
                  </a:ext>
                </a:extLst>
              </a:tr>
              <a:tr h="180975">
                <a:tc vMerge="1">
                  <a:txBody>
                    <a:bodyPr/>
                    <a:lstStyle/>
                    <a:p>
                      <a:endParaRPr lang="en-US"/>
                    </a:p>
                  </a:txBody>
                  <a:tcPr/>
                </a:tc>
                <a:tc vMerge="1">
                  <a:txBody>
                    <a:bodyPr/>
                    <a:lstStyle/>
                    <a:p>
                      <a:endParaRPr lang="en-US"/>
                    </a:p>
                  </a:txBody>
                  <a:tcPr/>
                </a:tc>
                <a:tc>
                  <a:txBody>
                    <a:bodyPr/>
                    <a:lstStyle/>
                    <a:p>
                      <a:pPr algn="l" fontAlgn="ctr"/>
                      <a:r>
                        <a:rPr lang="en-US" sz="1200" b="0" i="0" u="none" strike="noStrike" dirty="0">
                          <a:solidFill>
                            <a:srgbClr val="000000"/>
                          </a:solidFill>
                          <a:effectLst/>
                          <a:latin typeface="Cambria" panose="02040503050406030204" pitchFamily="18" charset="0"/>
                        </a:rPr>
                        <a:t>D2020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mbria" panose="02040503050406030204" pitchFamily="18" charset="0"/>
                        </a:rPr>
                        <a:t>Domestic Water Distribution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47416"/>
                  </a:ext>
                </a:extLst>
              </a:tr>
              <a:tr h="180975">
                <a:tc vMerge="1">
                  <a:txBody>
                    <a:bodyPr/>
                    <a:lstStyle/>
                    <a:p>
                      <a:endParaRPr lang="en-US"/>
                    </a:p>
                  </a:txBody>
                  <a:tcPr/>
                </a:tc>
                <a:tc vMerge="1">
                  <a:txBody>
                    <a:bodyPr/>
                    <a:lstStyle/>
                    <a:p>
                      <a:endParaRPr lang="en-US"/>
                    </a:p>
                  </a:txBody>
                  <a:tcPr/>
                </a:tc>
                <a:tc>
                  <a:txBody>
                    <a:bodyPr/>
                    <a:lstStyle/>
                    <a:p>
                      <a:pPr algn="l" fontAlgn="ctr"/>
                      <a:r>
                        <a:rPr lang="en-US" sz="1200" b="0" i="0" u="none" strike="noStrike" dirty="0">
                          <a:solidFill>
                            <a:srgbClr val="000000"/>
                          </a:solidFill>
                          <a:effectLst/>
                          <a:latin typeface="Cambria" panose="02040503050406030204" pitchFamily="18" charset="0"/>
                        </a:rPr>
                        <a:t>D2020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mbria" panose="02040503050406030204" pitchFamily="18" charset="0"/>
                        </a:rPr>
                        <a:t>Domestic Water Distribution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0057418"/>
                  </a:ext>
                </a:extLst>
              </a:tr>
              <a:tr h="180975">
                <a:tc vMerge="1">
                  <a:txBody>
                    <a:bodyPr/>
                    <a:lstStyle/>
                    <a:p>
                      <a:endParaRPr lang="en-US"/>
                    </a:p>
                  </a:txBody>
                  <a:tcPr/>
                </a:tc>
                <a:tc vMerge="1">
                  <a:txBody>
                    <a:bodyPr/>
                    <a:lstStyle/>
                    <a:p>
                      <a:endParaRPr lang="en-US"/>
                    </a:p>
                  </a:txBody>
                  <a:tcPr/>
                </a:tc>
                <a:tc>
                  <a:txBody>
                    <a:bodyPr/>
                    <a:lstStyle/>
                    <a:p>
                      <a:pPr algn="l" fontAlgn="ctr"/>
                      <a:r>
                        <a:rPr lang="en-US" sz="1200" b="0" i="0" u="none" strike="noStrike">
                          <a:solidFill>
                            <a:srgbClr val="000000"/>
                          </a:solidFill>
                          <a:effectLst/>
                          <a:latin typeface="Cambria" panose="02040503050406030204" pitchFamily="18" charset="0"/>
                        </a:rPr>
                        <a:t>D2010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mbria" panose="02040503050406030204" pitchFamily="18" charset="0"/>
                        </a:rPr>
                        <a:t>Plumbing Fixtures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2911861"/>
                  </a:ext>
                </a:extLst>
              </a:tr>
              <a:tr h="180975">
                <a:tc vMerge="1">
                  <a:txBody>
                    <a:bodyPr/>
                    <a:lstStyle/>
                    <a:p>
                      <a:endParaRPr lang="en-US"/>
                    </a:p>
                  </a:txBody>
                  <a:tcPr/>
                </a:tc>
                <a:tc vMerge="1">
                  <a:txBody>
                    <a:bodyPr/>
                    <a:lstStyle/>
                    <a:p>
                      <a:endParaRPr lang="en-US"/>
                    </a:p>
                  </a:txBody>
                  <a:tcPr/>
                </a:tc>
                <a:tc>
                  <a:txBody>
                    <a:bodyPr/>
                    <a:lstStyle/>
                    <a:p>
                      <a:pPr algn="l" fontAlgn="ctr"/>
                      <a:r>
                        <a:rPr lang="en-US" sz="1200" b="0" i="0" u="none" strike="noStrike">
                          <a:solidFill>
                            <a:srgbClr val="000000"/>
                          </a:solidFill>
                          <a:effectLst/>
                          <a:latin typeface="Cambria" panose="02040503050406030204" pitchFamily="18" charset="0"/>
                        </a:rPr>
                        <a:t>D2010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mbria" panose="02040503050406030204" pitchFamily="18" charset="0"/>
                        </a:rPr>
                        <a:t>Plumbing Fixtures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2465305"/>
                  </a:ext>
                </a:extLst>
              </a:tr>
              <a:tr h="180975">
                <a:tc vMerge="1">
                  <a:txBody>
                    <a:bodyPr/>
                    <a:lstStyle/>
                    <a:p>
                      <a:endParaRPr lang="en-US"/>
                    </a:p>
                  </a:txBody>
                  <a:tcPr/>
                </a:tc>
                <a:tc vMerge="1">
                  <a:txBody>
                    <a:bodyPr/>
                    <a:lstStyle/>
                    <a:p>
                      <a:endParaRPr lang="en-US"/>
                    </a:p>
                  </a:txBody>
                  <a:tcPr/>
                </a:tc>
                <a:tc>
                  <a:txBody>
                    <a:bodyPr/>
                    <a:lstStyle/>
                    <a:p>
                      <a:pPr algn="l" fontAlgn="ctr"/>
                      <a:r>
                        <a:rPr lang="en-US" sz="1200" b="0" i="0" u="none" strike="noStrike">
                          <a:solidFill>
                            <a:srgbClr val="000000"/>
                          </a:solidFill>
                          <a:effectLst/>
                          <a:latin typeface="Cambria" panose="02040503050406030204" pitchFamily="18" charset="0"/>
                        </a:rPr>
                        <a:t>D2010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mbria" panose="02040503050406030204" pitchFamily="18" charset="0"/>
                        </a:rPr>
                        <a:t>Plumbing Fixtures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1049028"/>
                  </a:ext>
                </a:extLst>
              </a:tr>
              <a:tr h="180975">
                <a:tc vMerge="1">
                  <a:txBody>
                    <a:bodyPr/>
                    <a:lstStyle/>
                    <a:p>
                      <a:endParaRPr lang="en-US"/>
                    </a:p>
                  </a:txBody>
                  <a:tcPr/>
                </a:tc>
                <a:tc vMerge="1">
                  <a:txBody>
                    <a:bodyPr/>
                    <a:lstStyle/>
                    <a:p>
                      <a:endParaRPr lang="en-US"/>
                    </a:p>
                  </a:txBody>
                  <a:tcPr/>
                </a:tc>
                <a:tc>
                  <a:txBody>
                    <a:bodyPr/>
                    <a:lstStyle/>
                    <a:p>
                      <a:pPr algn="l" fontAlgn="ctr"/>
                      <a:r>
                        <a:rPr lang="en-US" sz="1200" b="0" i="0" u="none" strike="noStrike">
                          <a:solidFill>
                            <a:srgbClr val="000000"/>
                          </a:solidFill>
                          <a:effectLst/>
                          <a:latin typeface="Cambria" panose="02040503050406030204" pitchFamily="18" charset="0"/>
                        </a:rPr>
                        <a:t>D2020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mbria" panose="02040503050406030204" pitchFamily="18" charset="0"/>
                        </a:rPr>
                        <a:t>Domestic Water Distribution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8059380"/>
                  </a:ext>
                </a:extLst>
              </a:tr>
              <a:tr h="180975">
                <a:tc vMerge="1">
                  <a:txBody>
                    <a:bodyPr/>
                    <a:lstStyle/>
                    <a:p>
                      <a:endParaRPr lang="en-US"/>
                    </a:p>
                  </a:txBody>
                  <a:tcPr/>
                </a:tc>
                <a:tc vMerge="1">
                  <a:txBody>
                    <a:bodyPr/>
                    <a:lstStyle/>
                    <a:p>
                      <a:endParaRPr lang="en-US"/>
                    </a:p>
                  </a:txBody>
                  <a:tcPr/>
                </a:tc>
                <a:tc>
                  <a:txBody>
                    <a:bodyPr/>
                    <a:lstStyle/>
                    <a:p>
                      <a:pPr algn="l" fontAlgn="ctr"/>
                      <a:r>
                        <a:rPr lang="en-US" sz="1200" b="0" i="0" u="none" strike="noStrike">
                          <a:solidFill>
                            <a:srgbClr val="000000"/>
                          </a:solidFill>
                          <a:effectLst/>
                          <a:latin typeface="Cambria" panose="02040503050406030204" pitchFamily="18" charset="0"/>
                        </a:rPr>
                        <a:t>D2020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mbria" panose="02040503050406030204" pitchFamily="18" charset="0"/>
                        </a:rPr>
                        <a:t>Domestic Water Distribution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303719"/>
                  </a:ext>
                </a:extLst>
              </a:tr>
            </a:tbl>
          </a:graphicData>
        </a:graphic>
      </p:graphicFrame>
    </p:spTree>
    <p:extLst>
      <p:ext uri="{BB962C8B-B14F-4D97-AF65-F5344CB8AC3E}">
        <p14:creationId xmlns:p14="http://schemas.microsoft.com/office/powerpoint/2010/main" val="3992447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003879"/>
            <a:ext cx="9144000" cy="4854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b="1" dirty="0">
                <a:solidFill>
                  <a:srgbClr val="024D80"/>
                </a:solidFill>
              </a:rPr>
              <a:t>Work Classification Standards </a:t>
            </a:r>
            <a:br>
              <a:rPr lang="en-US" b="1" dirty="0">
                <a:solidFill>
                  <a:srgbClr val="024D80"/>
                </a:solidFill>
              </a:rPr>
            </a:br>
            <a:r>
              <a:rPr lang="en-US" sz="3200" b="1" i="1" spc="0" dirty="0">
                <a:solidFill>
                  <a:srgbClr val="6482AD"/>
                </a:solidFill>
                <a:latin typeface="Calibri Light" panose="020F0302020204030204" pitchFamily="34" charset="0"/>
                <a:cs typeface="Calibri Light" panose="020F0302020204030204" pitchFamily="34" charset="0"/>
              </a:rPr>
              <a:t>Action Taken Codes</a:t>
            </a:r>
            <a:endParaRPr lang="en-US" dirty="0"/>
          </a:p>
        </p:txBody>
      </p:sp>
      <p:sp>
        <p:nvSpPr>
          <p:cNvPr id="6" name="Content Placeholder 2"/>
          <p:cNvSpPr>
            <a:spLocks noGrp="1"/>
          </p:cNvSpPr>
          <p:nvPr>
            <p:ph sz="half" idx="1"/>
          </p:nvPr>
        </p:nvSpPr>
        <p:spPr>
          <a:xfrm>
            <a:off x="159488" y="1828801"/>
            <a:ext cx="8984511" cy="4040294"/>
          </a:xfrm>
        </p:spPr>
        <p:txBody>
          <a:bodyPr>
            <a:normAutofit/>
          </a:bodyPr>
          <a:lstStyle/>
          <a:p>
            <a:pPr marL="339725" indent="-339725" defTabSz="457200">
              <a:buClr>
                <a:schemeClr val="accent6"/>
              </a:buClr>
              <a:buFont typeface="Arial" panose="020B0604020202020204" pitchFamily="34" charset="0"/>
              <a:buChar char="•"/>
            </a:pPr>
            <a:r>
              <a:rPr lang="en-US" sz="2200" dirty="0">
                <a:solidFill>
                  <a:schemeClr val="tx1"/>
                </a:solidFill>
              </a:rPr>
              <a:t>The list of Action Taken Codes are linked to the Uniformat II classification.</a:t>
            </a:r>
          </a:p>
          <a:p>
            <a:pPr marL="339725" indent="-339725" defTabSz="457200">
              <a:buClr>
                <a:schemeClr val="accent6"/>
              </a:buClr>
              <a:buFont typeface="Arial" panose="020B0604020202020204" pitchFamily="34" charset="0"/>
              <a:buChar char="•"/>
            </a:pPr>
            <a:r>
              <a:rPr lang="en-US" sz="2200" dirty="0">
                <a:solidFill>
                  <a:schemeClr val="tx1"/>
                </a:solidFill>
              </a:rPr>
              <a:t>The Action Taken Codes are also linked to certain Work Types and Categories.</a:t>
            </a:r>
          </a:p>
          <a:p>
            <a:pPr marL="0" indent="0" defTabSz="457200">
              <a:buClr>
                <a:schemeClr val="accent6"/>
              </a:buClr>
              <a:buNone/>
            </a:pPr>
            <a:endParaRPr lang="en-US" sz="2200" dirty="0">
              <a:solidFill>
                <a:schemeClr val="tx1"/>
              </a:solidFill>
              <a:sym typeface="Wingdings"/>
            </a:endParaRPr>
          </a:p>
          <a:p>
            <a:pPr marL="0" indent="0">
              <a:buNone/>
            </a:pP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2156187661"/>
              </p:ext>
            </p:extLst>
          </p:nvPr>
        </p:nvGraphicFramePr>
        <p:xfrm>
          <a:off x="298450" y="3076574"/>
          <a:ext cx="8693150" cy="3646944"/>
        </p:xfrm>
        <a:graphic>
          <a:graphicData uri="http://schemas.openxmlformats.org/drawingml/2006/table">
            <a:tbl>
              <a:tblPr/>
              <a:tblGrid>
                <a:gridCol w="766463">
                  <a:extLst>
                    <a:ext uri="{9D8B030D-6E8A-4147-A177-3AD203B41FA5}">
                      <a16:colId xmlns:a16="http://schemas.microsoft.com/office/drawing/2014/main" val="1229839164"/>
                    </a:ext>
                  </a:extLst>
                </a:gridCol>
                <a:gridCol w="1928379">
                  <a:extLst>
                    <a:ext uri="{9D8B030D-6E8A-4147-A177-3AD203B41FA5}">
                      <a16:colId xmlns:a16="http://schemas.microsoft.com/office/drawing/2014/main" val="830884269"/>
                    </a:ext>
                  </a:extLst>
                </a:gridCol>
                <a:gridCol w="711200">
                  <a:extLst>
                    <a:ext uri="{9D8B030D-6E8A-4147-A177-3AD203B41FA5}">
                      <a16:colId xmlns:a16="http://schemas.microsoft.com/office/drawing/2014/main" val="2605421235"/>
                    </a:ext>
                  </a:extLst>
                </a:gridCol>
                <a:gridCol w="2308612">
                  <a:extLst>
                    <a:ext uri="{9D8B030D-6E8A-4147-A177-3AD203B41FA5}">
                      <a16:colId xmlns:a16="http://schemas.microsoft.com/office/drawing/2014/main" val="3768481194"/>
                    </a:ext>
                  </a:extLst>
                </a:gridCol>
                <a:gridCol w="938353">
                  <a:extLst>
                    <a:ext uri="{9D8B030D-6E8A-4147-A177-3AD203B41FA5}">
                      <a16:colId xmlns:a16="http://schemas.microsoft.com/office/drawing/2014/main" val="1319893661"/>
                    </a:ext>
                  </a:extLst>
                </a:gridCol>
                <a:gridCol w="2040143">
                  <a:extLst>
                    <a:ext uri="{9D8B030D-6E8A-4147-A177-3AD203B41FA5}">
                      <a16:colId xmlns:a16="http://schemas.microsoft.com/office/drawing/2014/main" val="2781606844"/>
                    </a:ext>
                  </a:extLst>
                </a:gridCol>
              </a:tblGrid>
              <a:tr h="356940">
                <a:tc>
                  <a:txBody>
                    <a:bodyPr/>
                    <a:lstStyle/>
                    <a:p>
                      <a:pPr algn="ctr" fontAlgn="ctr"/>
                      <a:r>
                        <a:rPr lang="en-US" sz="1100" b="1" i="0" u="none" strike="noStrike" dirty="0">
                          <a:solidFill>
                            <a:schemeClr val="bg1"/>
                          </a:solidFill>
                          <a:effectLst/>
                          <a:latin typeface="Cambria" panose="02040503050406030204" pitchFamily="18" charset="0"/>
                        </a:rPr>
                        <a:t>Problem Code</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US" sz="1100" b="1" i="0" u="none" strike="noStrike" dirty="0">
                          <a:solidFill>
                            <a:schemeClr val="bg1"/>
                          </a:solidFill>
                          <a:effectLst/>
                          <a:latin typeface="Cambria" panose="02040503050406030204" pitchFamily="18" charset="0"/>
                        </a:rPr>
                        <a:t>Problem Description</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US" sz="1100" b="1" i="0" u="none" strike="noStrike" dirty="0">
                          <a:solidFill>
                            <a:schemeClr val="bg1"/>
                          </a:solidFill>
                          <a:effectLst/>
                          <a:latin typeface="Cambria" panose="02040503050406030204" pitchFamily="18" charset="0"/>
                        </a:rPr>
                        <a:t>Action Taken</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US" sz="1100" b="1" i="0" u="none" strike="noStrike" dirty="0">
                          <a:solidFill>
                            <a:schemeClr val="bg1"/>
                          </a:solidFill>
                          <a:effectLst/>
                          <a:latin typeface="Cambria" panose="02040503050406030204" pitchFamily="18" charset="0"/>
                        </a:rPr>
                        <a:t>Action Taken Description</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US" sz="1100" b="1" i="0" u="none" strike="noStrike" dirty="0">
                          <a:solidFill>
                            <a:schemeClr val="bg1"/>
                          </a:solidFill>
                          <a:effectLst/>
                          <a:latin typeface="Cambria" panose="02040503050406030204" pitchFamily="18" charset="0"/>
                        </a:rPr>
                        <a:t>Uniformat II</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ctr"/>
                      <a:r>
                        <a:rPr lang="en-US" sz="1100" b="1" i="0" u="none" strike="noStrike" dirty="0">
                          <a:solidFill>
                            <a:schemeClr val="bg1"/>
                          </a:solidFill>
                          <a:effectLst/>
                          <a:latin typeface="Cambria" panose="02040503050406030204" pitchFamily="18" charset="0"/>
                        </a:rPr>
                        <a:t>Uniformat Description</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2372232286"/>
                  </a:ext>
                </a:extLst>
              </a:tr>
              <a:tr h="178470">
                <a:tc>
                  <a:txBody>
                    <a:bodyPr/>
                    <a:lstStyle/>
                    <a:p>
                      <a:pPr algn="l" fontAlgn="ctr"/>
                      <a:r>
                        <a:rPr lang="en-US" sz="1100" b="0" i="0" u="none" strike="noStrike" dirty="0">
                          <a:solidFill>
                            <a:srgbClr val="000000"/>
                          </a:solidFill>
                          <a:effectLst/>
                          <a:latin typeface="Cambria" panose="02040503050406030204" pitchFamily="18" charset="0"/>
                        </a:rPr>
                        <a:t>D20-1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Plumbing inspection</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D20-1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Plumbing inspection</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D20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Plumbing</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6202106"/>
                  </a:ext>
                </a:extLst>
              </a:tr>
              <a:tr h="178470">
                <a:tc rowSpan="7">
                  <a:txBody>
                    <a:bodyPr/>
                    <a:lstStyle/>
                    <a:p>
                      <a:pPr algn="l" fontAlgn="ctr"/>
                      <a:r>
                        <a:rPr lang="en-US" sz="1100" b="0" i="0" u="none" strike="noStrike">
                          <a:solidFill>
                            <a:srgbClr val="000000"/>
                          </a:solidFill>
                          <a:effectLst/>
                          <a:latin typeface="Cambria" panose="02040503050406030204" pitchFamily="18" charset="0"/>
                        </a:rPr>
                        <a:t>D20-2</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l" fontAlgn="ctr"/>
                      <a:r>
                        <a:rPr lang="en-US" sz="1100" b="0" i="0" u="none" strike="noStrike" dirty="0">
                          <a:solidFill>
                            <a:srgbClr val="000000"/>
                          </a:solidFill>
                          <a:effectLst/>
                          <a:latin typeface="Cambria" panose="02040503050406030204" pitchFamily="18" charset="0"/>
                        </a:rPr>
                        <a:t>Leak/flood problem</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D2030-1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Toilet unclogged </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D2030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Sanitary Waste</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8757833"/>
                  </a:ext>
                </a:extLst>
              </a:tr>
              <a:tr h="17847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mbria" panose="02040503050406030204" pitchFamily="18" charset="0"/>
                        </a:rPr>
                        <a:t>D2030-2</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Urinal unstopped </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D2030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Sanitary Waste</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3199308"/>
                  </a:ext>
                </a:extLst>
              </a:tr>
              <a:tr h="178470">
                <a:tc vMerge="1">
                  <a:txBody>
                    <a:bodyPr/>
                    <a:lstStyle/>
                    <a:p>
                      <a:endParaRPr lang="en-US"/>
                    </a:p>
                  </a:txBody>
                  <a:tcPr/>
                </a:tc>
                <a:tc vMerge="1">
                  <a:txBody>
                    <a:bodyPr/>
                    <a:lstStyle/>
                    <a:p>
                      <a:endParaRPr lang="en-US"/>
                    </a:p>
                  </a:txBody>
                  <a:tcPr/>
                </a:tc>
                <a:tc>
                  <a:txBody>
                    <a:bodyPr/>
                    <a:lstStyle/>
                    <a:p>
                      <a:pPr algn="l" fontAlgn="ctr"/>
                      <a:r>
                        <a:rPr lang="en-US" sz="1100" b="0" i="0" u="none" strike="noStrike" dirty="0">
                          <a:solidFill>
                            <a:srgbClr val="000000"/>
                          </a:solidFill>
                          <a:effectLst/>
                          <a:latin typeface="Cambria" panose="02040503050406030204" pitchFamily="18" charset="0"/>
                        </a:rPr>
                        <a:t>D30-1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HVAC equipment leak repair</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D30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HVAC</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0683110"/>
                  </a:ext>
                </a:extLst>
              </a:tr>
              <a:tr h="259506">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mbria" panose="02040503050406030204" pitchFamily="18" charset="0"/>
                        </a:rPr>
                        <a:t>B20-2</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Roof/window leak repair</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B20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Exterior Enclosure</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815921"/>
                  </a:ext>
                </a:extLst>
              </a:tr>
              <a:tr h="0">
                <a:tc vMerge="1">
                  <a:txBody>
                    <a:bodyPr/>
                    <a:lstStyle/>
                    <a:p>
                      <a:endParaRPr lang="en-US"/>
                    </a:p>
                  </a:txBody>
                  <a:tcPr/>
                </a:tc>
                <a:tc vMerge="1">
                  <a:txBody>
                    <a:bodyPr/>
                    <a:lstStyle/>
                    <a:p>
                      <a:endParaRPr lang="en-US"/>
                    </a:p>
                  </a:txBody>
                  <a:tcPr/>
                </a:tc>
                <a:tc>
                  <a:txBody>
                    <a:bodyPr/>
                    <a:lstStyle/>
                    <a:p>
                      <a:pPr algn="l" fontAlgn="ctr"/>
                      <a:r>
                        <a:rPr lang="en-US" sz="1100" b="0" i="0" u="none" strike="noStrike" dirty="0">
                          <a:solidFill>
                            <a:srgbClr val="000000"/>
                          </a:solidFill>
                          <a:effectLst/>
                          <a:latin typeface="Cambria" panose="02040503050406030204" pitchFamily="18" charset="0"/>
                        </a:rPr>
                        <a:t>D2020-1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Repair/Replace water closet flanges</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D2020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Domestic Water Distribution</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3746485"/>
                  </a:ext>
                </a:extLst>
              </a:tr>
              <a:tr h="178470">
                <a:tc vMerge="1">
                  <a:txBody>
                    <a:bodyPr/>
                    <a:lstStyle/>
                    <a:p>
                      <a:endParaRPr lang="en-US"/>
                    </a:p>
                  </a:txBody>
                  <a:tcPr/>
                </a:tc>
                <a:tc vMerge="1">
                  <a:txBody>
                    <a:bodyPr/>
                    <a:lstStyle/>
                    <a:p>
                      <a:endParaRPr lang="en-US"/>
                    </a:p>
                  </a:txBody>
                  <a:tcPr/>
                </a:tc>
                <a:tc>
                  <a:txBody>
                    <a:bodyPr/>
                    <a:lstStyle/>
                    <a:p>
                      <a:pPr algn="l" fontAlgn="ctr"/>
                      <a:r>
                        <a:rPr lang="en-US" sz="1100" b="0" i="0" u="none" strike="noStrike" dirty="0">
                          <a:solidFill>
                            <a:srgbClr val="000000"/>
                          </a:solidFill>
                          <a:effectLst/>
                          <a:latin typeface="Cambria" panose="02040503050406030204" pitchFamily="18" charset="0"/>
                        </a:rPr>
                        <a:t>D2020-2</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P-Trap replacement</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D2020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Domestic Water Distribution</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6160928"/>
                  </a:ext>
                </a:extLst>
              </a:tr>
              <a:tr h="178470">
                <a:tc vMerge="1">
                  <a:txBody>
                    <a:bodyPr/>
                    <a:lstStyle/>
                    <a:p>
                      <a:endParaRPr lang="en-US"/>
                    </a:p>
                  </a:txBody>
                  <a:tcPr/>
                </a:tc>
                <a:tc vMerge="1">
                  <a:txBody>
                    <a:bodyPr/>
                    <a:lstStyle/>
                    <a:p>
                      <a:endParaRPr lang="en-US"/>
                    </a:p>
                  </a:txBody>
                  <a:tcPr/>
                </a:tc>
                <a:tc>
                  <a:txBody>
                    <a:bodyPr/>
                    <a:lstStyle/>
                    <a:p>
                      <a:pPr algn="l" fontAlgn="b"/>
                      <a:r>
                        <a:rPr lang="en-US" sz="1100" b="0" i="0" u="none" strike="noStrike">
                          <a:solidFill>
                            <a:srgbClr val="000000"/>
                          </a:solidFill>
                          <a:effectLst/>
                          <a:latin typeface="Cambria" panose="02040503050406030204" pitchFamily="18" charset="0"/>
                        </a:rPr>
                        <a:t>D2020-3</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Frozen Pipe</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D2020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Domestic Water Distribution</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6730874"/>
                  </a:ext>
                </a:extLst>
              </a:tr>
              <a:tr h="178470">
                <a:tc rowSpan="10">
                  <a:txBody>
                    <a:bodyPr/>
                    <a:lstStyle/>
                    <a:p>
                      <a:pPr algn="l" fontAlgn="ctr"/>
                      <a:r>
                        <a:rPr lang="en-US" sz="1100" b="0" i="0" u="none" strike="noStrike">
                          <a:solidFill>
                            <a:srgbClr val="000000"/>
                          </a:solidFill>
                          <a:effectLst/>
                          <a:latin typeface="Cambria" panose="02040503050406030204" pitchFamily="18" charset="0"/>
                        </a:rPr>
                        <a:t>D20-3</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0">
                  <a:txBody>
                    <a:bodyPr/>
                    <a:lstStyle/>
                    <a:p>
                      <a:pPr algn="l" fontAlgn="ctr"/>
                      <a:r>
                        <a:rPr lang="en-US" sz="1100" b="0" i="0" u="none" strike="noStrike" dirty="0">
                          <a:solidFill>
                            <a:srgbClr val="000000"/>
                          </a:solidFill>
                          <a:effectLst/>
                          <a:latin typeface="Cambria" panose="02040503050406030204" pitchFamily="18" charset="0"/>
                        </a:rPr>
                        <a:t>Plumbing fixture/equipment problem</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D2030-3</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Urinal flush valve replaced</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D2030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Sanitary Waste</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3638552"/>
                  </a:ext>
                </a:extLst>
              </a:tr>
              <a:tr h="17847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mbria" panose="02040503050406030204" pitchFamily="18" charset="0"/>
                        </a:rPr>
                        <a:t>D2030-4</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Toilet flush valve replaced</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D2030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Sanitary Waste</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7947468"/>
                  </a:ext>
                </a:extLst>
              </a:tr>
              <a:tr h="17847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mbria" panose="02040503050406030204" pitchFamily="18" charset="0"/>
                        </a:rPr>
                        <a:t>D2020-4</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Faucet repaired/replaced</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D2020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Domestic Water Distribution</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0130390"/>
                  </a:ext>
                </a:extLst>
              </a:tr>
              <a:tr h="17847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mbria" panose="02040503050406030204" pitchFamily="18" charset="0"/>
                        </a:rPr>
                        <a:t>D2020-5</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Valve(s) repaired/replaced</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D2020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Domestic Water Distribution</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5311798"/>
                  </a:ext>
                </a:extLst>
              </a:tr>
              <a:tr h="17847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mbria" panose="02040503050406030204" pitchFamily="18" charset="0"/>
                        </a:rPr>
                        <a:t>D2020-6</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Shower handle/valve repaired</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D2020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Domestic Water Distribution</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6205581"/>
                  </a:ext>
                </a:extLst>
              </a:tr>
              <a:tr h="17847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mbria" panose="02040503050406030204" pitchFamily="18" charset="0"/>
                        </a:rPr>
                        <a:t>D2010-1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Toilet seat repaired/replaced</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D2010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Plumbing Fixtures</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9128004"/>
                  </a:ext>
                </a:extLst>
              </a:tr>
              <a:tr h="17847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mbria" panose="02040503050406030204" pitchFamily="18" charset="0"/>
                        </a:rPr>
                        <a:t>D2010-2</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Disposal repaired/replaced</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D2010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Plumbing Fixtures</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4210383"/>
                  </a:ext>
                </a:extLst>
              </a:tr>
              <a:tr h="17847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mbria" panose="02040503050406030204" pitchFamily="18" charset="0"/>
                        </a:rPr>
                        <a:t>D2020-7</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Relief valve replacement</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D2010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Plumbing Fixtures</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412541"/>
                  </a:ext>
                </a:extLst>
              </a:tr>
              <a:tr h="17847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mbria" panose="02040503050406030204" pitchFamily="18" charset="0"/>
                        </a:rPr>
                        <a:t>D2020-8</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Domestic water heater replaced</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D2020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Domestic Water Distribution</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801390"/>
                  </a:ext>
                </a:extLst>
              </a:tr>
              <a:tr h="178470">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Cambria" panose="02040503050406030204" pitchFamily="18" charset="0"/>
                        </a:rPr>
                        <a:t>D2020-9</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mbria" panose="02040503050406030204" pitchFamily="18" charset="0"/>
                        </a:rPr>
                        <a:t>Domestic water heater repair</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D2020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mbria" panose="02040503050406030204" pitchFamily="18" charset="0"/>
                        </a:rPr>
                        <a:t>Domestic Water Distribution</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4989752"/>
                  </a:ext>
                </a:extLst>
              </a:tr>
            </a:tbl>
          </a:graphicData>
        </a:graphic>
      </p:graphicFrame>
    </p:spTree>
    <p:extLst>
      <p:ext uri="{BB962C8B-B14F-4D97-AF65-F5344CB8AC3E}">
        <p14:creationId xmlns:p14="http://schemas.microsoft.com/office/powerpoint/2010/main" val="2173778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7" name="Rectangle 6"/>
          <p:cNvSpPr/>
          <p:nvPr/>
        </p:nvSpPr>
        <p:spPr>
          <a:xfrm>
            <a:off x="0" y="1708484"/>
            <a:ext cx="9144000" cy="1155032"/>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61257" y="1309288"/>
            <a:ext cx="8082643" cy="1450757"/>
          </a:xfrm>
          <a:ln>
            <a:noFill/>
          </a:ln>
        </p:spPr>
        <p:txBody>
          <a:bodyPr/>
          <a:lstStyle/>
          <a:p>
            <a:r>
              <a:rPr lang="en-US" b="1" dirty="0">
                <a:solidFill>
                  <a:schemeClr val="bg1"/>
                </a:solidFill>
              </a:rPr>
              <a:t>Priority and Status Codes</a:t>
            </a:r>
          </a:p>
        </p:txBody>
      </p:sp>
      <p:sp>
        <p:nvSpPr>
          <p:cNvPr id="5" name="Rectangle 4"/>
          <p:cNvSpPr/>
          <p:nvPr/>
        </p:nvSpPr>
        <p:spPr>
          <a:xfrm>
            <a:off x="0" y="6304547"/>
            <a:ext cx="9144000" cy="5534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0" y="6304547"/>
            <a:ext cx="9144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103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24D80"/>
                </a:solidFill>
              </a:rPr>
              <a:t>Prioritizing Work</a:t>
            </a:r>
          </a:p>
        </p:txBody>
      </p:sp>
      <p:graphicFrame>
        <p:nvGraphicFramePr>
          <p:cNvPr id="4" name="Table 3"/>
          <p:cNvGraphicFramePr>
            <a:graphicFrameLocks noGrp="1"/>
          </p:cNvGraphicFramePr>
          <p:nvPr>
            <p:extLst>
              <p:ext uri="{D42A27DB-BD31-4B8C-83A1-F6EECF244321}">
                <p14:modId xmlns:p14="http://schemas.microsoft.com/office/powerpoint/2010/main" val="1219683727"/>
              </p:ext>
            </p:extLst>
          </p:nvPr>
        </p:nvGraphicFramePr>
        <p:xfrm>
          <a:off x="973713" y="2350096"/>
          <a:ext cx="7393048" cy="2743200"/>
        </p:xfrm>
        <a:graphic>
          <a:graphicData uri="http://schemas.openxmlformats.org/drawingml/2006/table">
            <a:tbl>
              <a:tblPr firstRow="1" bandRow="1">
                <a:tableStyleId>{21E4AEA4-8DFA-4A89-87EB-49C32662AFE0}</a:tableStyleId>
              </a:tblPr>
              <a:tblGrid>
                <a:gridCol w="2140792">
                  <a:extLst>
                    <a:ext uri="{9D8B030D-6E8A-4147-A177-3AD203B41FA5}">
                      <a16:colId xmlns:a16="http://schemas.microsoft.com/office/drawing/2014/main" val="2946885300"/>
                    </a:ext>
                  </a:extLst>
                </a:gridCol>
                <a:gridCol w="2306164">
                  <a:extLst>
                    <a:ext uri="{9D8B030D-6E8A-4147-A177-3AD203B41FA5}">
                      <a16:colId xmlns:a16="http://schemas.microsoft.com/office/drawing/2014/main" val="3704003782"/>
                    </a:ext>
                  </a:extLst>
                </a:gridCol>
                <a:gridCol w="2946092">
                  <a:extLst>
                    <a:ext uri="{9D8B030D-6E8A-4147-A177-3AD203B41FA5}">
                      <a16:colId xmlns:a16="http://schemas.microsoft.com/office/drawing/2014/main" val="63747205"/>
                    </a:ext>
                  </a:extLst>
                </a:gridCol>
              </a:tblGrid>
              <a:tr h="370840">
                <a:tc>
                  <a:txBody>
                    <a:bodyPr/>
                    <a:lstStyle/>
                    <a:p>
                      <a:r>
                        <a:rPr lang="en-US" sz="2400" dirty="0"/>
                        <a:t>Priority Code</a:t>
                      </a:r>
                    </a:p>
                  </a:txBody>
                  <a:tcPr>
                    <a:solidFill>
                      <a:srgbClr val="024D80"/>
                    </a:solidFill>
                  </a:tcPr>
                </a:tc>
                <a:tc>
                  <a:txBody>
                    <a:bodyPr/>
                    <a:lstStyle/>
                    <a:p>
                      <a:r>
                        <a:rPr lang="en-US" sz="2400" dirty="0"/>
                        <a:t>Priority Name</a:t>
                      </a:r>
                    </a:p>
                  </a:txBody>
                  <a:tcPr>
                    <a:solidFill>
                      <a:srgbClr val="024D80"/>
                    </a:solidFill>
                  </a:tcPr>
                </a:tc>
                <a:tc>
                  <a:txBody>
                    <a:bodyPr/>
                    <a:lstStyle/>
                    <a:p>
                      <a:r>
                        <a:rPr lang="en-US" sz="2400" dirty="0"/>
                        <a:t>Response Time</a:t>
                      </a:r>
                    </a:p>
                  </a:txBody>
                  <a:tcPr>
                    <a:solidFill>
                      <a:srgbClr val="024D80"/>
                    </a:solidFill>
                  </a:tcPr>
                </a:tc>
                <a:extLst>
                  <a:ext uri="{0D108BD9-81ED-4DB2-BD59-A6C34878D82A}">
                    <a16:rowId xmlns:a16="http://schemas.microsoft.com/office/drawing/2014/main" val="358481377"/>
                  </a:ext>
                </a:extLst>
              </a:tr>
              <a:tr h="370840">
                <a:tc>
                  <a:txBody>
                    <a:bodyPr/>
                    <a:lstStyle/>
                    <a:p>
                      <a:pPr algn="ctr"/>
                      <a:r>
                        <a:rPr lang="en-US" sz="2400" dirty="0"/>
                        <a:t>1</a:t>
                      </a:r>
                    </a:p>
                  </a:txBody>
                  <a:tcPr>
                    <a:solidFill>
                      <a:srgbClr val="FF5050"/>
                    </a:solidFill>
                  </a:tcPr>
                </a:tc>
                <a:tc>
                  <a:txBody>
                    <a:bodyPr/>
                    <a:lstStyle/>
                    <a:p>
                      <a:r>
                        <a:rPr lang="en-US" sz="2400" dirty="0"/>
                        <a:t>Emergency</a:t>
                      </a:r>
                    </a:p>
                  </a:txBody>
                  <a:tcPr>
                    <a:solidFill>
                      <a:srgbClr val="FF5050"/>
                    </a:solidFill>
                  </a:tcPr>
                </a:tc>
                <a:tc>
                  <a:txBody>
                    <a:bodyPr/>
                    <a:lstStyle/>
                    <a:p>
                      <a:r>
                        <a:rPr lang="en-US" sz="2400" dirty="0"/>
                        <a:t>Immediately</a:t>
                      </a:r>
                      <a:r>
                        <a:rPr lang="en-US" sz="2400" baseline="0" dirty="0"/>
                        <a:t> </a:t>
                      </a:r>
                      <a:endParaRPr lang="en-US" sz="2400" dirty="0"/>
                    </a:p>
                  </a:txBody>
                  <a:tcPr>
                    <a:solidFill>
                      <a:srgbClr val="FF5050"/>
                    </a:solidFill>
                  </a:tcPr>
                </a:tc>
                <a:extLst>
                  <a:ext uri="{0D108BD9-81ED-4DB2-BD59-A6C34878D82A}">
                    <a16:rowId xmlns:a16="http://schemas.microsoft.com/office/drawing/2014/main" val="656539613"/>
                  </a:ext>
                </a:extLst>
              </a:tr>
              <a:tr h="370840">
                <a:tc>
                  <a:txBody>
                    <a:bodyPr/>
                    <a:lstStyle/>
                    <a:p>
                      <a:pPr algn="ctr"/>
                      <a:r>
                        <a:rPr lang="en-US" sz="2400" dirty="0"/>
                        <a:t>2</a:t>
                      </a:r>
                    </a:p>
                  </a:txBody>
                  <a:tcPr>
                    <a:solidFill>
                      <a:schemeClr val="accent4"/>
                    </a:solidFill>
                  </a:tcPr>
                </a:tc>
                <a:tc>
                  <a:txBody>
                    <a:bodyPr/>
                    <a:lstStyle/>
                    <a:p>
                      <a:r>
                        <a:rPr lang="en-US" sz="2400" dirty="0"/>
                        <a:t>Urgent</a:t>
                      </a:r>
                    </a:p>
                  </a:txBody>
                  <a:tcPr>
                    <a:solidFill>
                      <a:schemeClr val="accent4"/>
                    </a:solidFill>
                  </a:tcPr>
                </a:tc>
                <a:tc>
                  <a:txBody>
                    <a:bodyPr/>
                    <a:lstStyle/>
                    <a:p>
                      <a:r>
                        <a:rPr lang="en-US" sz="2400" dirty="0"/>
                        <a:t>24 Hours</a:t>
                      </a:r>
                    </a:p>
                  </a:txBody>
                  <a:tcPr>
                    <a:solidFill>
                      <a:schemeClr val="accent4"/>
                    </a:solidFill>
                  </a:tcPr>
                </a:tc>
                <a:extLst>
                  <a:ext uri="{0D108BD9-81ED-4DB2-BD59-A6C34878D82A}">
                    <a16:rowId xmlns:a16="http://schemas.microsoft.com/office/drawing/2014/main" val="663593396"/>
                  </a:ext>
                </a:extLst>
              </a:tr>
              <a:tr h="370840">
                <a:tc>
                  <a:txBody>
                    <a:bodyPr/>
                    <a:lstStyle/>
                    <a:p>
                      <a:pPr algn="ctr"/>
                      <a:r>
                        <a:rPr lang="en-US" sz="2400" dirty="0"/>
                        <a:t>3</a:t>
                      </a:r>
                    </a:p>
                  </a:txBody>
                  <a:tcPr>
                    <a:solidFill>
                      <a:srgbClr val="00B0F0"/>
                    </a:solidFill>
                  </a:tcPr>
                </a:tc>
                <a:tc>
                  <a:txBody>
                    <a:bodyPr/>
                    <a:lstStyle/>
                    <a:p>
                      <a:r>
                        <a:rPr lang="en-US" sz="2400" dirty="0"/>
                        <a:t>Moderate </a:t>
                      </a:r>
                    </a:p>
                  </a:txBody>
                  <a:tcPr>
                    <a:solidFill>
                      <a:srgbClr val="00B0F0"/>
                    </a:solidFill>
                  </a:tcPr>
                </a:tc>
                <a:tc>
                  <a:txBody>
                    <a:bodyPr/>
                    <a:lstStyle/>
                    <a:p>
                      <a:r>
                        <a:rPr lang="en-US" sz="2400" dirty="0"/>
                        <a:t>72 Hours</a:t>
                      </a:r>
                    </a:p>
                  </a:txBody>
                  <a:tcPr>
                    <a:solidFill>
                      <a:srgbClr val="00B0F0"/>
                    </a:solidFill>
                  </a:tcPr>
                </a:tc>
                <a:extLst>
                  <a:ext uri="{0D108BD9-81ED-4DB2-BD59-A6C34878D82A}">
                    <a16:rowId xmlns:a16="http://schemas.microsoft.com/office/drawing/2014/main" val="1339289512"/>
                  </a:ext>
                </a:extLst>
              </a:tr>
              <a:tr h="370840">
                <a:tc>
                  <a:txBody>
                    <a:bodyPr/>
                    <a:lstStyle/>
                    <a:p>
                      <a:pPr algn="ctr"/>
                      <a:r>
                        <a:rPr lang="en-US" sz="2400" dirty="0"/>
                        <a:t>4</a:t>
                      </a:r>
                    </a:p>
                  </a:txBody>
                  <a:tcPr>
                    <a:solidFill>
                      <a:srgbClr val="00B050"/>
                    </a:solidFill>
                  </a:tcPr>
                </a:tc>
                <a:tc>
                  <a:txBody>
                    <a:bodyPr/>
                    <a:lstStyle/>
                    <a:p>
                      <a:r>
                        <a:rPr lang="en-US" sz="2400" dirty="0"/>
                        <a:t>Routine</a:t>
                      </a:r>
                    </a:p>
                  </a:txBody>
                  <a:tcPr>
                    <a:solidFill>
                      <a:srgbClr val="00B050"/>
                    </a:solidFill>
                  </a:tcPr>
                </a:tc>
                <a:tc>
                  <a:txBody>
                    <a:bodyPr/>
                    <a:lstStyle/>
                    <a:p>
                      <a:r>
                        <a:rPr lang="en-US" sz="2400" dirty="0"/>
                        <a:t>1 Week</a:t>
                      </a:r>
                    </a:p>
                  </a:txBody>
                  <a:tcPr>
                    <a:solidFill>
                      <a:srgbClr val="00B050"/>
                    </a:solidFill>
                  </a:tcPr>
                </a:tc>
                <a:extLst>
                  <a:ext uri="{0D108BD9-81ED-4DB2-BD59-A6C34878D82A}">
                    <a16:rowId xmlns:a16="http://schemas.microsoft.com/office/drawing/2014/main" val="2277034673"/>
                  </a:ext>
                </a:extLst>
              </a:tr>
              <a:tr h="370840">
                <a:tc>
                  <a:txBody>
                    <a:bodyPr/>
                    <a:lstStyle/>
                    <a:p>
                      <a:pPr algn="ctr"/>
                      <a:r>
                        <a:rPr lang="en-US" sz="2400" dirty="0"/>
                        <a:t>5</a:t>
                      </a:r>
                    </a:p>
                  </a:txBody>
                  <a:tcPr>
                    <a:solidFill>
                      <a:schemeClr val="bg1">
                        <a:lumMod val="50000"/>
                      </a:schemeClr>
                    </a:solidFill>
                  </a:tcPr>
                </a:tc>
                <a:tc>
                  <a:txBody>
                    <a:bodyPr/>
                    <a:lstStyle/>
                    <a:p>
                      <a:r>
                        <a:rPr lang="en-US" sz="2400" dirty="0"/>
                        <a:t>Scheduled </a:t>
                      </a:r>
                    </a:p>
                  </a:txBody>
                  <a:tcPr>
                    <a:solidFill>
                      <a:schemeClr val="bg1">
                        <a:lumMod val="50000"/>
                      </a:schemeClr>
                    </a:solidFill>
                  </a:tcPr>
                </a:tc>
                <a:tc>
                  <a:txBody>
                    <a:bodyPr/>
                    <a:lstStyle/>
                    <a:p>
                      <a:r>
                        <a:rPr lang="en-US" sz="2400" dirty="0"/>
                        <a:t>Varies </a:t>
                      </a:r>
                    </a:p>
                  </a:txBody>
                  <a:tcPr>
                    <a:solidFill>
                      <a:schemeClr val="bg1">
                        <a:lumMod val="50000"/>
                      </a:schemeClr>
                    </a:solidFill>
                  </a:tcPr>
                </a:tc>
                <a:extLst>
                  <a:ext uri="{0D108BD9-81ED-4DB2-BD59-A6C34878D82A}">
                    <a16:rowId xmlns:a16="http://schemas.microsoft.com/office/drawing/2014/main" val="1856654248"/>
                  </a:ext>
                </a:extLst>
              </a:tr>
            </a:tbl>
          </a:graphicData>
        </a:graphic>
      </p:graphicFrame>
    </p:spTree>
    <p:extLst>
      <p:ext uri="{BB962C8B-B14F-4D97-AF65-F5344CB8AC3E}">
        <p14:creationId xmlns:p14="http://schemas.microsoft.com/office/powerpoint/2010/main" val="846283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24D80"/>
                </a:solidFill>
              </a:rPr>
              <a:t>Prioritizing Work</a:t>
            </a:r>
          </a:p>
        </p:txBody>
      </p:sp>
      <p:sp>
        <p:nvSpPr>
          <p:cNvPr id="5" name="Content Placeholder 2"/>
          <p:cNvSpPr>
            <a:spLocks noGrp="1"/>
          </p:cNvSpPr>
          <p:nvPr>
            <p:ph idx="1"/>
          </p:nvPr>
        </p:nvSpPr>
        <p:spPr>
          <a:xfrm>
            <a:off x="914400" y="1958550"/>
            <a:ext cx="7971692" cy="4103913"/>
          </a:xfrm>
        </p:spPr>
        <p:txBody>
          <a:bodyPr>
            <a:noAutofit/>
          </a:bodyPr>
          <a:lstStyle/>
          <a:p>
            <a:pPr marL="0" indent="0">
              <a:spcAft>
                <a:spcPts val="1200"/>
              </a:spcAft>
              <a:buNone/>
            </a:pPr>
            <a:r>
              <a:rPr lang="en-US" sz="2400" b="1" dirty="0"/>
              <a:t>Scheduling Based on Priorities</a:t>
            </a:r>
          </a:p>
          <a:p>
            <a:pPr marL="0" indent="0">
              <a:spcAft>
                <a:spcPts val="0"/>
              </a:spcAft>
              <a:buNone/>
            </a:pPr>
            <a:r>
              <a:rPr lang="en-US" sz="2400" i="1" dirty="0"/>
              <a:t>What are the priorities at your facilities?</a:t>
            </a:r>
          </a:p>
          <a:p>
            <a:pPr marL="0" indent="0">
              <a:lnSpc>
                <a:spcPct val="100000"/>
              </a:lnSpc>
              <a:spcAft>
                <a:spcPts val="0"/>
              </a:spcAft>
              <a:buNone/>
            </a:pPr>
            <a:r>
              <a:rPr lang="en-US" sz="2400" dirty="0"/>
              <a:t>Consider the following scenarios. Each request comes in at the same time. Determine which you would consider a high priority:</a:t>
            </a:r>
          </a:p>
          <a:p>
            <a:pPr marL="457200" indent="-457200">
              <a:lnSpc>
                <a:spcPct val="100000"/>
              </a:lnSpc>
              <a:buClr>
                <a:schemeClr val="accent6"/>
              </a:buClr>
              <a:buFont typeface="+mj-lt"/>
              <a:buAutoNum type="arabicPeriod"/>
              <a:tabLst>
                <a:tab pos="288925" algn="l"/>
              </a:tabLst>
            </a:pPr>
            <a:r>
              <a:rPr lang="en-US" sz="2200" dirty="0"/>
              <a:t>A professor requests an inspection in a classroom because its too hot</a:t>
            </a:r>
          </a:p>
          <a:p>
            <a:pPr marL="457200" indent="-457200">
              <a:lnSpc>
                <a:spcPct val="100000"/>
              </a:lnSpc>
              <a:buClr>
                <a:schemeClr val="accent6"/>
              </a:buClr>
              <a:buFont typeface="+mj-lt"/>
              <a:buAutoNum type="arabicPeriod"/>
              <a:tabLst>
                <a:tab pos="288925" algn="l"/>
              </a:tabLst>
            </a:pPr>
            <a:r>
              <a:rPr lang="en-US" sz="2200" dirty="0"/>
              <a:t>A student requests a leak repair in a </a:t>
            </a:r>
            <a:r>
              <a:rPr lang="en-US" sz="2200" dirty="0">
                <a:solidFill>
                  <a:srgbClr val="0000FF"/>
                </a:solidFill>
              </a:rPr>
              <a:t>residence hall </a:t>
            </a:r>
            <a:r>
              <a:rPr lang="en-US" sz="2200" dirty="0"/>
              <a:t>restroom</a:t>
            </a:r>
          </a:p>
          <a:p>
            <a:pPr marL="457200" indent="-457200">
              <a:lnSpc>
                <a:spcPct val="100000"/>
              </a:lnSpc>
              <a:buClr>
                <a:schemeClr val="accent6"/>
              </a:buClr>
              <a:buFont typeface="+mj-lt"/>
              <a:buAutoNum type="arabicPeriod"/>
              <a:tabLst>
                <a:tab pos="288925" algn="l"/>
              </a:tabLst>
            </a:pPr>
            <a:r>
              <a:rPr lang="en-US" sz="2200" dirty="0"/>
              <a:t>The Dean requests an inspection in his office because its too cold</a:t>
            </a:r>
          </a:p>
          <a:p>
            <a:pPr lvl="1">
              <a:lnSpc>
                <a:spcPct val="170000"/>
              </a:lnSpc>
              <a:buClr>
                <a:schemeClr val="accent6"/>
              </a:buClr>
              <a:buFont typeface="Arial" panose="020B0604020202020204" pitchFamily="34" charset="0"/>
              <a:buChar char="•"/>
            </a:pPr>
            <a:endParaRPr lang="en-US" sz="2200" dirty="0"/>
          </a:p>
          <a:p>
            <a:pPr lvl="1">
              <a:lnSpc>
                <a:spcPct val="170000"/>
              </a:lnSpc>
              <a:buClr>
                <a:schemeClr val="accent6"/>
              </a:buClr>
              <a:buFont typeface="Arial" panose="020B0604020202020204" pitchFamily="34" charset="0"/>
              <a:buChar char="•"/>
            </a:pPr>
            <a:endParaRPr lang="en-US" sz="2400" dirty="0"/>
          </a:p>
          <a:p>
            <a:pPr>
              <a:spcAft>
                <a:spcPts val="1200"/>
              </a:spcAft>
            </a:pPr>
            <a:endParaRPr lang="en-US" sz="2400" dirty="0"/>
          </a:p>
          <a:p>
            <a:pPr marL="0" indent="0">
              <a:spcAft>
                <a:spcPts val="1200"/>
              </a:spcAft>
              <a:buNone/>
            </a:pPr>
            <a:endParaRPr lang="en-US" sz="2400" i="1" dirty="0"/>
          </a:p>
          <a:p>
            <a:pPr marL="0" indent="0">
              <a:spcAft>
                <a:spcPts val="1200"/>
              </a:spcAft>
              <a:buNone/>
            </a:pPr>
            <a:r>
              <a:rPr lang="en-US" sz="2400" dirty="0"/>
              <a:t> </a:t>
            </a:r>
          </a:p>
          <a:p>
            <a:pPr marL="0" indent="0">
              <a:spcAft>
                <a:spcPts val="1200"/>
              </a:spcAft>
              <a:buNone/>
            </a:pPr>
            <a:endParaRPr lang="en-US" sz="2400" b="1" dirty="0"/>
          </a:p>
          <a:p>
            <a:endParaRPr lang="en-US" sz="2400" dirty="0"/>
          </a:p>
          <a:p>
            <a:endParaRPr lang="en-US" sz="2400" dirty="0"/>
          </a:p>
        </p:txBody>
      </p:sp>
    </p:spTree>
    <p:extLst>
      <p:ext uri="{BB962C8B-B14F-4D97-AF65-F5344CB8AC3E}">
        <p14:creationId xmlns:p14="http://schemas.microsoft.com/office/powerpoint/2010/main" val="3057716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Agenda</a:t>
            </a:r>
          </a:p>
        </p:txBody>
      </p:sp>
      <p:sp>
        <p:nvSpPr>
          <p:cNvPr id="6" name="Content Placeholder 2"/>
          <p:cNvSpPr>
            <a:spLocks noGrp="1"/>
          </p:cNvSpPr>
          <p:nvPr>
            <p:ph sz="half" idx="1"/>
          </p:nvPr>
        </p:nvSpPr>
        <p:spPr>
          <a:xfrm>
            <a:off x="822959" y="1845735"/>
            <a:ext cx="8144060" cy="4378084"/>
          </a:xfrm>
        </p:spPr>
        <p:txBody>
          <a:bodyPr>
            <a:normAutofit/>
          </a:bodyPr>
          <a:lstStyle/>
          <a:p>
            <a:r>
              <a:rPr lang="en-US" sz="2600" b="1" dirty="0">
                <a:solidFill>
                  <a:schemeClr val="tx1"/>
                </a:solidFill>
              </a:rPr>
              <a:t>Part 2</a:t>
            </a:r>
          </a:p>
          <a:p>
            <a:pPr lvl="0">
              <a:buClr>
                <a:srgbClr val="B22600"/>
              </a:buClr>
              <a:buFont typeface="Arial" panose="020B0604020202020204" pitchFamily="34" charset="0"/>
              <a:buChar char="•"/>
            </a:pPr>
            <a:r>
              <a:rPr lang="en-US" sz="2400" dirty="0">
                <a:solidFill>
                  <a:prstClr val="black">
                    <a:lumMod val="75000"/>
                    <a:lumOff val="25000"/>
                  </a:prstClr>
                </a:solidFill>
              </a:rPr>
              <a:t> Work Management Module </a:t>
            </a:r>
            <a:r>
              <a:rPr lang="en-US" sz="1800" dirty="0">
                <a:solidFill>
                  <a:prstClr val="black">
                    <a:lumMod val="75000"/>
                    <a:lumOff val="25000"/>
                  </a:prstClr>
                </a:solidFill>
              </a:rPr>
              <a:t>(Work order, phase, daily assignments, purchase requests, shop stock transactions)</a:t>
            </a:r>
          </a:p>
          <a:p>
            <a:pPr lvl="0">
              <a:buClr>
                <a:srgbClr val="B22600"/>
              </a:buClr>
              <a:buFont typeface="Arial" panose="020B0604020202020204" pitchFamily="34" charset="0"/>
              <a:buChar char="•"/>
            </a:pPr>
            <a:r>
              <a:rPr lang="en-US" sz="2400" dirty="0">
                <a:solidFill>
                  <a:prstClr val="black">
                    <a:lumMod val="75000"/>
                    <a:lumOff val="25000"/>
                  </a:prstClr>
                </a:solidFill>
              </a:rPr>
              <a:t> Customer Service Module </a:t>
            </a:r>
            <a:r>
              <a:rPr lang="en-US" sz="1800" dirty="0">
                <a:solidFill>
                  <a:prstClr val="black">
                    <a:lumMod val="75000"/>
                    <a:lumOff val="25000"/>
                  </a:prstClr>
                </a:solidFill>
              </a:rPr>
              <a:t>(Customer request and approval)</a:t>
            </a:r>
          </a:p>
          <a:p>
            <a:pPr lvl="0">
              <a:buClr>
                <a:srgbClr val="B22600"/>
              </a:buClr>
              <a:buFont typeface="Arial" panose="020B0604020202020204" pitchFamily="34" charset="0"/>
              <a:buChar char="•"/>
            </a:pPr>
            <a:r>
              <a:rPr lang="en-US" sz="2400" dirty="0">
                <a:solidFill>
                  <a:prstClr val="black">
                    <a:lumMod val="75000"/>
                    <a:lumOff val="25000"/>
                  </a:prstClr>
                </a:solidFill>
              </a:rPr>
              <a:t> Finance Module </a:t>
            </a:r>
            <a:r>
              <a:rPr lang="en-US" sz="1800" dirty="0">
                <a:solidFill>
                  <a:prstClr val="black">
                    <a:lumMod val="75000"/>
                    <a:lumOff val="25000"/>
                  </a:prstClr>
                </a:solidFill>
              </a:rPr>
              <a:t>(Work order financing)</a:t>
            </a:r>
          </a:p>
          <a:p>
            <a:pPr lvl="0">
              <a:buClr>
                <a:srgbClr val="B22600"/>
              </a:buClr>
              <a:buFont typeface="Arial" panose="020B0604020202020204" pitchFamily="34" charset="0"/>
              <a:buChar char="•"/>
            </a:pPr>
            <a:r>
              <a:rPr lang="en-US" sz="2400" dirty="0">
                <a:solidFill>
                  <a:prstClr val="black">
                    <a:lumMod val="75000"/>
                    <a:lumOff val="25000"/>
                  </a:prstClr>
                </a:solidFill>
              </a:rPr>
              <a:t> Fire O&amp;M Application</a:t>
            </a:r>
          </a:p>
          <a:p>
            <a:pPr lvl="0">
              <a:buClr>
                <a:srgbClr val="B22600"/>
              </a:buClr>
              <a:buFont typeface="Arial" panose="020B0604020202020204" pitchFamily="34" charset="0"/>
              <a:buChar char="•"/>
            </a:pPr>
            <a:r>
              <a:rPr lang="en-US" sz="2400" dirty="0">
                <a:solidFill>
                  <a:prstClr val="black">
                    <a:lumMod val="75000"/>
                    <a:lumOff val="25000"/>
                  </a:prstClr>
                </a:solidFill>
              </a:rPr>
              <a:t> Time and Attendance Module </a:t>
            </a:r>
            <a:r>
              <a:rPr lang="en-US" sz="1800" dirty="0">
                <a:solidFill>
                  <a:prstClr val="black">
                    <a:lumMod val="75000"/>
                    <a:lumOff val="25000"/>
                  </a:prstClr>
                </a:solidFill>
              </a:rPr>
              <a:t>(Timecard entry and approval)</a:t>
            </a:r>
          </a:p>
          <a:p>
            <a:pPr lvl="0">
              <a:buClr>
                <a:srgbClr val="B22600"/>
              </a:buClr>
              <a:buFont typeface="Arial" panose="020B0604020202020204" pitchFamily="34" charset="0"/>
              <a:buChar char="•"/>
            </a:pPr>
            <a:r>
              <a:rPr lang="en-US" sz="2400" dirty="0">
                <a:solidFill>
                  <a:prstClr val="black">
                    <a:lumMod val="75000"/>
                    <a:lumOff val="25000"/>
                  </a:prstClr>
                </a:solidFill>
              </a:rPr>
              <a:t> Pre-Defined Screen Queries </a:t>
            </a:r>
            <a:r>
              <a:rPr lang="en-US" sz="1800" dirty="0">
                <a:solidFill>
                  <a:prstClr val="black">
                    <a:lumMod val="75000"/>
                    <a:lumOff val="25000"/>
                  </a:prstClr>
                </a:solidFill>
              </a:rPr>
              <a:t>(Report listing)</a:t>
            </a:r>
          </a:p>
          <a:p>
            <a:pPr marL="0" indent="0">
              <a:buClr>
                <a:schemeClr val="accent6"/>
              </a:buClr>
              <a:buNone/>
            </a:pPr>
            <a:endParaRPr lang="en-US" sz="2400" dirty="0"/>
          </a:p>
        </p:txBody>
      </p:sp>
    </p:spTree>
    <p:extLst>
      <p:ext uri="{BB962C8B-B14F-4D97-AF65-F5344CB8AC3E}">
        <p14:creationId xmlns:p14="http://schemas.microsoft.com/office/powerpoint/2010/main" val="23700222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003879"/>
            <a:ext cx="9144000" cy="4854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684571686"/>
              </p:ext>
            </p:extLst>
          </p:nvPr>
        </p:nvGraphicFramePr>
        <p:xfrm>
          <a:off x="153488" y="1963240"/>
          <a:ext cx="8882743" cy="4820864"/>
        </p:xfrm>
        <a:graphic>
          <a:graphicData uri="http://schemas.openxmlformats.org/drawingml/2006/table">
            <a:tbl>
              <a:tblPr firstRow="1" bandRow="1">
                <a:tableStyleId>{8EC20E35-A176-4012-BC5E-935CFFF8708E}</a:tableStyleId>
              </a:tblPr>
              <a:tblGrid>
                <a:gridCol w="1801182">
                  <a:extLst>
                    <a:ext uri="{9D8B030D-6E8A-4147-A177-3AD203B41FA5}">
                      <a16:colId xmlns:a16="http://schemas.microsoft.com/office/drawing/2014/main" val="2946885300"/>
                    </a:ext>
                  </a:extLst>
                </a:gridCol>
                <a:gridCol w="7081561">
                  <a:extLst>
                    <a:ext uri="{9D8B030D-6E8A-4147-A177-3AD203B41FA5}">
                      <a16:colId xmlns:a16="http://schemas.microsoft.com/office/drawing/2014/main" val="3704003782"/>
                    </a:ext>
                  </a:extLst>
                </a:gridCol>
              </a:tblGrid>
              <a:tr h="616330">
                <a:tc>
                  <a:txBody>
                    <a:bodyPr/>
                    <a:lstStyle/>
                    <a:p>
                      <a:r>
                        <a:rPr lang="en-US" sz="1800" dirty="0"/>
                        <a:t>Work Order Status Codes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82AD"/>
                    </a:solidFill>
                  </a:tcPr>
                </a:tc>
                <a:tc>
                  <a:txBody>
                    <a:bodyPr/>
                    <a:lstStyle/>
                    <a:p>
                      <a:r>
                        <a:rPr lang="en-US" sz="1800"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82AD"/>
                    </a:solidFill>
                  </a:tcPr>
                </a:tc>
                <a:extLst>
                  <a:ext uri="{0D108BD9-81ED-4DB2-BD59-A6C34878D82A}">
                    <a16:rowId xmlns:a16="http://schemas.microsoft.com/office/drawing/2014/main" val="358481377"/>
                  </a:ext>
                </a:extLst>
              </a:tr>
              <a:tr h="410007">
                <a:tc>
                  <a:txBody>
                    <a:bodyPr/>
                    <a:lstStyle/>
                    <a:p>
                      <a:pPr marL="0" marR="0" algn="l">
                        <a:spcBef>
                          <a:spcPts val="0"/>
                        </a:spcBef>
                        <a:spcAft>
                          <a:spcPts val="0"/>
                        </a:spcAft>
                      </a:pPr>
                      <a:r>
                        <a:rPr lang="en-US" sz="1800" dirty="0">
                          <a:effectLst/>
                        </a:rPr>
                        <a:t>Open</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dirty="0">
                          <a:effectLst/>
                        </a:rPr>
                        <a:t>Work order is active.</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6539613"/>
                  </a:ext>
                </a:extLst>
              </a:tr>
              <a:tr h="909878">
                <a:tc>
                  <a:txBody>
                    <a:bodyPr/>
                    <a:lstStyle/>
                    <a:p>
                      <a:pPr marL="0" marR="0" algn="l">
                        <a:spcBef>
                          <a:spcPts val="0"/>
                        </a:spcBef>
                        <a:spcAft>
                          <a:spcPts val="0"/>
                        </a:spcAft>
                      </a:pPr>
                      <a:r>
                        <a:rPr lang="en-US" sz="1800" dirty="0">
                          <a:effectLst/>
                        </a:rPr>
                        <a:t>Hold</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dirty="0">
                          <a:effectLst/>
                        </a:rPr>
                        <a:t>Work order has been put on hold while materials, parts, and/or supplies are ordered and delivered. Or it</a:t>
                      </a:r>
                      <a:r>
                        <a:rPr lang="en-US" sz="1800" baseline="0" dirty="0">
                          <a:effectLst/>
                        </a:rPr>
                        <a:t> has been put </a:t>
                      </a:r>
                      <a:r>
                        <a:rPr lang="en-US" sz="1800" dirty="0">
                          <a:effectLst/>
                        </a:rPr>
                        <a:t>on hold while access is confirmed or while coordination with other trades is scheduled.</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4447673"/>
                  </a:ext>
                </a:extLst>
              </a:tr>
              <a:tr h="430174">
                <a:tc>
                  <a:txBody>
                    <a:bodyPr/>
                    <a:lstStyle/>
                    <a:p>
                      <a:pPr marL="0" marR="0" algn="l">
                        <a:spcBef>
                          <a:spcPts val="0"/>
                        </a:spcBef>
                        <a:spcAft>
                          <a:spcPts val="0"/>
                        </a:spcAft>
                      </a:pPr>
                      <a:r>
                        <a:rPr lang="en-US" sz="1800" dirty="0">
                          <a:effectLst/>
                        </a:rPr>
                        <a:t>Deferred</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dirty="0">
                          <a:effectLst/>
                        </a:rPr>
                        <a:t>Work</a:t>
                      </a:r>
                      <a:r>
                        <a:rPr lang="en-US" sz="1800" baseline="0" dirty="0">
                          <a:effectLst/>
                        </a:rPr>
                        <a:t> order has been deferred.</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2248076"/>
                  </a:ext>
                </a:extLst>
              </a:tr>
              <a:tr h="606586">
                <a:tc>
                  <a:txBody>
                    <a:bodyPr/>
                    <a:lstStyle/>
                    <a:p>
                      <a:pPr marL="0" marR="0" algn="l">
                        <a:spcBef>
                          <a:spcPts val="0"/>
                        </a:spcBef>
                        <a:spcAft>
                          <a:spcPts val="0"/>
                        </a:spcAft>
                      </a:pPr>
                      <a:r>
                        <a:rPr lang="en-US" sz="1800" dirty="0">
                          <a:effectLst/>
                        </a:rPr>
                        <a:t>Complete</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dirty="0">
                          <a:effectLst/>
                        </a:rPr>
                        <a:t>Fulfiller has reported that the work has been completed and submitted labor and materials information.</a:t>
                      </a:r>
                      <a:r>
                        <a:rPr lang="en-US" sz="1800" baseline="0" dirty="0">
                          <a:effectLst/>
                        </a:rPr>
                        <a:t> No new transactions can be entered against the work order.</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9289512"/>
                  </a:ext>
                </a:extLst>
              </a:tr>
              <a:tr h="606586">
                <a:tc>
                  <a:txBody>
                    <a:bodyPr/>
                    <a:lstStyle/>
                    <a:p>
                      <a:pPr marL="0" marR="0" algn="l">
                        <a:spcBef>
                          <a:spcPts val="0"/>
                        </a:spcBef>
                        <a:spcAft>
                          <a:spcPts val="0"/>
                        </a:spcAft>
                      </a:pPr>
                      <a:r>
                        <a:rPr lang="en-US" sz="1800" dirty="0">
                          <a:effectLst/>
                        </a:rPr>
                        <a:t>Canceled</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dirty="0">
                          <a:effectLst/>
                        </a:rPr>
                        <a:t>Work order has been canceled</a:t>
                      </a:r>
                      <a:r>
                        <a:rPr lang="en-US" sz="1800" baseline="0" dirty="0">
                          <a:effectLst/>
                        </a:rPr>
                        <a:t> </a:t>
                      </a:r>
                      <a:r>
                        <a:rPr lang="en-US" sz="1800" dirty="0">
                          <a:effectLst/>
                        </a:rPr>
                        <a:t>because it is a duplicate request</a:t>
                      </a:r>
                      <a:r>
                        <a:rPr lang="en-US" sz="1800" baseline="0" dirty="0">
                          <a:effectLst/>
                        </a:rPr>
                        <a:t> or no longer needed.</a:t>
                      </a:r>
                      <a:r>
                        <a:rPr lang="en-US" sz="1800" dirty="0">
                          <a:effectLst/>
                        </a:rPr>
                        <a:t> No</a:t>
                      </a:r>
                      <a:r>
                        <a:rPr lang="en-US" sz="1800" baseline="0" dirty="0">
                          <a:effectLst/>
                        </a:rPr>
                        <a:t> further edits are allowed.</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6654248"/>
                  </a:ext>
                </a:extLst>
              </a:tr>
              <a:tr h="591172">
                <a:tc>
                  <a:txBody>
                    <a:bodyPr/>
                    <a:lstStyle/>
                    <a:p>
                      <a:pPr marL="0" marR="0" algn="l">
                        <a:spcBef>
                          <a:spcPts val="0"/>
                        </a:spcBef>
                        <a:spcAft>
                          <a:spcPts val="0"/>
                        </a:spcAft>
                      </a:pPr>
                      <a:r>
                        <a:rPr lang="en-US" sz="1800" dirty="0">
                          <a:effectLst/>
                        </a:rPr>
                        <a:t>Closed</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dirty="0">
                          <a:effectLst/>
                        </a:rPr>
                        <a:t>Reviewer</a:t>
                      </a:r>
                      <a:r>
                        <a:rPr lang="en-US" sz="1800" baseline="0" dirty="0">
                          <a:effectLst/>
                        </a:rPr>
                        <a:t> has confirmed that the work has been completed and all necessary information is entered. </a:t>
                      </a:r>
                      <a:r>
                        <a:rPr lang="en-US" sz="1800" dirty="0">
                          <a:effectLst/>
                        </a:rPr>
                        <a:t>Not further edits are allowed.</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480363"/>
                  </a:ext>
                </a:extLst>
              </a:tr>
              <a:tr h="410007">
                <a:tc>
                  <a:txBody>
                    <a:bodyPr/>
                    <a:lstStyle/>
                    <a:p>
                      <a:pPr marL="0" marR="0" algn="l">
                        <a:spcBef>
                          <a:spcPts val="0"/>
                        </a:spcBef>
                        <a:spcAft>
                          <a:spcPts val="0"/>
                        </a:spcAft>
                      </a:pPr>
                      <a:r>
                        <a:rPr lang="en-US" sz="1800" dirty="0">
                          <a:effectLst/>
                        </a:rPr>
                        <a:t>Reopened</a:t>
                      </a:r>
                      <a:r>
                        <a:rPr lang="en-US" sz="1800" baseline="0" dirty="0">
                          <a:effectLst/>
                        </a:rPr>
                        <a:t> </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dirty="0">
                          <a:effectLst/>
                        </a:rPr>
                        <a:t>Work</a:t>
                      </a:r>
                      <a:r>
                        <a:rPr lang="en-US" sz="1800" baseline="0" dirty="0">
                          <a:effectLst/>
                        </a:rPr>
                        <a:t> order has been reopened to add/change information.</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2965244"/>
                  </a:ext>
                </a:extLst>
              </a:tr>
            </a:tbl>
          </a:graphicData>
        </a:graphic>
      </p:graphicFrame>
      <p:sp>
        <p:nvSpPr>
          <p:cNvPr id="4" name="Title 3"/>
          <p:cNvSpPr>
            <a:spLocks noGrp="1"/>
          </p:cNvSpPr>
          <p:nvPr>
            <p:ph type="title"/>
          </p:nvPr>
        </p:nvSpPr>
        <p:spPr/>
        <p:txBody>
          <a:bodyPr/>
          <a:lstStyle/>
          <a:p>
            <a:r>
              <a:rPr lang="en-US" b="1" dirty="0">
                <a:solidFill>
                  <a:srgbClr val="024D80"/>
                </a:solidFill>
              </a:rPr>
              <a:t>Work Order Data Standards</a:t>
            </a:r>
            <a:br>
              <a:rPr lang="en-US" b="1" dirty="0">
                <a:solidFill>
                  <a:srgbClr val="024D80"/>
                </a:solidFill>
              </a:rPr>
            </a:br>
            <a:r>
              <a:rPr lang="en-US" sz="3200" b="1" i="1" dirty="0">
                <a:solidFill>
                  <a:srgbClr val="6482AD"/>
                </a:solidFill>
              </a:rPr>
              <a:t>Work Order Status</a:t>
            </a:r>
            <a:endParaRPr lang="en-US" dirty="0"/>
          </a:p>
        </p:txBody>
      </p:sp>
    </p:spTree>
    <p:extLst>
      <p:ext uri="{BB962C8B-B14F-4D97-AF65-F5344CB8AC3E}">
        <p14:creationId xmlns:p14="http://schemas.microsoft.com/office/powerpoint/2010/main" val="2325064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003879"/>
            <a:ext cx="9144000" cy="4854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b="1" dirty="0">
                <a:solidFill>
                  <a:srgbClr val="024D80"/>
                </a:solidFill>
              </a:rPr>
              <a:t>Work Order Data Standards</a:t>
            </a:r>
            <a:br>
              <a:rPr lang="en-US" b="1" dirty="0">
                <a:solidFill>
                  <a:srgbClr val="024D80"/>
                </a:solidFill>
              </a:rPr>
            </a:br>
            <a:r>
              <a:rPr lang="en-US" sz="3200" b="1" i="1" dirty="0">
                <a:solidFill>
                  <a:srgbClr val="6482AD"/>
                </a:solidFill>
              </a:rPr>
              <a:t>Work Order Phase Status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30322472"/>
              </p:ext>
            </p:extLst>
          </p:nvPr>
        </p:nvGraphicFramePr>
        <p:xfrm>
          <a:off x="172787" y="1903617"/>
          <a:ext cx="8849226" cy="4869497"/>
        </p:xfrm>
        <a:graphic>
          <a:graphicData uri="http://schemas.openxmlformats.org/drawingml/2006/table">
            <a:tbl>
              <a:tblPr firstRow="1" bandRow="1">
                <a:tableStyleId>{8EC20E35-A176-4012-BC5E-935CFFF8708E}</a:tableStyleId>
              </a:tblPr>
              <a:tblGrid>
                <a:gridCol w="2367814">
                  <a:extLst>
                    <a:ext uri="{9D8B030D-6E8A-4147-A177-3AD203B41FA5}">
                      <a16:colId xmlns:a16="http://schemas.microsoft.com/office/drawing/2014/main" val="2946885300"/>
                    </a:ext>
                  </a:extLst>
                </a:gridCol>
                <a:gridCol w="6481412">
                  <a:extLst>
                    <a:ext uri="{9D8B030D-6E8A-4147-A177-3AD203B41FA5}">
                      <a16:colId xmlns:a16="http://schemas.microsoft.com/office/drawing/2014/main" val="3704003782"/>
                    </a:ext>
                  </a:extLst>
                </a:gridCol>
              </a:tblGrid>
              <a:tr h="384910">
                <a:tc>
                  <a:txBody>
                    <a:bodyPr/>
                    <a:lstStyle/>
                    <a:p>
                      <a:r>
                        <a:rPr lang="en-US" sz="1800" dirty="0"/>
                        <a:t>Phase Status Codes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82AD"/>
                    </a:solidFill>
                  </a:tcPr>
                </a:tc>
                <a:tc>
                  <a:txBody>
                    <a:bodyPr/>
                    <a:lstStyle/>
                    <a:p>
                      <a:r>
                        <a:rPr lang="en-US" sz="1800"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82AD"/>
                    </a:solidFill>
                  </a:tcPr>
                </a:tc>
                <a:extLst>
                  <a:ext uri="{0D108BD9-81ED-4DB2-BD59-A6C34878D82A}">
                    <a16:rowId xmlns:a16="http://schemas.microsoft.com/office/drawing/2014/main" val="358481377"/>
                  </a:ext>
                </a:extLst>
              </a:tr>
              <a:tr h="299302">
                <a:tc>
                  <a:txBody>
                    <a:bodyPr/>
                    <a:lstStyle/>
                    <a:p>
                      <a:pPr marL="0" marR="0" algn="l">
                        <a:spcBef>
                          <a:spcPts val="0"/>
                        </a:spcBef>
                        <a:spcAft>
                          <a:spcPts val="0"/>
                        </a:spcAft>
                      </a:pPr>
                      <a:r>
                        <a:rPr lang="en-US" sz="1800" dirty="0">
                          <a:effectLst/>
                        </a:rPr>
                        <a:t>Open</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kern="1200" dirty="0">
                          <a:solidFill>
                            <a:schemeClr val="dk1"/>
                          </a:solidFill>
                          <a:effectLst/>
                          <a:latin typeface="+mn-lt"/>
                          <a:ea typeface="+mn-ea"/>
                          <a:cs typeface="+mn-cs"/>
                        </a:rPr>
                        <a:t>Work order phase is active.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6539613"/>
                  </a:ext>
                </a:extLst>
              </a:tr>
              <a:tr h="333375">
                <a:tc>
                  <a:txBody>
                    <a:bodyPr/>
                    <a:lstStyle/>
                    <a:p>
                      <a:pPr marL="0" marR="0" algn="l">
                        <a:spcBef>
                          <a:spcPts val="0"/>
                        </a:spcBef>
                        <a:spcAft>
                          <a:spcPts val="0"/>
                        </a:spcAft>
                      </a:pPr>
                      <a:r>
                        <a:rPr lang="en-US" sz="1800" dirty="0">
                          <a:effectLst/>
                        </a:rPr>
                        <a:t>Assigned </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kern="1200" dirty="0">
                          <a:solidFill>
                            <a:schemeClr val="dk1"/>
                          </a:solidFill>
                          <a:effectLst/>
                          <a:latin typeface="+mn-lt"/>
                          <a:ea typeface="+mn-ea"/>
                          <a:cs typeface="+mn-cs"/>
                        </a:rPr>
                        <a:t>Work order phase is assigned.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4447673"/>
                  </a:ext>
                </a:extLst>
              </a:tr>
              <a:tr h="285750">
                <a:tc>
                  <a:txBody>
                    <a:bodyPr/>
                    <a:lstStyle/>
                    <a:p>
                      <a:pPr marL="0" marR="0" algn="l">
                        <a:spcBef>
                          <a:spcPts val="0"/>
                        </a:spcBef>
                        <a:spcAft>
                          <a:spcPts val="0"/>
                        </a:spcAft>
                      </a:pPr>
                      <a:r>
                        <a:rPr lang="en-US" sz="1800" strike="sngStrike" dirty="0">
                          <a:effectLst/>
                        </a:rPr>
                        <a:t>Pending Approval</a:t>
                      </a:r>
                      <a:endParaRPr lang="en-US" sz="1800" strike="sngStrike"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a:r>
                        <a:rPr lang="en-US" sz="1800" strike="sngStrike" kern="1200" dirty="0">
                          <a:solidFill>
                            <a:schemeClr val="dk1"/>
                          </a:solidFill>
                          <a:effectLst/>
                          <a:latin typeface="+mn-lt"/>
                          <a:ea typeface="+mn-ea"/>
                          <a:cs typeface="+mn-cs"/>
                        </a:rPr>
                        <a:t>Transactions</a:t>
                      </a:r>
                      <a:r>
                        <a:rPr lang="en-US" sz="1800" strike="sngStrike" kern="1200" baseline="0" dirty="0">
                          <a:solidFill>
                            <a:schemeClr val="dk1"/>
                          </a:solidFill>
                          <a:effectLst/>
                          <a:latin typeface="+mn-lt"/>
                          <a:ea typeface="+mn-ea"/>
                          <a:cs typeface="+mn-cs"/>
                        </a:rPr>
                        <a:t> </a:t>
                      </a:r>
                      <a:r>
                        <a:rPr lang="en-US" sz="1800" strike="sngStrike" kern="1200" dirty="0">
                          <a:solidFill>
                            <a:schemeClr val="dk1"/>
                          </a:solidFill>
                          <a:effectLst/>
                          <a:latin typeface="+mn-lt"/>
                          <a:ea typeface="+mn-ea"/>
                          <a:cs typeface="+mn-cs"/>
                        </a:rPr>
                        <a:t>are not yet allowed</a:t>
                      </a:r>
                      <a:r>
                        <a:rPr lang="en-US" sz="1800" strike="sngStrike" kern="1200" baseline="0" dirty="0">
                          <a:solidFill>
                            <a:schemeClr val="dk1"/>
                          </a:solidFill>
                          <a:effectLst/>
                          <a:latin typeface="+mn-lt"/>
                          <a:ea typeface="+mn-ea"/>
                          <a:cs typeface="+mn-cs"/>
                        </a:rPr>
                        <a:t> until the work order phase is approved</a:t>
                      </a:r>
                      <a:r>
                        <a:rPr lang="en-US" sz="1800" kern="1200" baseline="0" dirty="0">
                          <a:solidFill>
                            <a:schemeClr val="dk1"/>
                          </a:solidFill>
                          <a:effectLst/>
                          <a:latin typeface="+mn-lt"/>
                          <a:ea typeface="+mn-ea"/>
                          <a:cs typeface="+mn-cs"/>
                        </a:rPr>
                        <a:t>.</a:t>
                      </a:r>
                      <a:endParaRPr lang="en-US" sz="18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818199"/>
                  </a:ext>
                </a:extLst>
              </a:tr>
              <a:tr h="285750">
                <a:tc>
                  <a:txBody>
                    <a:bodyPr/>
                    <a:lstStyle/>
                    <a:p>
                      <a:pPr marL="0" marR="0" algn="l">
                        <a:spcBef>
                          <a:spcPts val="0"/>
                        </a:spcBef>
                        <a:spcAft>
                          <a:spcPts val="0"/>
                        </a:spcAft>
                      </a:pPr>
                      <a:r>
                        <a:rPr lang="en-US" sz="1800" kern="1200" dirty="0">
                          <a:solidFill>
                            <a:schemeClr val="dk1"/>
                          </a:solidFill>
                          <a:effectLst/>
                          <a:latin typeface="+mn-lt"/>
                          <a:ea typeface="+mn-ea"/>
                          <a:cs typeface="+mn-cs"/>
                        </a:rPr>
                        <a:t>On Hold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kern="1200" dirty="0">
                          <a:solidFill>
                            <a:schemeClr val="dk1"/>
                          </a:solidFill>
                          <a:effectLst/>
                          <a:latin typeface="+mn-lt"/>
                          <a:ea typeface="+mn-ea"/>
                          <a:cs typeface="+mn-cs"/>
                        </a:rPr>
                        <a:t>Phase is on hold while access is confirmed or coordination with other trades is established.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8406353"/>
                  </a:ext>
                </a:extLst>
              </a:tr>
              <a:tr h="285750">
                <a:tc>
                  <a:txBody>
                    <a:bodyPr/>
                    <a:lstStyle/>
                    <a:p>
                      <a:pPr marL="0" marR="0" algn="l">
                        <a:spcBef>
                          <a:spcPts val="0"/>
                        </a:spcBef>
                        <a:spcAft>
                          <a:spcPts val="0"/>
                        </a:spcAft>
                      </a:pPr>
                      <a:r>
                        <a:rPr lang="en-US" sz="1800" dirty="0">
                          <a:effectLst/>
                        </a:rPr>
                        <a:t>Awaiting</a:t>
                      </a:r>
                      <a:r>
                        <a:rPr lang="en-US" sz="1800" baseline="0" dirty="0">
                          <a:effectLst/>
                        </a:rPr>
                        <a:t> Parts </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800" kern="1200" dirty="0">
                          <a:solidFill>
                            <a:schemeClr val="dk1"/>
                          </a:solidFill>
                          <a:effectLst/>
                          <a:latin typeface="+mn-lt"/>
                          <a:ea typeface="+mn-ea"/>
                          <a:cs typeface="+mn-cs"/>
                        </a:rPr>
                        <a:t>Phase</a:t>
                      </a:r>
                      <a:r>
                        <a:rPr lang="en-US" sz="1800" kern="1200" baseline="0" dirty="0">
                          <a:solidFill>
                            <a:schemeClr val="dk1"/>
                          </a:solidFill>
                          <a:effectLst/>
                          <a:latin typeface="+mn-lt"/>
                          <a:ea typeface="+mn-ea"/>
                          <a:cs typeface="+mn-cs"/>
                        </a:rPr>
                        <a:t> is on hold </a:t>
                      </a:r>
                      <a:r>
                        <a:rPr lang="en-US" sz="1800" kern="1200" dirty="0">
                          <a:solidFill>
                            <a:schemeClr val="dk1"/>
                          </a:solidFill>
                          <a:effectLst/>
                          <a:latin typeface="+mn-lt"/>
                          <a:ea typeface="+mn-ea"/>
                          <a:cs typeface="+mn-cs"/>
                        </a:rPr>
                        <a:t>while parts</a:t>
                      </a:r>
                      <a:r>
                        <a:rPr lang="en-US" sz="1800" kern="1200" baseline="0" dirty="0">
                          <a:solidFill>
                            <a:schemeClr val="dk1"/>
                          </a:solidFill>
                          <a:effectLst/>
                          <a:latin typeface="+mn-lt"/>
                          <a:ea typeface="+mn-ea"/>
                          <a:cs typeface="+mn-cs"/>
                        </a:rPr>
                        <a:t> are procured.</a:t>
                      </a:r>
                      <a:endParaRPr lang="en-US" sz="18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9289512"/>
                  </a:ext>
                </a:extLst>
              </a:tr>
              <a:tr h="542925">
                <a:tc>
                  <a:txBody>
                    <a:bodyPr/>
                    <a:lstStyle/>
                    <a:p>
                      <a:pPr marL="0" marR="0" algn="l">
                        <a:spcBef>
                          <a:spcPts val="0"/>
                        </a:spcBef>
                        <a:spcAft>
                          <a:spcPts val="0"/>
                        </a:spcAft>
                      </a:pPr>
                      <a:r>
                        <a:rPr lang="en-US" sz="1800" dirty="0">
                          <a:effectLst/>
                        </a:rPr>
                        <a:t>Work Complete</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Fulfiller has reported that the work has been completed and submitted labor and materials information.</a:t>
                      </a:r>
                      <a:r>
                        <a:rPr lang="en-US" sz="1800" baseline="0" dirty="0">
                          <a:effectLst/>
                        </a:rPr>
                        <a:t> No new transactions can be entered against the phase.</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6654248"/>
                  </a:ext>
                </a:extLst>
              </a:tr>
              <a:tr h="410007">
                <a:tc>
                  <a:txBody>
                    <a:bodyPr/>
                    <a:lstStyle/>
                    <a:p>
                      <a:pPr marL="0" marR="0" algn="l">
                        <a:spcBef>
                          <a:spcPts val="0"/>
                        </a:spcBef>
                        <a:spcAft>
                          <a:spcPts val="0"/>
                        </a:spcAft>
                      </a:pPr>
                      <a:r>
                        <a:rPr lang="en-US" sz="1800" dirty="0">
                          <a:effectLst/>
                        </a:rPr>
                        <a:t>Canceled </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Work order phase has been canceled</a:t>
                      </a:r>
                      <a:r>
                        <a:rPr lang="en-US" sz="1800" baseline="0" dirty="0">
                          <a:effectLst/>
                        </a:rPr>
                        <a:t> </a:t>
                      </a:r>
                      <a:r>
                        <a:rPr lang="en-US" sz="1800" dirty="0">
                          <a:effectLst/>
                        </a:rPr>
                        <a:t>because it is a duplicate request</a:t>
                      </a:r>
                      <a:r>
                        <a:rPr lang="en-US" sz="1800" baseline="0" dirty="0">
                          <a:effectLst/>
                        </a:rPr>
                        <a:t> or no longer needed.</a:t>
                      </a:r>
                      <a:r>
                        <a:rPr lang="en-US" sz="1800" dirty="0">
                          <a:effectLst/>
                        </a:rPr>
                        <a:t> No</a:t>
                      </a:r>
                      <a:r>
                        <a:rPr lang="en-US" sz="1800" baseline="0" dirty="0">
                          <a:effectLst/>
                        </a:rPr>
                        <a:t> further edits are allowed.</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2965244"/>
                  </a:ext>
                </a:extLst>
              </a:tr>
              <a:tr h="410007">
                <a:tc>
                  <a:txBody>
                    <a:bodyPr/>
                    <a:lstStyle/>
                    <a:p>
                      <a:pPr marL="0" marR="0" algn="l">
                        <a:spcBef>
                          <a:spcPts val="0"/>
                        </a:spcBef>
                        <a:spcAft>
                          <a:spcPts val="0"/>
                        </a:spcAft>
                      </a:pPr>
                      <a:r>
                        <a:rPr lang="en-US" sz="1800" kern="1200" dirty="0">
                          <a:effectLst/>
                        </a:rPr>
                        <a:t>Closed</a:t>
                      </a:r>
                      <a:r>
                        <a:rPr lang="en-US" sz="1800" dirty="0">
                          <a:effectLst/>
                        </a:rPr>
                        <a:t> </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Reviewer</a:t>
                      </a:r>
                      <a:r>
                        <a:rPr lang="en-US" sz="1800" baseline="0" dirty="0">
                          <a:effectLst/>
                        </a:rPr>
                        <a:t> has confirmed that the phase  has been completed and all necessary information is entered. </a:t>
                      </a:r>
                      <a:r>
                        <a:rPr lang="en-US" sz="1800" dirty="0">
                          <a:effectLst/>
                        </a:rPr>
                        <a:t>Not further edits are allowed. If additional work or fixes are needed, an additional</a:t>
                      </a:r>
                      <a:r>
                        <a:rPr lang="en-US" sz="1800" baseline="0" dirty="0">
                          <a:effectLst/>
                        </a:rPr>
                        <a:t> phase will be added to the work order.</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3684741"/>
                  </a:ext>
                </a:extLst>
              </a:tr>
            </a:tbl>
          </a:graphicData>
        </a:graphic>
      </p:graphicFrame>
    </p:spTree>
    <p:extLst>
      <p:ext uri="{BB962C8B-B14F-4D97-AF65-F5344CB8AC3E}">
        <p14:creationId xmlns:p14="http://schemas.microsoft.com/office/powerpoint/2010/main" val="4251697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7" name="Rectangle 6"/>
          <p:cNvSpPr/>
          <p:nvPr/>
        </p:nvSpPr>
        <p:spPr>
          <a:xfrm>
            <a:off x="0" y="1708484"/>
            <a:ext cx="9144000" cy="1155032"/>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33375" y="1309288"/>
            <a:ext cx="8477249" cy="1450757"/>
          </a:xfrm>
          <a:ln>
            <a:noFill/>
          </a:ln>
        </p:spPr>
        <p:txBody>
          <a:bodyPr/>
          <a:lstStyle/>
          <a:p>
            <a:r>
              <a:rPr lang="en-US" b="1" dirty="0">
                <a:solidFill>
                  <a:schemeClr val="bg1"/>
                </a:solidFill>
              </a:rPr>
              <a:t>Asset Standards</a:t>
            </a:r>
          </a:p>
        </p:txBody>
      </p:sp>
      <p:sp>
        <p:nvSpPr>
          <p:cNvPr id="5" name="Rectangle 4"/>
          <p:cNvSpPr/>
          <p:nvPr/>
        </p:nvSpPr>
        <p:spPr>
          <a:xfrm>
            <a:off x="0" y="6304547"/>
            <a:ext cx="9144000" cy="5534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0" y="6304547"/>
            <a:ext cx="9144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926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rrow: Curved Right 31"/>
          <p:cNvSpPr/>
          <p:nvPr/>
        </p:nvSpPr>
        <p:spPr>
          <a:xfrm>
            <a:off x="2092967" y="4292908"/>
            <a:ext cx="407505" cy="51859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Arrow: Curved Right 30"/>
          <p:cNvSpPr/>
          <p:nvPr/>
        </p:nvSpPr>
        <p:spPr>
          <a:xfrm>
            <a:off x="1638810" y="3577365"/>
            <a:ext cx="407505" cy="51859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rrow: Curved Right 5"/>
          <p:cNvSpPr/>
          <p:nvPr/>
        </p:nvSpPr>
        <p:spPr>
          <a:xfrm>
            <a:off x="1427293" y="2838976"/>
            <a:ext cx="407505" cy="51859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Rounded Corners 6"/>
          <p:cNvSpPr/>
          <p:nvPr/>
        </p:nvSpPr>
        <p:spPr>
          <a:xfrm>
            <a:off x="1407418" y="2438866"/>
            <a:ext cx="2259659" cy="4691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p:cNvSpPr/>
          <p:nvPr/>
        </p:nvSpPr>
        <p:spPr>
          <a:xfrm>
            <a:off x="1735408" y="3167491"/>
            <a:ext cx="2259659" cy="4691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p:cNvSpPr/>
          <p:nvPr/>
        </p:nvSpPr>
        <p:spPr>
          <a:xfrm>
            <a:off x="2046315" y="3892733"/>
            <a:ext cx="2259659" cy="4691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p:cNvSpPr/>
          <p:nvPr/>
        </p:nvSpPr>
        <p:spPr>
          <a:xfrm>
            <a:off x="2500472" y="4579459"/>
            <a:ext cx="2259659" cy="4691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4"/>
          <p:cNvSpPr/>
          <p:nvPr/>
        </p:nvSpPr>
        <p:spPr>
          <a:xfrm>
            <a:off x="1407418" y="2427435"/>
            <a:ext cx="2259659" cy="480612"/>
          </a:xfrm>
          <a:prstGeom prst="roundRect">
            <a:avLst/>
          </a:prstGeom>
          <a:solidFill>
            <a:schemeClr val="accent1">
              <a:lumMod val="60000"/>
              <a:lumOff val="40000"/>
              <a:alpha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Asset</a:t>
            </a:r>
            <a:r>
              <a:rPr kumimoji="0" lang="en-US" sz="2400" b="0" i="0" u="none" strike="noStrike" kern="1200" cap="none" spc="0" normalizeH="0" noProof="0" dirty="0">
                <a:ln>
                  <a:noFill/>
                </a:ln>
                <a:solidFill>
                  <a:prstClr val="black"/>
                </a:solidFill>
                <a:effectLst/>
                <a:uLnTx/>
                <a:uFillTx/>
                <a:latin typeface="Calibri" panose="020F0502020204030204"/>
                <a:ea typeface="+mn-ea"/>
                <a:cs typeface="+mn-cs"/>
              </a:rPr>
              <a:t> Type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p:txBody>
          <a:bodyPr>
            <a:normAutofit/>
          </a:bodyPr>
          <a:lstStyle/>
          <a:p>
            <a:r>
              <a:rPr lang="en-US" b="1" dirty="0">
                <a:solidFill>
                  <a:srgbClr val="024D80"/>
                </a:solidFill>
              </a:rPr>
              <a:t>Asset Standards </a:t>
            </a:r>
            <a:br>
              <a:rPr lang="en-US" b="1" dirty="0">
                <a:solidFill>
                  <a:srgbClr val="024D80"/>
                </a:solidFill>
              </a:rPr>
            </a:br>
            <a:r>
              <a:rPr lang="en-US" sz="3200" b="1" i="1" spc="0" dirty="0">
                <a:solidFill>
                  <a:srgbClr val="6482AD"/>
                </a:solidFill>
                <a:latin typeface="Calibri Light" panose="020F0302020204030204" pitchFamily="34" charset="0"/>
                <a:cs typeface="Calibri Light" panose="020F0302020204030204" pitchFamily="34" charset="0"/>
              </a:rPr>
              <a:t>Hierarchy</a:t>
            </a:r>
            <a:endParaRPr lang="en-US" b="1" dirty="0">
              <a:solidFill>
                <a:srgbClr val="024D80"/>
              </a:solidFill>
            </a:endParaRPr>
          </a:p>
        </p:txBody>
      </p:sp>
      <p:sp>
        <p:nvSpPr>
          <p:cNvPr id="5" name="Content Placeholder 2"/>
          <p:cNvSpPr txBox="1">
            <a:spLocks/>
          </p:cNvSpPr>
          <p:nvPr/>
        </p:nvSpPr>
        <p:spPr>
          <a:xfrm>
            <a:off x="822960" y="1990113"/>
            <a:ext cx="7543801" cy="439442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B22600"/>
              </a:buClr>
              <a:buSzPct val="100000"/>
              <a:buFont typeface="Calibri" panose="020F0502020204030204" pitchFamily="34" charset="0"/>
              <a:buNone/>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10" name="Rounded Rectangle 4"/>
          <p:cNvSpPr/>
          <p:nvPr/>
        </p:nvSpPr>
        <p:spPr>
          <a:xfrm>
            <a:off x="1735408" y="3172135"/>
            <a:ext cx="2259659" cy="480612"/>
          </a:xfrm>
          <a:prstGeom prst="roundRect">
            <a:avLst/>
          </a:prstGeom>
          <a:solidFill>
            <a:schemeClr val="accent1">
              <a:lumMod val="60000"/>
              <a:lumOff val="40000"/>
              <a:alpha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Asset Group</a:t>
            </a:r>
          </a:p>
        </p:txBody>
      </p:sp>
      <p:sp>
        <p:nvSpPr>
          <p:cNvPr id="15" name="Rounded Rectangle 4"/>
          <p:cNvSpPr/>
          <p:nvPr/>
        </p:nvSpPr>
        <p:spPr>
          <a:xfrm>
            <a:off x="2046315" y="3887018"/>
            <a:ext cx="2259659" cy="480612"/>
          </a:xfrm>
          <a:prstGeom prst="roundRect">
            <a:avLst/>
          </a:prstGeom>
          <a:solidFill>
            <a:schemeClr val="accent1">
              <a:lumMod val="60000"/>
              <a:lumOff val="40000"/>
              <a:alpha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Asset Status</a:t>
            </a:r>
          </a:p>
        </p:txBody>
      </p:sp>
      <p:sp>
        <p:nvSpPr>
          <p:cNvPr id="13" name="Rounded Rectangle 4"/>
          <p:cNvSpPr/>
          <p:nvPr/>
        </p:nvSpPr>
        <p:spPr>
          <a:xfrm>
            <a:off x="2500472" y="4576100"/>
            <a:ext cx="2259659" cy="480612"/>
          </a:xfrm>
          <a:prstGeom prst="roundRect">
            <a:avLst/>
          </a:prstGeom>
          <a:solidFill>
            <a:schemeClr val="accent1">
              <a:lumMod val="60000"/>
              <a:lumOff val="40000"/>
              <a:alpha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Failure Code</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3754577" y="2438866"/>
            <a:ext cx="326244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Property</a:t>
            </a:r>
            <a:r>
              <a:rPr kumimoji="0" lang="en-US" sz="2000" b="0" i="1" u="none" strike="noStrike" kern="1200" cap="none" spc="0" normalizeH="0" noProof="0" dirty="0">
                <a:ln>
                  <a:noFill/>
                </a:ln>
                <a:solidFill>
                  <a:prstClr val="black"/>
                </a:solidFill>
                <a:effectLst/>
                <a:uLnTx/>
                <a:uFillTx/>
                <a:latin typeface="Calibri" panose="020F0502020204030204"/>
                <a:ea typeface="+mn-ea"/>
                <a:cs typeface="+mn-cs"/>
              </a:rPr>
              <a:t> Component</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4214562" y="3210213"/>
            <a:ext cx="300472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i="1" dirty="0">
                <a:solidFill>
                  <a:prstClr val="black"/>
                </a:solidFill>
                <a:latin typeface="Calibri" panose="020F0502020204030204"/>
              </a:rPr>
              <a:t>C1021 – Interior Doors</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p:cNvSpPr txBox="1"/>
          <p:nvPr/>
        </p:nvSpPr>
        <p:spPr>
          <a:xfrm>
            <a:off x="4607624" y="3916546"/>
            <a:ext cx="2611662"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Active</a:t>
            </a:r>
          </a:p>
        </p:txBody>
      </p:sp>
      <p:sp>
        <p:nvSpPr>
          <p:cNvPr id="19" name="TextBox 18"/>
          <p:cNvSpPr txBox="1"/>
          <p:nvPr/>
        </p:nvSpPr>
        <p:spPr>
          <a:xfrm>
            <a:off x="4835955" y="4622220"/>
            <a:ext cx="336703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004</a:t>
            </a:r>
            <a:r>
              <a:rPr kumimoji="0" lang="en-US" sz="2000" b="0" i="1" u="none" strike="noStrike" kern="1200" cap="none" spc="0" normalizeH="0" noProof="0" dirty="0">
                <a:ln>
                  <a:noFill/>
                </a:ln>
                <a:solidFill>
                  <a:prstClr val="black"/>
                </a:solidFill>
                <a:effectLst/>
                <a:uLnTx/>
                <a:uFillTx/>
                <a:latin typeface="Calibri" panose="020F0502020204030204"/>
                <a:ea typeface="+mn-ea"/>
                <a:cs typeface="+mn-cs"/>
              </a:rPr>
              <a:t> – Operator Error</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ounded Rectangle 4"/>
          <p:cNvSpPr/>
          <p:nvPr/>
        </p:nvSpPr>
        <p:spPr>
          <a:xfrm>
            <a:off x="45354" y="5793345"/>
            <a:ext cx="2259659" cy="4806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1" u="none" strike="noStrike" kern="1200" cap="none" spc="0" normalizeH="0" baseline="0" noProof="0" dirty="0">
                <a:ln>
                  <a:noFill/>
                </a:ln>
                <a:solidFill>
                  <a:prstClr val="black"/>
                </a:solidFill>
                <a:effectLst/>
                <a:uLnTx/>
                <a:uFillTx/>
                <a:latin typeface="Calibri" panose="020F0502020204030204"/>
                <a:ea typeface="+mn-ea"/>
                <a:cs typeface="+mn-cs"/>
              </a:rPr>
              <a:t>If applicable</a:t>
            </a:r>
            <a:endPar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866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003879"/>
            <a:ext cx="9144000" cy="4854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b="1" dirty="0">
                <a:solidFill>
                  <a:srgbClr val="024D80"/>
                </a:solidFill>
              </a:rPr>
              <a:t>Asset Data Standards</a:t>
            </a:r>
            <a:br>
              <a:rPr lang="en-US" b="1" dirty="0">
                <a:solidFill>
                  <a:srgbClr val="024D80"/>
                </a:solidFill>
              </a:rPr>
            </a:br>
            <a:r>
              <a:rPr lang="en-US" sz="3200" b="1" i="1" dirty="0">
                <a:solidFill>
                  <a:srgbClr val="6482AD"/>
                </a:solidFill>
              </a:rPr>
              <a:t>Failure Cause Codes</a:t>
            </a:r>
            <a:endParaRPr lang="en-US" dirty="0"/>
          </a:p>
        </p:txBody>
      </p:sp>
      <p:sp>
        <p:nvSpPr>
          <p:cNvPr id="6" name="Content Placeholder 2"/>
          <p:cNvSpPr>
            <a:spLocks noGrp="1"/>
          </p:cNvSpPr>
          <p:nvPr>
            <p:ph sz="half" idx="1"/>
          </p:nvPr>
        </p:nvSpPr>
        <p:spPr>
          <a:xfrm>
            <a:off x="291104" y="2133118"/>
            <a:ext cx="4303756" cy="4023359"/>
          </a:xfrm>
        </p:spPr>
        <p:txBody>
          <a:bodyPr>
            <a:normAutofit/>
          </a:bodyPr>
          <a:lstStyle/>
          <a:p>
            <a:pPr marL="339725" indent="-339725" defTabSz="457200">
              <a:buClr>
                <a:schemeClr val="accent6"/>
              </a:buClr>
              <a:buFont typeface="Arial" panose="020B0604020202020204" pitchFamily="34" charset="0"/>
              <a:buChar char="•"/>
            </a:pPr>
            <a:r>
              <a:rPr lang="en-US" sz="2200" dirty="0">
                <a:solidFill>
                  <a:schemeClr val="tx1"/>
                </a:solidFill>
              </a:rPr>
              <a:t>The list of Failure Cause Codes are intended to document the identified cause of equipment failures.</a:t>
            </a:r>
          </a:p>
          <a:p>
            <a:pPr marL="0" indent="0" defTabSz="457200">
              <a:buClr>
                <a:schemeClr val="accent6"/>
              </a:buClr>
              <a:buNone/>
            </a:pPr>
            <a:endParaRPr lang="en-US" sz="2200" dirty="0">
              <a:solidFill>
                <a:schemeClr val="tx1"/>
              </a:solidFill>
            </a:endParaRPr>
          </a:p>
          <a:p>
            <a:pPr marL="339725" indent="-339725" defTabSz="457200">
              <a:buClr>
                <a:schemeClr val="accent6"/>
              </a:buClr>
              <a:buFont typeface="Arial" panose="020B0604020202020204" pitchFamily="34" charset="0"/>
              <a:buChar char="•"/>
            </a:pPr>
            <a:r>
              <a:rPr lang="en-US" sz="2200" dirty="0">
                <a:solidFill>
                  <a:schemeClr val="tx1"/>
                </a:solidFill>
                <a:sym typeface="Wingdings"/>
              </a:rPr>
              <a:t>The list is not linked to any other standard as they may apply to a variety of equipment classifications.</a:t>
            </a:r>
          </a:p>
          <a:p>
            <a:pPr marL="0" indent="0">
              <a:buNone/>
            </a:pP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810779639"/>
              </p:ext>
            </p:extLst>
          </p:nvPr>
        </p:nvGraphicFramePr>
        <p:xfrm>
          <a:off x="4594860" y="2003879"/>
          <a:ext cx="4331486" cy="4285808"/>
        </p:xfrm>
        <a:graphic>
          <a:graphicData uri="http://schemas.openxmlformats.org/drawingml/2006/table">
            <a:tbl>
              <a:tblPr/>
              <a:tblGrid>
                <a:gridCol w="815338">
                  <a:extLst>
                    <a:ext uri="{9D8B030D-6E8A-4147-A177-3AD203B41FA5}">
                      <a16:colId xmlns:a16="http://schemas.microsoft.com/office/drawing/2014/main" val="3829590720"/>
                    </a:ext>
                  </a:extLst>
                </a:gridCol>
                <a:gridCol w="3516148">
                  <a:extLst>
                    <a:ext uri="{9D8B030D-6E8A-4147-A177-3AD203B41FA5}">
                      <a16:colId xmlns:a16="http://schemas.microsoft.com/office/drawing/2014/main" val="2744713987"/>
                    </a:ext>
                  </a:extLst>
                </a:gridCol>
              </a:tblGrid>
              <a:tr h="378762">
                <a:tc>
                  <a:txBody>
                    <a:bodyPr/>
                    <a:lstStyle/>
                    <a:p>
                      <a:pPr marL="0" algn="ctr" defTabSz="914400" rtl="0" eaLnBrk="1" fontAlgn="ctr" latinLnBrk="0" hangingPunct="1"/>
                      <a:r>
                        <a:rPr lang="en-US" sz="1600" b="1" i="0" u="none" strike="noStrike" kern="1200" dirty="0">
                          <a:solidFill>
                            <a:schemeClr val="bg1"/>
                          </a:solidFill>
                          <a:effectLst/>
                          <a:latin typeface="Cambria" panose="02040503050406030204" pitchFamily="18" charset="0"/>
                          <a:ea typeface="+mn-ea"/>
                          <a:cs typeface="+mn-cs"/>
                        </a:rPr>
                        <a:t>Cause Code</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marL="0" algn="ctr" defTabSz="914400" rtl="0" eaLnBrk="1" fontAlgn="ctr" latinLnBrk="0" hangingPunct="1"/>
                      <a:r>
                        <a:rPr lang="en-US" sz="1600" b="1" i="0" u="none" strike="noStrike" kern="1200" dirty="0">
                          <a:solidFill>
                            <a:schemeClr val="bg1"/>
                          </a:solidFill>
                          <a:effectLst/>
                          <a:latin typeface="Cambria" panose="02040503050406030204" pitchFamily="18" charset="0"/>
                          <a:ea typeface="+mn-ea"/>
                          <a:cs typeface="+mn-cs"/>
                        </a:rPr>
                        <a:t>Failure Cause Description</a:t>
                      </a:r>
                    </a:p>
                  </a:txBody>
                  <a:tcPr marL="8783" marR="8783" marT="87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4072915813"/>
                  </a:ext>
                </a:extLst>
              </a:tr>
              <a:tr h="193381">
                <a:tc>
                  <a:txBody>
                    <a:bodyPr/>
                    <a:lstStyle/>
                    <a:p>
                      <a:pPr algn="l" fontAlgn="b"/>
                      <a:r>
                        <a:rPr lang="en-US" sz="1600" b="0" i="0" u="none" strike="noStrike" dirty="0">
                          <a:solidFill>
                            <a:srgbClr val="000000"/>
                          </a:solidFill>
                          <a:effectLst/>
                          <a:latin typeface="Cambria" panose="02040503050406030204" pitchFamily="18" charset="0"/>
                        </a:rPr>
                        <a:t>001</a:t>
                      </a:r>
                    </a:p>
                  </a:txBody>
                  <a:tcPr marL="8783" marR="8783" marT="8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mbria" panose="02040503050406030204" pitchFamily="18" charset="0"/>
                        </a:rPr>
                        <a:t>Dirt or Foreign Matter Problem</a:t>
                      </a:r>
                    </a:p>
                  </a:txBody>
                  <a:tcPr marL="8783" marR="8783" marT="8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0233868"/>
                  </a:ext>
                </a:extLst>
              </a:tr>
              <a:tr h="193381">
                <a:tc>
                  <a:txBody>
                    <a:bodyPr/>
                    <a:lstStyle/>
                    <a:p>
                      <a:pPr algn="l" fontAlgn="b"/>
                      <a:r>
                        <a:rPr lang="en-US" sz="1600" b="0" i="0" u="none" strike="noStrike" dirty="0">
                          <a:solidFill>
                            <a:srgbClr val="000000"/>
                          </a:solidFill>
                          <a:effectLst/>
                          <a:latin typeface="Cambria" panose="02040503050406030204" pitchFamily="18" charset="0"/>
                        </a:rPr>
                        <a:t>002</a:t>
                      </a:r>
                    </a:p>
                  </a:txBody>
                  <a:tcPr marL="8783" marR="8783" marT="8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mbria" panose="02040503050406030204" pitchFamily="18" charset="0"/>
                        </a:rPr>
                        <a:t>Membrane or Sealant Damaged</a:t>
                      </a:r>
                    </a:p>
                  </a:txBody>
                  <a:tcPr marL="8783" marR="8783" marT="8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9596092"/>
                  </a:ext>
                </a:extLst>
              </a:tr>
              <a:tr h="193381">
                <a:tc>
                  <a:txBody>
                    <a:bodyPr/>
                    <a:lstStyle/>
                    <a:p>
                      <a:pPr algn="l" fontAlgn="b"/>
                      <a:r>
                        <a:rPr lang="en-US" sz="1600" b="0" i="0" u="none" strike="noStrike" dirty="0">
                          <a:solidFill>
                            <a:srgbClr val="000000"/>
                          </a:solidFill>
                          <a:effectLst/>
                          <a:latin typeface="Cambria" panose="02040503050406030204" pitchFamily="18" charset="0"/>
                        </a:rPr>
                        <a:t>003</a:t>
                      </a:r>
                    </a:p>
                  </a:txBody>
                  <a:tcPr marL="8783" marR="8783" marT="8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mbria" panose="02040503050406030204" pitchFamily="18" charset="0"/>
                        </a:rPr>
                        <a:t>Shingle or Slate Damaged </a:t>
                      </a:r>
                    </a:p>
                  </a:txBody>
                  <a:tcPr marL="8783" marR="8783" marT="8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622465"/>
                  </a:ext>
                </a:extLst>
              </a:tr>
              <a:tr h="193381">
                <a:tc>
                  <a:txBody>
                    <a:bodyPr/>
                    <a:lstStyle/>
                    <a:p>
                      <a:pPr algn="l" fontAlgn="b"/>
                      <a:r>
                        <a:rPr lang="en-US" sz="1600" b="0" i="0" u="none" strike="noStrike">
                          <a:solidFill>
                            <a:srgbClr val="000000"/>
                          </a:solidFill>
                          <a:effectLst/>
                          <a:latin typeface="Cambria" panose="02040503050406030204" pitchFamily="18" charset="0"/>
                        </a:rPr>
                        <a:t>004</a:t>
                      </a:r>
                    </a:p>
                  </a:txBody>
                  <a:tcPr marL="8783" marR="8783" marT="8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mbria" panose="02040503050406030204" pitchFamily="18" charset="0"/>
                        </a:rPr>
                        <a:t>Operator Error</a:t>
                      </a:r>
                    </a:p>
                  </a:txBody>
                  <a:tcPr marL="8783" marR="8783" marT="8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5232678"/>
                  </a:ext>
                </a:extLst>
              </a:tr>
              <a:tr h="185827">
                <a:tc>
                  <a:txBody>
                    <a:bodyPr/>
                    <a:lstStyle/>
                    <a:p>
                      <a:pPr algn="l" fontAlgn="b"/>
                      <a:r>
                        <a:rPr lang="en-US" sz="1600" b="0" i="0" u="none" strike="noStrike">
                          <a:solidFill>
                            <a:srgbClr val="000000"/>
                          </a:solidFill>
                          <a:effectLst/>
                          <a:latin typeface="Cambria" panose="02040503050406030204" pitchFamily="18" charset="0"/>
                        </a:rPr>
                        <a:t>005</a:t>
                      </a:r>
                    </a:p>
                  </a:txBody>
                  <a:tcPr marL="8783" marR="8783" marT="8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mbria" panose="02040503050406030204" pitchFamily="18" charset="0"/>
                        </a:rPr>
                        <a:t>Blockage</a:t>
                      </a:r>
                    </a:p>
                  </a:txBody>
                  <a:tcPr marL="8783" marR="8783" marT="8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8195419"/>
                  </a:ext>
                </a:extLst>
              </a:tr>
              <a:tr h="193381">
                <a:tc>
                  <a:txBody>
                    <a:bodyPr/>
                    <a:lstStyle/>
                    <a:p>
                      <a:pPr algn="l" fontAlgn="b"/>
                      <a:r>
                        <a:rPr lang="en-US" sz="1600" b="0" i="0" u="none" strike="noStrike">
                          <a:solidFill>
                            <a:srgbClr val="000000"/>
                          </a:solidFill>
                          <a:effectLst/>
                          <a:latin typeface="Cambria" panose="02040503050406030204" pitchFamily="18" charset="0"/>
                        </a:rPr>
                        <a:t>006</a:t>
                      </a:r>
                    </a:p>
                  </a:txBody>
                  <a:tcPr marL="8783" marR="8783" marT="8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mbria" panose="02040503050406030204" pitchFamily="18" charset="0"/>
                        </a:rPr>
                        <a:t>Excessive Lubrication</a:t>
                      </a:r>
                    </a:p>
                  </a:txBody>
                  <a:tcPr marL="8783" marR="8783" marT="8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7606977"/>
                  </a:ext>
                </a:extLst>
              </a:tr>
              <a:tr h="193381">
                <a:tc>
                  <a:txBody>
                    <a:bodyPr/>
                    <a:lstStyle/>
                    <a:p>
                      <a:pPr algn="l" fontAlgn="b"/>
                      <a:r>
                        <a:rPr lang="en-US" sz="1600" b="0" i="0" u="none" strike="noStrike">
                          <a:solidFill>
                            <a:srgbClr val="000000"/>
                          </a:solidFill>
                          <a:effectLst/>
                          <a:latin typeface="Cambria" panose="02040503050406030204" pitchFamily="18" charset="0"/>
                        </a:rPr>
                        <a:t>007</a:t>
                      </a:r>
                    </a:p>
                  </a:txBody>
                  <a:tcPr marL="8783" marR="8783" marT="8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mbria" panose="02040503050406030204" pitchFamily="18" charset="0"/>
                        </a:rPr>
                        <a:t>Lack of Lubrication</a:t>
                      </a:r>
                    </a:p>
                  </a:txBody>
                  <a:tcPr marL="8783" marR="8783" marT="8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8681771"/>
                  </a:ext>
                </a:extLst>
              </a:tr>
              <a:tr h="193381">
                <a:tc>
                  <a:txBody>
                    <a:bodyPr/>
                    <a:lstStyle/>
                    <a:p>
                      <a:pPr algn="l" fontAlgn="b"/>
                      <a:r>
                        <a:rPr lang="en-US" sz="1600" b="0" i="0" u="none" strike="noStrike">
                          <a:solidFill>
                            <a:srgbClr val="000000"/>
                          </a:solidFill>
                          <a:effectLst/>
                          <a:latin typeface="Cambria" panose="02040503050406030204" pitchFamily="18" charset="0"/>
                        </a:rPr>
                        <a:t>008</a:t>
                      </a:r>
                    </a:p>
                  </a:txBody>
                  <a:tcPr marL="8783" marR="8783" marT="8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mbria" panose="02040503050406030204" pitchFamily="18" charset="0"/>
                        </a:rPr>
                        <a:t>Equipment Jammed</a:t>
                      </a:r>
                    </a:p>
                  </a:txBody>
                  <a:tcPr marL="8783" marR="8783" marT="8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5739560"/>
                  </a:ext>
                </a:extLst>
              </a:tr>
              <a:tr h="193381">
                <a:tc>
                  <a:txBody>
                    <a:bodyPr/>
                    <a:lstStyle/>
                    <a:p>
                      <a:pPr algn="l" fontAlgn="b"/>
                      <a:r>
                        <a:rPr lang="en-US" sz="1600" b="0" i="0" u="none" strike="noStrike">
                          <a:solidFill>
                            <a:srgbClr val="000000"/>
                          </a:solidFill>
                          <a:effectLst/>
                          <a:latin typeface="Cambria" panose="02040503050406030204" pitchFamily="18" charset="0"/>
                        </a:rPr>
                        <a:t>009</a:t>
                      </a:r>
                    </a:p>
                  </a:txBody>
                  <a:tcPr marL="8783" marR="8783" marT="8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mbria" panose="02040503050406030204" pitchFamily="18" charset="0"/>
                        </a:rPr>
                        <a:t>Equipment Cutting Out</a:t>
                      </a:r>
                    </a:p>
                  </a:txBody>
                  <a:tcPr marL="8783" marR="8783" marT="8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1998481"/>
                  </a:ext>
                </a:extLst>
              </a:tr>
              <a:tr h="193381">
                <a:tc>
                  <a:txBody>
                    <a:bodyPr/>
                    <a:lstStyle/>
                    <a:p>
                      <a:pPr algn="l" fontAlgn="b"/>
                      <a:r>
                        <a:rPr lang="en-US" sz="1600" b="0" i="0" u="none" strike="noStrike">
                          <a:solidFill>
                            <a:srgbClr val="000000"/>
                          </a:solidFill>
                          <a:effectLst/>
                          <a:latin typeface="Cambria" panose="02040503050406030204" pitchFamily="18" charset="0"/>
                        </a:rPr>
                        <a:t>010</a:t>
                      </a:r>
                    </a:p>
                  </a:txBody>
                  <a:tcPr marL="8783" marR="8783" marT="8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mbria" panose="02040503050406030204" pitchFamily="18" charset="0"/>
                        </a:rPr>
                        <a:t>Will Not Start</a:t>
                      </a:r>
                    </a:p>
                  </a:txBody>
                  <a:tcPr marL="8783" marR="8783" marT="8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2833523"/>
                  </a:ext>
                </a:extLst>
              </a:tr>
              <a:tr h="193381">
                <a:tc>
                  <a:txBody>
                    <a:bodyPr/>
                    <a:lstStyle/>
                    <a:p>
                      <a:pPr algn="l" fontAlgn="b"/>
                      <a:r>
                        <a:rPr lang="en-US" sz="1600" b="0" i="0" u="none" strike="noStrike">
                          <a:solidFill>
                            <a:srgbClr val="000000"/>
                          </a:solidFill>
                          <a:effectLst/>
                          <a:latin typeface="Cambria" panose="02040503050406030204" pitchFamily="18" charset="0"/>
                        </a:rPr>
                        <a:t>011</a:t>
                      </a:r>
                    </a:p>
                  </a:txBody>
                  <a:tcPr marL="8783" marR="8783" marT="8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mbria" panose="02040503050406030204" pitchFamily="18" charset="0"/>
                        </a:rPr>
                        <a:t>Oil Leak</a:t>
                      </a:r>
                    </a:p>
                  </a:txBody>
                  <a:tcPr marL="8783" marR="8783" marT="8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3845914"/>
                  </a:ext>
                </a:extLst>
              </a:tr>
              <a:tr h="193381">
                <a:tc>
                  <a:txBody>
                    <a:bodyPr/>
                    <a:lstStyle/>
                    <a:p>
                      <a:pPr algn="l" fontAlgn="b"/>
                      <a:r>
                        <a:rPr lang="en-US" sz="1600" b="0" i="0" u="none" strike="noStrike">
                          <a:solidFill>
                            <a:srgbClr val="000000"/>
                          </a:solidFill>
                          <a:effectLst/>
                          <a:latin typeface="Cambria" panose="02040503050406030204" pitchFamily="18" charset="0"/>
                        </a:rPr>
                        <a:t>012</a:t>
                      </a:r>
                    </a:p>
                  </a:txBody>
                  <a:tcPr marL="8783" marR="8783" marT="8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mbria" panose="02040503050406030204" pitchFamily="18" charset="0"/>
                        </a:rPr>
                        <a:t>Excessive Noise</a:t>
                      </a:r>
                    </a:p>
                  </a:txBody>
                  <a:tcPr marL="8783" marR="8783" marT="8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200909"/>
                  </a:ext>
                </a:extLst>
              </a:tr>
              <a:tr h="193381">
                <a:tc>
                  <a:txBody>
                    <a:bodyPr/>
                    <a:lstStyle/>
                    <a:p>
                      <a:pPr algn="l" fontAlgn="b"/>
                      <a:r>
                        <a:rPr lang="en-US" sz="1600" b="0" i="0" u="none" strike="noStrike">
                          <a:solidFill>
                            <a:srgbClr val="000000"/>
                          </a:solidFill>
                          <a:effectLst/>
                          <a:latin typeface="Cambria" panose="02040503050406030204" pitchFamily="18" charset="0"/>
                        </a:rPr>
                        <a:t>013</a:t>
                      </a:r>
                    </a:p>
                  </a:txBody>
                  <a:tcPr marL="8783" marR="8783" marT="8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mbria" panose="02040503050406030204" pitchFamily="18" charset="0"/>
                        </a:rPr>
                        <a:t>Excessive Vibration</a:t>
                      </a:r>
                    </a:p>
                  </a:txBody>
                  <a:tcPr marL="8783" marR="8783" marT="8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5748590"/>
                  </a:ext>
                </a:extLst>
              </a:tr>
              <a:tr h="193381">
                <a:tc>
                  <a:txBody>
                    <a:bodyPr/>
                    <a:lstStyle/>
                    <a:p>
                      <a:pPr algn="l" fontAlgn="b"/>
                      <a:r>
                        <a:rPr lang="en-US" sz="1600" b="0" i="0" u="none" strike="noStrike">
                          <a:solidFill>
                            <a:srgbClr val="000000"/>
                          </a:solidFill>
                          <a:effectLst/>
                          <a:latin typeface="Cambria" panose="02040503050406030204" pitchFamily="18" charset="0"/>
                        </a:rPr>
                        <a:t>014</a:t>
                      </a:r>
                    </a:p>
                  </a:txBody>
                  <a:tcPr marL="8783" marR="8783" marT="8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mbria" panose="02040503050406030204" pitchFamily="18" charset="0"/>
                        </a:rPr>
                        <a:t>Part of Equipment is Physically Broken</a:t>
                      </a:r>
                    </a:p>
                  </a:txBody>
                  <a:tcPr marL="8783" marR="8783" marT="8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7739281"/>
                  </a:ext>
                </a:extLst>
              </a:tr>
              <a:tr h="193381">
                <a:tc>
                  <a:txBody>
                    <a:bodyPr/>
                    <a:lstStyle/>
                    <a:p>
                      <a:pPr algn="l" fontAlgn="b"/>
                      <a:r>
                        <a:rPr lang="en-US" sz="1600" b="0" i="0" u="none" strike="noStrike">
                          <a:solidFill>
                            <a:srgbClr val="000000"/>
                          </a:solidFill>
                          <a:effectLst/>
                          <a:latin typeface="Cambria" panose="02040503050406030204" pitchFamily="18" charset="0"/>
                        </a:rPr>
                        <a:t>015</a:t>
                      </a:r>
                    </a:p>
                  </a:txBody>
                  <a:tcPr marL="8783" marR="8783" marT="8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mbria" panose="02040503050406030204" pitchFamily="18" charset="0"/>
                        </a:rPr>
                        <a:t>Overheating or Smoking</a:t>
                      </a:r>
                    </a:p>
                  </a:txBody>
                  <a:tcPr marL="8783" marR="8783" marT="87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1766070"/>
                  </a:ext>
                </a:extLst>
              </a:tr>
            </a:tbl>
          </a:graphicData>
        </a:graphic>
      </p:graphicFrame>
    </p:spTree>
    <p:extLst>
      <p:ext uri="{BB962C8B-B14F-4D97-AF65-F5344CB8AC3E}">
        <p14:creationId xmlns:p14="http://schemas.microsoft.com/office/powerpoint/2010/main" val="1731844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7" name="Rectangle 6"/>
          <p:cNvSpPr/>
          <p:nvPr/>
        </p:nvSpPr>
        <p:spPr>
          <a:xfrm>
            <a:off x="0" y="1708484"/>
            <a:ext cx="9144000" cy="1155032"/>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33375" y="1309288"/>
            <a:ext cx="8477249" cy="1450757"/>
          </a:xfrm>
          <a:ln>
            <a:noFill/>
          </a:ln>
        </p:spPr>
        <p:txBody>
          <a:bodyPr/>
          <a:lstStyle/>
          <a:p>
            <a:r>
              <a:rPr lang="en-US" b="1" dirty="0">
                <a:solidFill>
                  <a:schemeClr val="bg1"/>
                </a:solidFill>
              </a:rPr>
              <a:t>Navigating </a:t>
            </a:r>
            <a:r>
              <a:rPr lang="en-US" b="1" dirty="0" err="1">
                <a:solidFill>
                  <a:schemeClr val="bg1"/>
                </a:solidFill>
              </a:rPr>
              <a:t>AssetWorks</a:t>
            </a:r>
            <a:r>
              <a:rPr lang="en-US" b="1" dirty="0">
                <a:solidFill>
                  <a:schemeClr val="bg1"/>
                </a:solidFill>
              </a:rPr>
              <a:t> </a:t>
            </a:r>
            <a:r>
              <a:rPr lang="en-US" b="1" dirty="0" err="1">
                <a:solidFill>
                  <a:schemeClr val="bg1"/>
                </a:solidFill>
              </a:rPr>
              <a:t>AiM</a:t>
            </a:r>
            <a:endParaRPr lang="en-US" b="1" dirty="0">
              <a:solidFill>
                <a:schemeClr val="bg1"/>
              </a:solidFill>
            </a:endParaRPr>
          </a:p>
        </p:txBody>
      </p:sp>
      <p:sp>
        <p:nvSpPr>
          <p:cNvPr id="5" name="Rectangle 4"/>
          <p:cNvSpPr/>
          <p:nvPr/>
        </p:nvSpPr>
        <p:spPr>
          <a:xfrm>
            <a:off x="0" y="6304547"/>
            <a:ext cx="9144000" cy="5534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0" y="6304547"/>
            <a:ext cx="9144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0059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24D80"/>
                </a:solidFill>
              </a:rPr>
              <a:t>Log in to AiM Using Net ID</a:t>
            </a:r>
          </a:p>
        </p:txBody>
      </p:sp>
      <p:pic>
        <p:nvPicPr>
          <p:cNvPr id="3" name="Picture 2"/>
          <p:cNvPicPr>
            <a:picLocks noChangeAspect="1"/>
          </p:cNvPicPr>
          <p:nvPr/>
        </p:nvPicPr>
        <p:blipFill rotWithShape="1">
          <a:blip r:embed="rId3"/>
          <a:srcRect r="24478"/>
          <a:stretch/>
        </p:blipFill>
        <p:spPr>
          <a:xfrm>
            <a:off x="822960" y="2157109"/>
            <a:ext cx="7762354" cy="3456882"/>
          </a:xfrm>
          <a:prstGeom prst="rect">
            <a:avLst/>
          </a:prstGeom>
        </p:spPr>
      </p:pic>
    </p:spTree>
    <p:extLst>
      <p:ext uri="{BB962C8B-B14F-4D97-AF65-F5344CB8AC3E}">
        <p14:creationId xmlns:p14="http://schemas.microsoft.com/office/powerpoint/2010/main" val="339570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24D80"/>
                </a:solidFill>
              </a:rPr>
              <a:t>The Main </a:t>
            </a:r>
            <a:r>
              <a:rPr lang="en-US" b="1" dirty="0" err="1">
                <a:solidFill>
                  <a:srgbClr val="024D80"/>
                </a:solidFill>
              </a:rPr>
              <a:t>WorkDesk</a:t>
            </a:r>
            <a:r>
              <a:rPr lang="en-US" b="1" dirty="0">
                <a:solidFill>
                  <a:srgbClr val="024D80"/>
                </a:solidFill>
              </a:rPr>
              <a:t> Menu</a:t>
            </a:r>
          </a:p>
        </p:txBody>
      </p:sp>
      <p:pic>
        <p:nvPicPr>
          <p:cNvPr id="3" name="Picture 2"/>
          <p:cNvPicPr>
            <a:picLocks noChangeAspect="1"/>
          </p:cNvPicPr>
          <p:nvPr/>
        </p:nvPicPr>
        <p:blipFill>
          <a:blip r:embed="rId3"/>
          <a:stretch>
            <a:fillRect/>
          </a:stretch>
        </p:blipFill>
        <p:spPr>
          <a:xfrm>
            <a:off x="123825" y="2118781"/>
            <a:ext cx="8924925" cy="3526142"/>
          </a:xfrm>
          <a:prstGeom prst="rect">
            <a:avLst/>
          </a:prstGeom>
        </p:spPr>
      </p:pic>
      <p:sp>
        <p:nvSpPr>
          <p:cNvPr id="4" name="Rectangle: Rounded Corners 3"/>
          <p:cNvSpPr/>
          <p:nvPr/>
        </p:nvSpPr>
        <p:spPr>
          <a:xfrm>
            <a:off x="123825" y="2831897"/>
            <a:ext cx="981777" cy="1904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p:cNvSpPr/>
          <p:nvPr/>
        </p:nvSpPr>
        <p:spPr>
          <a:xfrm>
            <a:off x="123824" y="3508960"/>
            <a:ext cx="981777" cy="1904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p:cNvSpPr/>
          <p:nvPr/>
        </p:nvSpPr>
        <p:spPr>
          <a:xfrm>
            <a:off x="123824" y="3691416"/>
            <a:ext cx="981777" cy="1904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p:cNvSpPr/>
          <p:nvPr/>
        </p:nvSpPr>
        <p:spPr>
          <a:xfrm>
            <a:off x="123823" y="5178857"/>
            <a:ext cx="981777" cy="1904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p:cNvSpPr/>
          <p:nvPr/>
        </p:nvSpPr>
        <p:spPr>
          <a:xfrm>
            <a:off x="7485545" y="2641461"/>
            <a:ext cx="981777" cy="1904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106979" y="5891973"/>
            <a:ext cx="8259781" cy="369332"/>
          </a:xfrm>
          <a:prstGeom prst="rect">
            <a:avLst/>
          </a:prstGeom>
          <a:noFill/>
        </p:spPr>
        <p:txBody>
          <a:bodyPr wrap="square" rtlCol="0">
            <a:spAutoFit/>
          </a:bodyPr>
          <a:lstStyle/>
          <a:p>
            <a:r>
              <a:rPr lang="en-US" dirty="0"/>
              <a:t>** Fire O&amp;M is a tablet application not included on the Main </a:t>
            </a:r>
            <a:r>
              <a:rPr lang="en-US" dirty="0" err="1"/>
              <a:t>WorkDesk</a:t>
            </a:r>
            <a:r>
              <a:rPr lang="en-US" dirty="0"/>
              <a:t> Menu</a:t>
            </a:r>
          </a:p>
        </p:txBody>
      </p:sp>
      <p:sp>
        <p:nvSpPr>
          <p:cNvPr id="10" name="Rectangle: Rounded Corners 9"/>
          <p:cNvSpPr/>
          <p:nvPr/>
        </p:nvSpPr>
        <p:spPr>
          <a:xfrm>
            <a:off x="134551" y="2118780"/>
            <a:ext cx="337088" cy="22648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row: Down 10"/>
          <p:cNvSpPr/>
          <p:nvPr/>
        </p:nvSpPr>
        <p:spPr>
          <a:xfrm rot="4770703">
            <a:off x="1307074" y="1678113"/>
            <a:ext cx="593506" cy="903514"/>
          </a:xfrm>
          <a:prstGeom prst="downArrow">
            <a:avLst/>
          </a:prstGeom>
          <a:solidFill>
            <a:srgbClr val="FF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102056" y="1826123"/>
            <a:ext cx="6522180" cy="369332"/>
          </a:xfrm>
          <a:prstGeom prst="rect">
            <a:avLst/>
          </a:prstGeom>
          <a:noFill/>
        </p:spPr>
        <p:txBody>
          <a:bodyPr wrap="square" rtlCol="0">
            <a:spAutoFit/>
          </a:bodyPr>
          <a:lstStyle/>
          <a:p>
            <a:r>
              <a:rPr lang="en-US" dirty="0"/>
              <a:t>Clicking the </a:t>
            </a:r>
            <a:r>
              <a:rPr lang="en-US" dirty="0" err="1"/>
              <a:t>AiM</a:t>
            </a:r>
            <a:r>
              <a:rPr lang="en-US" dirty="0"/>
              <a:t> button will bring you back to the </a:t>
            </a:r>
            <a:r>
              <a:rPr lang="en-US" dirty="0" err="1"/>
              <a:t>WorkDesk</a:t>
            </a:r>
            <a:r>
              <a:rPr lang="en-US" dirty="0"/>
              <a:t> Menu</a:t>
            </a:r>
          </a:p>
        </p:txBody>
      </p:sp>
    </p:spTree>
    <p:extLst>
      <p:ext uri="{BB962C8B-B14F-4D97-AF65-F5344CB8AC3E}">
        <p14:creationId xmlns:p14="http://schemas.microsoft.com/office/powerpoint/2010/main" val="24644457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or: Elbow 16"/>
          <p:cNvCxnSpPr>
            <a:stCxn id="8" idx="2"/>
            <a:endCxn id="3" idx="0"/>
          </p:cNvCxnSpPr>
          <p:nvPr/>
        </p:nvCxnSpPr>
        <p:spPr>
          <a:xfrm rot="5400000">
            <a:off x="3494035" y="2826724"/>
            <a:ext cx="2248139" cy="12700"/>
          </a:xfrm>
          <a:prstGeom prst="bentConnector3">
            <a:avLst>
              <a:gd name="adj1" fmla="val -17402"/>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475104" y="3950794"/>
            <a:ext cx="2286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 Order</a:t>
            </a:r>
          </a:p>
        </p:txBody>
      </p:sp>
      <p:sp>
        <p:nvSpPr>
          <p:cNvPr id="5" name="Rectangle 4"/>
          <p:cNvSpPr/>
          <p:nvPr/>
        </p:nvSpPr>
        <p:spPr>
          <a:xfrm>
            <a:off x="657526" y="788253"/>
            <a:ext cx="2286000" cy="914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Customer Request</a:t>
            </a:r>
          </a:p>
        </p:txBody>
      </p:sp>
      <p:sp>
        <p:nvSpPr>
          <p:cNvPr id="6" name="Rectangle 5"/>
          <p:cNvSpPr/>
          <p:nvPr/>
        </p:nvSpPr>
        <p:spPr>
          <a:xfrm>
            <a:off x="657526" y="2183038"/>
            <a:ext cx="2286000" cy="914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Customer Request Approval</a:t>
            </a:r>
          </a:p>
        </p:txBody>
      </p:sp>
      <p:sp>
        <p:nvSpPr>
          <p:cNvPr id="7" name="Rectangle 6"/>
          <p:cNvSpPr/>
          <p:nvPr/>
        </p:nvSpPr>
        <p:spPr>
          <a:xfrm>
            <a:off x="6426926" y="788255"/>
            <a:ext cx="2286000" cy="914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PM Work Order </a:t>
            </a:r>
          </a:p>
        </p:txBody>
      </p:sp>
      <p:sp>
        <p:nvSpPr>
          <p:cNvPr id="8" name="Rectangle 7"/>
          <p:cNvSpPr/>
          <p:nvPr/>
        </p:nvSpPr>
        <p:spPr>
          <a:xfrm>
            <a:off x="3475104" y="788255"/>
            <a:ext cx="2286000" cy="9144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Planned Work Order </a:t>
            </a:r>
          </a:p>
        </p:txBody>
      </p:sp>
      <p:cxnSp>
        <p:nvCxnSpPr>
          <p:cNvPr id="11" name="Straight Connector 10"/>
          <p:cNvCxnSpPr>
            <a:stCxn id="5" idx="2"/>
            <a:endCxn id="6" idx="0"/>
          </p:cNvCxnSpPr>
          <p:nvPr/>
        </p:nvCxnSpPr>
        <p:spPr>
          <a:xfrm>
            <a:off x="1800526" y="1702653"/>
            <a:ext cx="0" cy="48038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Connector: Elbow 12"/>
          <p:cNvCxnSpPr>
            <a:stCxn id="6" idx="2"/>
            <a:endCxn id="3" idx="1"/>
          </p:cNvCxnSpPr>
          <p:nvPr/>
        </p:nvCxnSpPr>
        <p:spPr>
          <a:xfrm rot="16200000" flipH="1">
            <a:off x="1982537" y="2915427"/>
            <a:ext cx="1310556" cy="1674578"/>
          </a:xfrm>
          <a:prstGeom prst="bentConnector2">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Connector: Elbow 23"/>
          <p:cNvCxnSpPr>
            <a:stCxn id="7" idx="2"/>
            <a:endCxn id="3" idx="3"/>
          </p:cNvCxnSpPr>
          <p:nvPr/>
        </p:nvCxnSpPr>
        <p:spPr>
          <a:xfrm rot="5400000">
            <a:off x="5312846" y="2150913"/>
            <a:ext cx="2705339" cy="1808822"/>
          </a:xfrm>
          <a:prstGeom prst="bentConnector2">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132805" y="4865194"/>
            <a:ext cx="0" cy="480385"/>
          </a:xfrm>
          <a:prstGeom prst="line">
            <a:avLst/>
          </a:prstGeom>
          <a:ln w="28575">
            <a:solidFill>
              <a:srgbClr val="E84C22"/>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301520" y="5016896"/>
            <a:ext cx="2286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Phase</a:t>
            </a:r>
          </a:p>
        </p:txBody>
      </p:sp>
      <p:sp>
        <p:nvSpPr>
          <p:cNvPr id="26" name="Title 1"/>
          <p:cNvSpPr txBox="1">
            <a:spLocks/>
          </p:cNvSpPr>
          <p:nvPr/>
        </p:nvSpPr>
        <p:spPr>
          <a:xfrm>
            <a:off x="248195" y="62877"/>
            <a:ext cx="75438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rgbClr val="024D80"/>
                </a:solidFill>
              </a:rPr>
              <a:t>Work Order Generation</a:t>
            </a:r>
            <a:br>
              <a:rPr lang="en-US" b="1" dirty="0">
                <a:solidFill>
                  <a:srgbClr val="024D80"/>
                </a:solidFill>
              </a:rPr>
            </a:br>
            <a:endParaRPr lang="en-US" sz="3200" i="1" dirty="0">
              <a:solidFill>
                <a:srgbClr val="6482AD"/>
              </a:solidFill>
            </a:endParaRPr>
          </a:p>
        </p:txBody>
      </p:sp>
      <p:sp>
        <p:nvSpPr>
          <p:cNvPr id="27" name="TextBox 26"/>
          <p:cNvSpPr txBox="1"/>
          <p:nvPr/>
        </p:nvSpPr>
        <p:spPr>
          <a:xfrm>
            <a:off x="-34819" y="3097438"/>
            <a:ext cx="1907177" cy="707886"/>
          </a:xfrm>
          <a:prstGeom prst="rect">
            <a:avLst/>
          </a:prstGeom>
          <a:noFill/>
        </p:spPr>
        <p:txBody>
          <a:bodyPr wrap="square" rtlCol="0">
            <a:spAutoFit/>
          </a:bodyPr>
          <a:lstStyle/>
          <a:p>
            <a:r>
              <a:rPr lang="en-US" sz="2000" b="1" dirty="0"/>
              <a:t>Customer Service Module</a:t>
            </a:r>
          </a:p>
        </p:txBody>
      </p:sp>
      <p:sp>
        <p:nvSpPr>
          <p:cNvPr id="28" name="TextBox 27"/>
          <p:cNvSpPr txBox="1"/>
          <p:nvPr/>
        </p:nvSpPr>
        <p:spPr>
          <a:xfrm>
            <a:off x="4660379" y="1707709"/>
            <a:ext cx="1907177" cy="1015663"/>
          </a:xfrm>
          <a:prstGeom prst="rect">
            <a:avLst/>
          </a:prstGeom>
          <a:noFill/>
        </p:spPr>
        <p:txBody>
          <a:bodyPr wrap="square" rtlCol="0">
            <a:spAutoFit/>
          </a:bodyPr>
          <a:lstStyle/>
          <a:p>
            <a:r>
              <a:rPr lang="en-US" sz="2000" b="1" dirty="0"/>
              <a:t>Project Management Module</a:t>
            </a:r>
          </a:p>
        </p:txBody>
      </p:sp>
      <p:sp>
        <p:nvSpPr>
          <p:cNvPr id="29" name="TextBox 28"/>
          <p:cNvSpPr txBox="1"/>
          <p:nvPr/>
        </p:nvSpPr>
        <p:spPr>
          <a:xfrm>
            <a:off x="7569926" y="1702653"/>
            <a:ext cx="1907177" cy="1015663"/>
          </a:xfrm>
          <a:prstGeom prst="rect">
            <a:avLst/>
          </a:prstGeom>
          <a:noFill/>
        </p:spPr>
        <p:txBody>
          <a:bodyPr wrap="square" rtlCol="0">
            <a:spAutoFit/>
          </a:bodyPr>
          <a:lstStyle/>
          <a:p>
            <a:r>
              <a:rPr lang="en-US" sz="2000" b="1" dirty="0"/>
              <a:t>Preventive Maintenance Module</a:t>
            </a:r>
          </a:p>
        </p:txBody>
      </p:sp>
      <p:sp>
        <p:nvSpPr>
          <p:cNvPr id="30" name="TextBox 29"/>
          <p:cNvSpPr txBox="1"/>
          <p:nvPr/>
        </p:nvSpPr>
        <p:spPr>
          <a:xfrm>
            <a:off x="6665515" y="5016896"/>
            <a:ext cx="2399918" cy="707886"/>
          </a:xfrm>
          <a:prstGeom prst="rect">
            <a:avLst/>
          </a:prstGeom>
          <a:noFill/>
        </p:spPr>
        <p:txBody>
          <a:bodyPr wrap="square" rtlCol="0">
            <a:spAutoFit/>
          </a:bodyPr>
          <a:lstStyle/>
          <a:p>
            <a:r>
              <a:rPr lang="en-US" sz="2000" b="1" dirty="0"/>
              <a:t>Work Management Module</a:t>
            </a:r>
          </a:p>
        </p:txBody>
      </p:sp>
    </p:spTree>
    <p:extLst>
      <p:ext uri="{BB962C8B-B14F-4D97-AF65-F5344CB8AC3E}">
        <p14:creationId xmlns:p14="http://schemas.microsoft.com/office/powerpoint/2010/main" val="2602536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3" name="Rectangle 2"/>
          <p:cNvSpPr/>
          <p:nvPr/>
        </p:nvSpPr>
        <p:spPr>
          <a:xfrm>
            <a:off x="0" y="1708484"/>
            <a:ext cx="9144000" cy="1155032"/>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 y="1309288"/>
            <a:ext cx="9522823" cy="1450757"/>
          </a:xfrm>
          <a:ln>
            <a:noFill/>
          </a:ln>
        </p:spPr>
        <p:txBody>
          <a:bodyPr>
            <a:normAutofit/>
          </a:bodyPr>
          <a:lstStyle/>
          <a:p>
            <a:r>
              <a:rPr lang="en-US" sz="4400" b="1" dirty="0">
                <a:solidFill>
                  <a:schemeClr val="bg1"/>
                </a:solidFill>
              </a:rPr>
              <a:t>Part 2: Work Management Processes</a:t>
            </a:r>
          </a:p>
        </p:txBody>
      </p:sp>
      <p:sp>
        <p:nvSpPr>
          <p:cNvPr id="5" name="Rectangle 4"/>
          <p:cNvSpPr/>
          <p:nvPr/>
        </p:nvSpPr>
        <p:spPr>
          <a:xfrm>
            <a:off x="0" y="6304547"/>
            <a:ext cx="9144000" cy="5534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0" y="6304547"/>
            <a:ext cx="9144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524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101389"/>
            <a:ext cx="9144000" cy="1756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solidFill>
                  <a:srgbClr val="024D80"/>
                </a:solidFill>
              </a:rPr>
              <a:t>Process Breakdown </a:t>
            </a:r>
          </a:p>
        </p:txBody>
      </p:sp>
      <p:graphicFrame>
        <p:nvGraphicFramePr>
          <p:cNvPr id="4" name="Table 3"/>
          <p:cNvGraphicFramePr>
            <a:graphicFrameLocks noGrp="1"/>
          </p:cNvGraphicFramePr>
          <p:nvPr>
            <p:extLst>
              <p:ext uri="{D42A27DB-BD31-4B8C-83A1-F6EECF244321}">
                <p14:modId xmlns:p14="http://schemas.microsoft.com/office/powerpoint/2010/main" val="4057128650"/>
              </p:ext>
            </p:extLst>
          </p:nvPr>
        </p:nvGraphicFramePr>
        <p:xfrm>
          <a:off x="197318" y="1698173"/>
          <a:ext cx="8749363" cy="5059680"/>
        </p:xfrm>
        <a:graphic>
          <a:graphicData uri="http://schemas.openxmlformats.org/drawingml/2006/table">
            <a:tbl>
              <a:tblPr firstRow="1" bandRow="1">
                <a:tableStyleId>{5C22544A-7EE6-4342-B048-85BDC9FD1C3A}</a:tableStyleId>
              </a:tblPr>
              <a:tblGrid>
                <a:gridCol w="2914908">
                  <a:extLst>
                    <a:ext uri="{9D8B030D-6E8A-4147-A177-3AD203B41FA5}">
                      <a16:colId xmlns:a16="http://schemas.microsoft.com/office/drawing/2014/main" val="3479242487"/>
                    </a:ext>
                  </a:extLst>
                </a:gridCol>
                <a:gridCol w="1388788">
                  <a:extLst>
                    <a:ext uri="{9D8B030D-6E8A-4147-A177-3AD203B41FA5}">
                      <a16:colId xmlns:a16="http://schemas.microsoft.com/office/drawing/2014/main" val="2229710773"/>
                    </a:ext>
                  </a:extLst>
                </a:gridCol>
                <a:gridCol w="1550023">
                  <a:extLst>
                    <a:ext uri="{9D8B030D-6E8A-4147-A177-3AD203B41FA5}">
                      <a16:colId xmlns:a16="http://schemas.microsoft.com/office/drawing/2014/main" val="3395393194"/>
                    </a:ext>
                  </a:extLst>
                </a:gridCol>
                <a:gridCol w="1489497">
                  <a:extLst>
                    <a:ext uri="{9D8B030D-6E8A-4147-A177-3AD203B41FA5}">
                      <a16:colId xmlns:a16="http://schemas.microsoft.com/office/drawing/2014/main" val="3501911026"/>
                    </a:ext>
                  </a:extLst>
                </a:gridCol>
                <a:gridCol w="1406147">
                  <a:extLst>
                    <a:ext uri="{9D8B030D-6E8A-4147-A177-3AD203B41FA5}">
                      <a16:colId xmlns:a16="http://schemas.microsoft.com/office/drawing/2014/main" val="4242881424"/>
                    </a:ext>
                  </a:extLst>
                </a:gridCol>
              </a:tblGrid>
              <a:tr h="611465">
                <a:tc>
                  <a:txBody>
                    <a:bodyPr/>
                    <a:lstStyle/>
                    <a:p>
                      <a:r>
                        <a:rPr lang="en-US" dirty="0"/>
                        <a:t>Section</a:t>
                      </a:r>
                    </a:p>
                  </a:txBody>
                  <a:tcPr/>
                </a:tc>
                <a:tc>
                  <a:txBody>
                    <a:bodyPr/>
                    <a:lstStyle/>
                    <a:p>
                      <a:r>
                        <a:rPr lang="en-US" dirty="0"/>
                        <a:t>Technician</a:t>
                      </a:r>
                    </a:p>
                  </a:txBody>
                  <a:tcPr/>
                </a:tc>
                <a:tc>
                  <a:txBody>
                    <a:bodyPr/>
                    <a:lstStyle/>
                    <a:p>
                      <a:r>
                        <a:rPr lang="en-US" dirty="0"/>
                        <a:t>Supervisor/</a:t>
                      </a:r>
                    </a:p>
                    <a:p>
                      <a:r>
                        <a:rPr lang="en-US" dirty="0"/>
                        <a:t>Director</a:t>
                      </a:r>
                    </a:p>
                  </a:txBody>
                  <a:tcPr/>
                </a:tc>
                <a:tc>
                  <a:txBody>
                    <a:bodyPr/>
                    <a:lstStyle/>
                    <a:p>
                      <a:r>
                        <a:rPr lang="en-US" dirty="0"/>
                        <a:t>Finance</a:t>
                      </a:r>
                      <a:r>
                        <a:rPr lang="en-US" baseline="0" dirty="0"/>
                        <a:t> </a:t>
                      </a:r>
                      <a:endParaRPr lang="en-US" dirty="0"/>
                    </a:p>
                  </a:txBody>
                  <a:tcPr/>
                </a:tc>
                <a:tc>
                  <a:txBody>
                    <a:bodyPr/>
                    <a:lstStyle/>
                    <a:p>
                      <a:r>
                        <a:rPr lang="en-US" strike="sngStrike" dirty="0"/>
                        <a:t>Work</a:t>
                      </a:r>
                      <a:r>
                        <a:rPr lang="en-US" strike="sngStrike" baseline="0" dirty="0"/>
                        <a:t> Order Control</a:t>
                      </a:r>
                      <a:endParaRPr lang="en-US" strike="sngStrike" dirty="0"/>
                    </a:p>
                  </a:txBody>
                  <a:tcPr/>
                </a:tc>
                <a:extLst>
                  <a:ext uri="{0D108BD9-81ED-4DB2-BD59-A6C34878D82A}">
                    <a16:rowId xmlns:a16="http://schemas.microsoft.com/office/drawing/2014/main" val="797683893"/>
                  </a:ext>
                </a:extLst>
              </a:tr>
              <a:tr h="349409">
                <a:tc>
                  <a:txBody>
                    <a:bodyPr/>
                    <a:lstStyle/>
                    <a:p>
                      <a:r>
                        <a:rPr lang="en-US" dirty="0"/>
                        <a:t>Core Concepts and Standards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Wingdings" panose="05000000000000000000" pitchFamily="2" charset="2"/>
                        </a:rPr>
                        <a:t></a:t>
                      </a:r>
                      <a:endParaRPr lang="en-US"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Wingdings" panose="05000000000000000000" pitchFamily="2" charset="2"/>
                        </a:rPr>
                        <a:t></a:t>
                      </a:r>
                      <a:endParaRPr lang="en-US"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Wingdings" panose="05000000000000000000" pitchFamily="2" charset="2"/>
                        </a:rPr>
                        <a:t></a:t>
                      </a:r>
                      <a:endParaRPr lang="en-US"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Wingdings" panose="05000000000000000000" pitchFamily="2" charset="2"/>
                        </a:rPr>
                        <a:t></a:t>
                      </a:r>
                      <a:endParaRPr lang="en-US" dirty="0">
                        <a:solidFill>
                          <a:schemeClr val="tx1"/>
                        </a:solidFill>
                      </a:endParaRPr>
                    </a:p>
                  </a:txBody>
                  <a:tcPr/>
                </a:tc>
                <a:extLst>
                  <a:ext uri="{0D108BD9-81ED-4DB2-BD59-A6C34878D82A}">
                    <a16:rowId xmlns:a16="http://schemas.microsoft.com/office/drawing/2014/main" val="716484791"/>
                  </a:ext>
                </a:extLst>
              </a:tr>
              <a:tr h="378526">
                <a:tc>
                  <a:txBody>
                    <a:bodyPr/>
                    <a:lstStyle/>
                    <a:p>
                      <a:r>
                        <a:rPr lang="en-US" dirty="0"/>
                        <a:t>Work Order/Phase</a:t>
                      </a:r>
                    </a:p>
                  </a:txBody>
                  <a:tcPr/>
                </a:tc>
                <a:tc>
                  <a:txBody>
                    <a:bodyPr/>
                    <a:lstStyle/>
                    <a:p>
                      <a:pPr algn="ctr"/>
                      <a:r>
                        <a:rPr lang="en-US" sz="2000" dirty="0">
                          <a:solidFill>
                            <a:schemeClr val="tx1"/>
                          </a:solidFill>
                          <a:sym typeface="Wingdings" panose="05000000000000000000" pitchFamily="2" charset="2"/>
                        </a:rPr>
                        <a:t></a:t>
                      </a:r>
                      <a:endParaRPr lang="en-US"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Wingdings" panose="05000000000000000000" pitchFamily="2" charset="2"/>
                        </a:rPr>
                        <a:t></a:t>
                      </a:r>
                      <a:endParaRPr lang="en-US" dirty="0">
                        <a:solidFill>
                          <a:schemeClr val="tx1"/>
                        </a:solidFill>
                      </a:endParaRPr>
                    </a:p>
                  </a:txBody>
                  <a:tcPr/>
                </a:tc>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Wingdings" panose="05000000000000000000" pitchFamily="2" charset="2"/>
                        </a:rPr>
                        <a:t></a:t>
                      </a:r>
                      <a:endParaRPr lang="en-US" dirty="0">
                        <a:solidFill>
                          <a:schemeClr val="tx1"/>
                        </a:solidFill>
                      </a:endParaRPr>
                    </a:p>
                  </a:txBody>
                  <a:tcPr/>
                </a:tc>
                <a:extLst>
                  <a:ext uri="{0D108BD9-81ED-4DB2-BD59-A6C34878D82A}">
                    <a16:rowId xmlns:a16="http://schemas.microsoft.com/office/drawing/2014/main" val="46045133"/>
                  </a:ext>
                </a:extLst>
              </a:tr>
              <a:tr h="349409">
                <a:tc>
                  <a:txBody>
                    <a:bodyPr/>
                    <a:lstStyle/>
                    <a:p>
                      <a:r>
                        <a:rPr lang="en-US" dirty="0"/>
                        <a:t>Daily</a:t>
                      </a:r>
                      <a:r>
                        <a:rPr lang="en-US" baseline="0" dirty="0"/>
                        <a:t> Assignments</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Wingdings" panose="05000000000000000000" pitchFamily="2" charset="2"/>
                        </a:rPr>
                        <a:t></a:t>
                      </a:r>
                      <a:endParaRPr lang="en-US"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Wingdings" panose="05000000000000000000" pitchFamily="2" charset="2"/>
                        </a:rPr>
                        <a:t></a:t>
                      </a:r>
                      <a:endParaRPr lang="en-US" dirty="0">
                        <a:solidFill>
                          <a:schemeClr val="tx1"/>
                        </a:solidFill>
                      </a:endParaRPr>
                    </a:p>
                  </a:txBody>
                  <a:tcPr/>
                </a:tc>
                <a:tc>
                  <a:txBody>
                    <a:bodyPr/>
                    <a:lstStyle/>
                    <a:p>
                      <a:pPr algn="ctr"/>
                      <a:endParaRPr lang="en-US"/>
                    </a:p>
                  </a:txBody>
                  <a:tcPr/>
                </a:tc>
                <a:tc>
                  <a:txBody>
                    <a:bodyPr/>
                    <a:lstStyle/>
                    <a:p>
                      <a:pPr algn="ctr"/>
                      <a:r>
                        <a:rPr lang="en-US" dirty="0">
                          <a:solidFill>
                            <a:srgbClr val="0000FF"/>
                          </a:solidFill>
                        </a:rPr>
                        <a:t>include</a:t>
                      </a:r>
                    </a:p>
                  </a:txBody>
                  <a:tcPr/>
                </a:tc>
                <a:extLst>
                  <a:ext uri="{0D108BD9-81ED-4DB2-BD59-A6C34878D82A}">
                    <a16:rowId xmlns:a16="http://schemas.microsoft.com/office/drawing/2014/main" val="2436220428"/>
                  </a:ext>
                </a:extLst>
              </a:tr>
              <a:tr h="349409">
                <a:tc>
                  <a:txBody>
                    <a:bodyPr/>
                    <a:lstStyle/>
                    <a:p>
                      <a:r>
                        <a:rPr lang="en-US" dirty="0"/>
                        <a:t>Purchase Request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Wingdings" panose="05000000000000000000" pitchFamily="2" charset="2"/>
                        </a:rPr>
                        <a:t></a:t>
                      </a:r>
                      <a:endParaRPr lang="en-US"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Wingdings" panose="05000000000000000000" pitchFamily="2" charset="2"/>
                        </a:rPr>
                        <a:t></a:t>
                      </a:r>
                      <a:endParaRPr lang="en-US"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Wingdings" panose="05000000000000000000" pitchFamily="2" charset="2"/>
                        </a:rPr>
                        <a:t></a:t>
                      </a:r>
                      <a:endParaRPr lang="en-US" dirty="0">
                        <a:solidFill>
                          <a:schemeClr val="tx1"/>
                        </a:solidFill>
                      </a:endParaRPr>
                    </a:p>
                  </a:txBody>
                  <a:tcPr/>
                </a:tc>
                <a:tc>
                  <a:txBody>
                    <a:bodyPr/>
                    <a:lstStyle/>
                    <a:p>
                      <a:pPr algn="ctr"/>
                      <a:endParaRPr lang="en-US" dirty="0">
                        <a:solidFill>
                          <a:srgbClr val="0000FF"/>
                        </a:solidFill>
                      </a:endParaRPr>
                    </a:p>
                  </a:txBody>
                  <a:tcPr/>
                </a:tc>
                <a:extLst>
                  <a:ext uri="{0D108BD9-81ED-4DB2-BD59-A6C34878D82A}">
                    <a16:rowId xmlns:a16="http://schemas.microsoft.com/office/drawing/2014/main" val="3968051144"/>
                  </a:ext>
                </a:extLst>
              </a:tr>
              <a:tr h="349409">
                <a:tc>
                  <a:txBody>
                    <a:bodyPr/>
                    <a:lstStyle/>
                    <a:p>
                      <a:r>
                        <a:rPr lang="en-US" dirty="0"/>
                        <a:t>Shop Stock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Wingdings" panose="05000000000000000000" pitchFamily="2" charset="2"/>
                        </a:rPr>
                        <a:t></a:t>
                      </a:r>
                      <a:endParaRPr lang="en-US"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Wingdings" panose="05000000000000000000" pitchFamily="2" charset="2"/>
                        </a:rPr>
                        <a:t></a:t>
                      </a:r>
                      <a:endParaRPr lang="en-US" dirty="0">
                        <a:solidFill>
                          <a:schemeClr val="tx1"/>
                        </a:solidFill>
                      </a:endParaRPr>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93275395"/>
                  </a:ext>
                </a:extLst>
              </a:tr>
              <a:tr h="349409">
                <a:tc>
                  <a:txBody>
                    <a:bodyPr/>
                    <a:lstStyle/>
                    <a:p>
                      <a:r>
                        <a:rPr lang="en-US" dirty="0"/>
                        <a:t>Customer Request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Wingdings" panose="05000000000000000000" pitchFamily="2" charset="2"/>
                        </a:rPr>
                        <a:t></a:t>
                      </a:r>
                      <a:endParaRPr lang="en-US"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Wingdings" panose="05000000000000000000" pitchFamily="2" charset="2"/>
                        </a:rPr>
                        <a:t></a:t>
                      </a:r>
                      <a:endParaRPr lang="en-US" dirty="0">
                        <a:solidFill>
                          <a:schemeClr val="tx1"/>
                        </a:solidFill>
                      </a:endParaRPr>
                    </a:p>
                  </a:txBody>
                  <a:tcPr/>
                </a:tc>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Wingdings" panose="05000000000000000000" pitchFamily="2" charset="2"/>
                        </a:rPr>
                        <a:t></a:t>
                      </a:r>
                      <a:endParaRPr lang="en-US" dirty="0">
                        <a:solidFill>
                          <a:schemeClr val="tx1"/>
                        </a:solidFill>
                      </a:endParaRPr>
                    </a:p>
                  </a:txBody>
                  <a:tcPr/>
                </a:tc>
                <a:extLst>
                  <a:ext uri="{0D108BD9-81ED-4DB2-BD59-A6C34878D82A}">
                    <a16:rowId xmlns:a16="http://schemas.microsoft.com/office/drawing/2014/main" val="777753235"/>
                  </a:ext>
                </a:extLst>
              </a:tr>
              <a:tr h="349409">
                <a:tc>
                  <a:txBody>
                    <a:bodyPr/>
                    <a:lstStyle/>
                    <a:p>
                      <a:r>
                        <a:rPr lang="en-US" dirty="0"/>
                        <a:t>Customer Request</a:t>
                      </a:r>
                      <a:r>
                        <a:rPr lang="en-US" baseline="0" dirty="0"/>
                        <a:t> Approval</a:t>
                      </a:r>
                      <a:endParaRPr lang="en-US" dirty="0"/>
                    </a:p>
                  </a:txBody>
                  <a:tcPr/>
                </a:tc>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Wingdings" panose="05000000000000000000" pitchFamily="2" charset="2"/>
                        </a:rPr>
                        <a:t></a:t>
                      </a:r>
                      <a:endParaRPr lang="en-US" dirty="0">
                        <a:solidFill>
                          <a:schemeClr val="tx1"/>
                        </a:solidFill>
                      </a:endParaRPr>
                    </a:p>
                  </a:txBody>
                  <a:tcPr/>
                </a:tc>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Wingdings" panose="05000000000000000000" pitchFamily="2" charset="2"/>
                        </a:rPr>
                        <a:t></a:t>
                      </a:r>
                      <a:endParaRPr lang="en-US" dirty="0">
                        <a:solidFill>
                          <a:schemeClr val="tx1"/>
                        </a:solidFill>
                      </a:endParaRPr>
                    </a:p>
                  </a:txBody>
                  <a:tcPr/>
                </a:tc>
                <a:extLst>
                  <a:ext uri="{0D108BD9-81ED-4DB2-BD59-A6C34878D82A}">
                    <a16:rowId xmlns:a16="http://schemas.microsoft.com/office/drawing/2014/main" val="279757824"/>
                  </a:ext>
                </a:extLst>
              </a:tr>
              <a:tr h="349409">
                <a:tc>
                  <a:txBody>
                    <a:bodyPr/>
                    <a:lstStyle/>
                    <a:p>
                      <a:r>
                        <a:rPr lang="en-US" dirty="0"/>
                        <a:t>Work Order Invoicing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Wingdings" panose="05000000000000000000" pitchFamily="2" charset="2"/>
                        </a:rPr>
                        <a:t></a:t>
                      </a:r>
                      <a:endParaRPr lang="en-US"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Wingdings" panose="05000000000000000000" pitchFamily="2" charset="2"/>
                        </a:rPr>
                        <a:t></a:t>
                      </a:r>
                      <a:endParaRPr lang="en-US"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Wingdings" panose="05000000000000000000" pitchFamily="2" charset="2"/>
                        </a:rPr>
                        <a:t></a:t>
                      </a:r>
                      <a:endParaRPr lang="en-US"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Wingdings" panose="05000000000000000000" pitchFamily="2" charset="2"/>
                        </a:rPr>
                        <a:t></a:t>
                      </a:r>
                      <a:endParaRPr lang="en-US" dirty="0">
                        <a:solidFill>
                          <a:schemeClr val="tx1"/>
                        </a:solidFill>
                      </a:endParaRPr>
                    </a:p>
                  </a:txBody>
                  <a:tcPr/>
                </a:tc>
                <a:extLst>
                  <a:ext uri="{0D108BD9-81ED-4DB2-BD59-A6C34878D82A}">
                    <a16:rowId xmlns:a16="http://schemas.microsoft.com/office/drawing/2014/main" val="407457305"/>
                  </a:ext>
                </a:extLst>
              </a:tr>
              <a:tr h="349409">
                <a:tc>
                  <a:txBody>
                    <a:bodyPr/>
                    <a:lstStyle/>
                    <a:p>
                      <a:r>
                        <a:rPr lang="en-US" dirty="0"/>
                        <a:t>Fire</a:t>
                      </a:r>
                      <a:r>
                        <a:rPr lang="en-US" baseline="0" dirty="0"/>
                        <a:t> O&amp;M App</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Wingdings" panose="05000000000000000000" pitchFamily="2" charset="2"/>
                        </a:rPr>
                        <a:t></a:t>
                      </a:r>
                      <a:endParaRPr lang="en-US"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Wingdings" panose="05000000000000000000" pitchFamily="2" charset="2"/>
                        </a:rPr>
                        <a:t></a:t>
                      </a:r>
                      <a:endParaRPr lang="en-US" dirty="0">
                        <a:solidFill>
                          <a:schemeClr val="tx1"/>
                        </a:solidFill>
                      </a:endParaRPr>
                    </a:p>
                  </a:txBody>
                  <a:tcPr/>
                </a:tc>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00FF"/>
                          </a:solidFill>
                        </a:rPr>
                        <a:t>include</a:t>
                      </a:r>
                    </a:p>
                  </a:txBody>
                  <a:tcPr/>
                </a:tc>
                <a:extLst>
                  <a:ext uri="{0D108BD9-81ED-4DB2-BD59-A6C34878D82A}">
                    <a16:rowId xmlns:a16="http://schemas.microsoft.com/office/drawing/2014/main" val="1716390577"/>
                  </a:ext>
                </a:extLst>
              </a:tr>
              <a:tr h="349409">
                <a:tc>
                  <a:txBody>
                    <a:bodyPr/>
                    <a:lstStyle/>
                    <a:p>
                      <a:r>
                        <a:rPr lang="en-US" dirty="0"/>
                        <a:t>Timecard</a:t>
                      </a:r>
                      <a:r>
                        <a:rPr lang="en-US" baseline="0" dirty="0"/>
                        <a:t> Entry</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Wingdings" panose="05000000000000000000" pitchFamily="2" charset="2"/>
                        </a:rPr>
                        <a:t></a:t>
                      </a:r>
                      <a:endParaRPr lang="en-US"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Wingdings" panose="05000000000000000000" pitchFamily="2" charset="2"/>
                        </a:rPr>
                        <a:t></a:t>
                      </a:r>
                      <a:endParaRPr lang="en-US" dirty="0">
                        <a:solidFill>
                          <a:schemeClr val="tx1"/>
                        </a:solidFill>
                      </a:endParaRPr>
                    </a:p>
                  </a:txBody>
                  <a:tcPr/>
                </a:tc>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00FF"/>
                          </a:solidFill>
                        </a:rPr>
                        <a:t>include</a:t>
                      </a:r>
                    </a:p>
                  </a:txBody>
                  <a:tcPr/>
                </a:tc>
                <a:extLst>
                  <a:ext uri="{0D108BD9-81ED-4DB2-BD59-A6C34878D82A}">
                    <a16:rowId xmlns:a16="http://schemas.microsoft.com/office/drawing/2014/main" val="4290915329"/>
                  </a:ext>
                </a:extLst>
              </a:tr>
              <a:tr h="349409">
                <a:tc>
                  <a:txBody>
                    <a:bodyPr/>
                    <a:lstStyle/>
                    <a:p>
                      <a:r>
                        <a:rPr lang="en-US" dirty="0"/>
                        <a:t>Timecard</a:t>
                      </a:r>
                      <a:r>
                        <a:rPr lang="en-US" baseline="0" dirty="0"/>
                        <a:t> Approval</a:t>
                      </a:r>
                      <a:endParaRPr lang="en-US" dirty="0"/>
                    </a:p>
                  </a:txBody>
                  <a:tcPr/>
                </a:tc>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Wingdings" panose="05000000000000000000" pitchFamily="2" charset="2"/>
                        </a:rPr>
                        <a:t></a:t>
                      </a:r>
                      <a:endParaRPr lang="en-US" dirty="0">
                        <a:solidFill>
                          <a:schemeClr val="tx1"/>
                        </a:solidFill>
                      </a:endParaRPr>
                    </a:p>
                  </a:txBody>
                  <a:tcPr/>
                </a:tc>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00FF"/>
                          </a:solidFill>
                        </a:rPr>
                        <a:t>include</a:t>
                      </a:r>
                    </a:p>
                  </a:txBody>
                  <a:tcPr/>
                </a:tc>
                <a:extLst>
                  <a:ext uri="{0D108BD9-81ED-4DB2-BD59-A6C34878D82A}">
                    <a16:rowId xmlns:a16="http://schemas.microsoft.com/office/drawing/2014/main" val="2810184482"/>
                  </a:ext>
                </a:extLst>
              </a:tr>
              <a:tr h="349409">
                <a:tc>
                  <a:txBody>
                    <a:bodyPr/>
                    <a:lstStyle/>
                    <a:p>
                      <a:r>
                        <a:rPr lang="en-US" dirty="0"/>
                        <a:t>Pre-Defined</a:t>
                      </a:r>
                      <a:r>
                        <a:rPr lang="en-US" baseline="0" dirty="0"/>
                        <a:t> Queries</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Wingdings" panose="05000000000000000000" pitchFamily="2" charset="2"/>
                        </a:rPr>
                        <a:t></a:t>
                      </a:r>
                      <a:endParaRPr lang="en-US"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Wingdings" panose="05000000000000000000" pitchFamily="2" charset="2"/>
                        </a:rPr>
                        <a:t></a:t>
                      </a:r>
                      <a:endParaRPr lang="en-US" dirty="0">
                        <a:solidFill>
                          <a:schemeClr val="tx1"/>
                        </a:solidFill>
                      </a:endParaRPr>
                    </a:p>
                  </a:txBody>
                  <a:tcPr/>
                </a:tc>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sym typeface="Wingdings" panose="05000000000000000000" pitchFamily="2" charset="2"/>
                        </a:rPr>
                        <a:t></a:t>
                      </a:r>
                      <a:endParaRPr lang="en-US" dirty="0">
                        <a:solidFill>
                          <a:schemeClr val="tx1"/>
                        </a:solidFill>
                      </a:endParaRPr>
                    </a:p>
                  </a:txBody>
                  <a:tcPr/>
                </a:tc>
                <a:extLst>
                  <a:ext uri="{0D108BD9-81ED-4DB2-BD59-A6C34878D82A}">
                    <a16:rowId xmlns:a16="http://schemas.microsoft.com/office/drawing/2014/main" val="2063742329"/>
                  </a:ext>
                </a:extLst>
              </a:tr>
            </a:tbl>
          </a:graphicData>
        </a:graphic>
      </p:graphicFrame>
    </p:spTree>
    <p:extLst>
      <p:ext uri="{BB962C8B-B14F-4D97-AF65-F5344CB8AC3E}">
        <p14:creationId xmlns:p14="http://schemas.microsoft.com/office/powerpoint/2010/main" val="16974942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7" name="Rectangle 6"/>
          <p:cNvSpPr/>
          <p:nvPr/>
        </p:nvSpPr>
        <p:spPr>
          <a:xfrm>
            <a:off x="0" y="1708484"/>
            <a:ext cx="9144000" cy="1155032"/>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5725" y="1309288"/>
            <a:ext cx="8886825" cy="1450757"/>
          </a:xfrm>
          <a:ln>
            <a:noFill/>
          </a:ln>
        </p:spPr>
        <p:txBody>
          <a:bodyPr>
            <a:normAutofit/>
          </a:bodyPr>
          <a:lstStyle/>
          <a:p>
            <a:r>
              <a:rPr lang="en-US" sz="4400" b="1" dirty="0">
                <a:solidFill>
                  <a:schemeClr val="bg1"/>
                </a:solidFill>
              </a:rPr>
              <a:t>Work Management Module</a:t>
            </a:r>
          </a:p>
        </p:txBody>
      </p:sp>
      <p:sp>
        <p:nvSpPr>
          <p:cNvPr id="5" name="Rectangle 4"/>
          <p:cNvSpPr/>
          <p:nvPr/>
        </p:nvSpPr>
        <p:spPr>
          <a:xfrm>
            <a:off x="0" y="6304547"/>
            <a:ext cx="9144000" cy="5534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0" y="6304547"/>
            <a:ext cx="9144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572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r="66691" b="3206"/>
          <a:stretch/>
        </p:blipFill>
        <p:spPr>
          <a:xfrm>
            <a:off x="371575" y="1848152"/>
            <a:ext cx="2210071" cy="4273516"/>
          </a:xfrm>
          <a:prstGeom prst="rect">
            <a:avLst/>
          </a:prstGeom>
        </p:spPr>
      </p:pic>
      <p:sp>
        <p:nvSpPr>
          <p:cNvPr id="2" name="Title 1"/>
          <p:cNvSpPr>
            <a:spLocks noGrp="1"/>
          </p:cNvSpPr>
          <p:nvPr>
            <p:ph type="title"/>
          </p:nvPr>
        </p:nvSpPr>
        <p:spPr/>
        <p:txBody>
          <a:bodyPr/>
          <a:lstStyle/>
          <a:p>
            <a:r>
              <a:rPr lang="en-US" b="1" dirty="0">
                <a:solidFill>
                  <a:srgbClr val="024D80"/>
                </a:solidFill>
              </a:rPr>
              <a:t>Work Management Module</a:t>
            </a:r>
            <a:br>
              <a:rPr lang="en-US" b="1" dirty="0">
                <a:solidFill>
                  <a:srgbClr val="024D80"/>
                </a:solidFill>
              </a:rPr>
            </a:br>
            <a:r>
              <a:rPr lang="en-US" sz="3200" b="1" i="1" dirty="0">
                <a:solidFill>
                  <a:srgbClr val="6482AD"/>
                </a:solidFill>
              </a:rPr>
              <a:t>Links to All Tabs</a:t>
            </a:r>
            <a:endParaRPr lang="en-US" b="1" dirty="0">
              <a:solidFill>
                <a:srgbClr val="024D80"/>
              </a:solidFill>
            </a:endParaRPr>
          </a:p>
        </p:txBody>
      </p:sp>
      <p:sp>
        <p:nvSpPr>
          <p:cNvPr id="6" name="Rectangle: Rounded Corners 5"/>
          <p:cNvSpPr/>
          <p:nvPr/>
        </p:nvSpPr>
        <p:spPr>
          <a:xfrm>
            <a:off x="371575" y="2753026"/>
            <a:ext cx="2210071" cy="2693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4"/>
          <a:srcRect r="8737" b="2933"/>
          <a:stretch/>
        </p:blipFill>
        <p:spPr>
          <a:xfrm>
            <a:off x="3053358" y="1848152"/>
            <a:ext cx="2211666" cy="3667123"/>
          </a:xfrm>
          <a:prstGeom prst="rect">
            <a:avLst/>
          </a:prstGeom>
        </p:spPr>
      </p:pic>
      <p:sp>
        <p:nvSpPr>
          <p:cNvPr id="8" name="TextBox 7"/>
          <p:cNvSpPr txBox="1"/>
          <p:nvPr/>
        </p:nvSpPr>
        <p:spPr>
          <a:xfrm>
            <a:off x="5477853" y="2152861"/>
            <a:ext cx="3244126" cy="1200329"/>
          </a:xfrm>
          <a:prstGeom prst="rect">
            <a:avLst/>
          </a:prstGeom>
          <a:noFill/>
        </p:spPr>
        <p:txBody>
          <a:bodyPr wrap="square" rtlCol="0">
            <a:spAutoFit/>
          </a:bodyPr>
          <a:lstStyle/>
          <a:p>
            <a:pPr marL="285750" indent="-285750">
              <a:buFont typeface="Arial" panose="020B0604020202020204" pitchFamily="34" charset="0"/>
              <a:buChar char="•"/>
            </a:pPr>
            <a:r>
              <a:rPr lang="en-US" dirty="0"/>
              <a:t>Select the Work Management link from the Main </a:t>
            </a:r>
            <a:r>
              <a:rPr lang="en-US" dirty="0" err="1"/>
              <a:t>WorkDesk</a:t>
            </a:r>
            <a:endParaRPr lang="en-US" dirty="0"/>
          </a:p>
          <a:p>
            <a:pPr marL="285750" indent="-285750">
              <a:buFont typeface="Arial" panose="020B0604020202020204" pitchFamily="34" charset="0"/>
              <a:buChar char="•"/>
            </a:pPr>
            <a:r>
              <a:rPr lang="en-US" dirty="0"/>
              <a:t>The links to the Work Management tabs will appear</a:t>
            </a:r>
          </a:p>
        </p:txBody>
      </p:sp>
      <p:sp>
        <p:nvSpPr>
          <p:cNvPr id="11" name="Rectangle: Rounded Corners 10"/>
          <p:cNvSpPr/>
          <p:nvPr/>
        </p:nvSpPr>
        <p:spPr>
          <a:xfrm>
            <a:off x="3053358" y="2483716"/>
            <a:ext cx="2210071" cy="314234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482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Work Management Module </a:t>
            </a:r>
            <a:br>
              <a:rPr lang="en-US" b="1" dirty="0">
                <a:solidFill>
                  <a:srgbClr val="024D80"/>
                </a:solidFill>
              </a:rPr>
            </a:br>
            <a:r>
              <a:rPr lang="en-US" sz="3200" b="1" i="1" dirty="0">
                <a:solidFill>
                  <a:srgbClr val="6482AD"/>
                </a:solidFill>
              </a:rPr>
              <a:t>Work Order and Phase Tab</a:t>
            </a:r>
            <a:endParaRPr lang="en-US" b="1" dirty="0">
              <a:solidFill>
                <a:srgbClr val="024D80"/>
              </a:solidFill>
            </a:endParaRPr>
          </a:p>
        </p:txBody>
      </p:sp>
      <p:pic>
        <p:nvPicPr>
          <p:cNvPr id="5" name="Picture 4"/>
          <p:cNvPicPr>
            <a:picLocks noChangeAspect="1"/>
          </p:cNvPicPr>
          <p:nvPr/>
        </p:nvPicPr>
        <p:blipFill>
          <a:blip r:embed="rId3"/>
          <a:stretch>
            <a:fillRect/>
          </a:stretch>
        </p:blipFill>
        <p:spPr>
          <a:xfrm>
            <a:off x="1243692" y="1843087"/>
            <a:ext cx="2816679" cy="4391025"/>
          </a:xfrm>
          <a:prstGeom prst="rect">
            <a:avLst/>
          </a:prstGeom>
        </p:spPr>
      </p:pic>
      <p:sp>
        <p:nvSpPr>
          <p:cNvPr id="6" name="Rectangle: Rounded Corners 5"/>
          <p:cNvSpPr/>
          <p:nvPr/>
        </p:nvSpPr>
        <p:spPr>
          <a:xfrm>
            <a:off x="1243692" y="2939143"/>
            <a:ext cx="1499508" cy="39188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p:cNvSpPr/>
          <p:nvPr/>
        </p:nvSpPr>
        <p:spPr>
          <a:xfrm rot="4770703">
            <a:off x="3015431" y="2487385"/>
            <a:ext cx="593506" cy="903514"/>
          </a:xfrm>
          <a:prstGeom prst="downArrow">
            <a:avLst/>
          </a:prstGeom>
          <a:solidFill>
            <a:srgbClr val="FF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299857" y="2565111"/>
            <a:ext cx="4169229" cy="1200329"/>
          </a:xfrm>
          <a:prstGeom prst="rect">
            <a:avLst/>
          </a:prstGeom>
          <a:noFill/>
        </p:spPr>
        <p:txBody>
          <a:bodyPr wrap="square" rtlCol="0">
            <a:spAutoFit/>
          </a:bodyPr>
          <a:lstStyle/>
          <a:p>
            <a:r>
              <a:rPr lang="en-US" dirty="0"/>
              <a:t>Work Order tab:</a:t>
            </a:r>
          </a:p>
          <a:p>
            <a:endParaRPr lang="en-US" dirty="0"/>
          </a:p>
          <a:p>
            <a:pPr marL="285750" indent="-285750">
              <a:buFont typeface="Arial" panose="020B0604020202020204" pitchFamily="34" charset="0"/>
              <a:buChar char="•"/>
            </a:pPr>
            <a:r>
              <a:rPr lang="en-US" dirty="0"/>
              <a:t>Enter a new work order/phase</a:t>
            </a:r>
          </a:p>
          <a:p>
            <a:pPr marL="285750" indent="-285750">
              <a:buFont typeface="Arial" panose="020B0604020202020204" pitchFamily="34" charset="0"/>
              <a:buChar char="•"/>
            </a:pPr>
            <a:r>
              <a:rPr lang="en-US" dirty="0"/>
              <a:t>Search for existing work orders/phases</a:t>
            </a:r>
          </a:p>
        </p:txBody>
      </p:sp>
    </p:spTree>
    <p:extLst>
      <p:ext uri="{BB962C8B-B14F-4D97-AF65-F5344CB8AC3E}">
        <p14:creationId xmlns:p14="http://schemas.microsoft.com/office/powerpoint/2010/main" val="20793772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Work Order Data Standards</a:t>
            </a:r>
            <a:br>
              <a:rPr lang="en-US" b="1" dirty="0">
                <a:solidFill>
                  <a:srgbClr val="024D80"/>
                </a:solidFill>
              </a:rPr>
            </a:br>
            <a:r>
              <a:rPr lang="en-US" sz="3200" b="1" i="1" dirty="0">
                <a:solidFill>
                  <a:srgbClr val="6482AD"/>
                </a:solidFill>
              </a:rPr>
              <a:t>Must Have Information</a:t>
            </a:r>
            <a:endParaRPr lang="en-US" sz="3200" i="1" dirty="0">
              <a:solidFill>
                <a:srgbClr val="6482AD"/>
              </a:solidFill>
            </a:endParaRPr>
          </a:p>
        </p:txBody>
      </p:sp>
      <p:sp>
        <p:nvSpPr>
          <p:cNvPr id="3" name="Text Placeholder 2"/>
          <p:cNvSpPr>
            <a:spLocks noGrp="1"/>
          </p:cNvSpPr>
          <p:nvPr>
            <p:ph type="body" idx="1"/>
          </p:nvPr>
        </p:nvSpPr>
        <p:spPr/>
        <p:txBody>
          <a:bodyPr>
            <a:normAutofit/>
          </a:bodyPr>
          <a:lstStyle/>
          <a:p>
            <a:r>
              <a:rPr lang="en-US" sz="2800" b="1" dirty="0">
                <a:solidFill>
                  <a:srgbClr val="6482AD"/>
                </a:solidFill>
              </a:rPr>
              <a:t>Initial ENTRY</a:t>
            </a:r>
          </a:p>
        </p:txBody>
      </p:sp>
      <p:sp>
        <p:nvSpPr>
          <p:cNvPr id="4" name="Content Placeholder 3"/>
          <p:cNvSpPr>
            <a:spLocks noGrp="1"/>
          </p:cNvSpPr>
          <p:nvPr>
            <p:ph sz="half" idx="2"/>
          </p:nvPr>
        </p:nvSpPr>
        <p:spPr/>
        <p:txBody>
          <a:bodyPr>
            <a:normAutofit lnSpcReduction="10000"/>
          </a:bodyPr>
          <a:lstStyle/>
          <a:p>
            <a:pPr>
              <a:buClr>
                <a:schemeClr val="accent6"/>
              </a:buClr>
              <a:buFont typeface="Arial" panose="020B0604020202020204" pitchFamily="34" charset="0"/>
              <a:buChar char="•"/>
            </a:pPr>
            <a:r>
              <a:rPr lang="en-US" sz="2400" dirty="0"/>
              <a:t> Request Description</a:t>
            </a:r>
          </a:p>
          <a:p>
            <a:pPr>
              <a:buClr>
                <a:schemeClr val="accent6"/>
              </a:buClr>
              <a:buFont typeface="Arial" panose="020B0604020202020204" pitchFamily="34" charset="0"/>
              <a:buChar char="•"/>
            </a:pPr>
            <a:r>
              <a:rPr lang="en-US" sz="2400" dirty="0"/>
              <a:t> Organization, Requestor</a:t>
            </a:r>
          </a:p>
          <a:p>
            <a:pPr>
              <a:buClr>
                <a:schemeClr val="accent6"/>
              </a:buClr>
              <a:buFont typeface="Arial" panose="020B0604020202020204" pitchFamily="34" charset="0"/>
              <a:buChar char="•"/>
            </a:pPr>
            <a:r>
              <a:rPr lang="en-US" sz="2400" dirty="0"/>
              <a:t> Region, Facility, Property</a:t>
            </a:r>
          </a:p>
          <a:p>
            <a:pPr>
              <a:buClr>
                <a:schemeClr val="accent6"/>
              </a:buClr>
              <a:buFont typeface="Arial" panose="020B0604020202020204" pitchFamily="34" charset="0"/>
              <a:buChar char="•"/>
            </a:pPr>
            <a:r>
              <a:rPr lang="en-US" sz="2400" dirty="0"/>
              <a:t> Work Type</a:t>
            </a:r>
          </a:p>
          <a:p>
            <a:pPr>
              <a:buClr>
                <a:schemeClr val="accent6"/>
              </a:buClr>
              <a:buFont typeface="Arial" panose="020B0604020202020204" pitchFamily="34" charset="0"/>
              <a:buChar char="•"/>
            </a:pPr>
            <a:r>
              <a:rPr lang="en-US" sz="2400" dirty="0"/>
              <a:t> Work Category </a:t>
            </a:r>
          </a:p>
          <a:p>
            <a:pPr>
              <a:buClr>
                <a:schemeClr val="accent6"/>
              </a:buClr>
              <a:buFont typeface="Arial" panose="020B0604020202020204" pitchFamily="34" charset="0"/>
              <a:buChar char="•"/>
            </a:pPr>
            <a:r>
              <a:rPr lang="en-US" sz="2400" dirty="0"/>
              <a:t> Status</a:t>
            </a:r>
          </a:p>
          <a:p>
            <a:pPr>
              <a:buClr>
                <a:schemeClr val="accent6"/>
              </a:buClr>
              <a:buFont typeface="Arial" panose="020B0604020202020204" pitchFamily="34" charset="0"/>
              <a:buChar char="•"/>
            </a:pPr>
            <a:r>
              <a:rPr lang="en-US" sz="2400" dirty="0"/>
              <a:t> Problem Code (if applicable)</a:t>
            </a:r>
          </a:p>
          <a:p>
            <a:pPr>
              <a:buClr>
                <a:srgbClr val="4A66AC"/>
              </a:buClr>
              <a:buFont typeface="Arial" panose="020B0604020202020204" pitchFamily="34" charset="0"/>
              <a:buChar char="•"/>
            </a:pPr>
            <a:endParaRPr lang="en-US" sz="2400" dirty="0">
              <a:solidFill>
                <a:prstClr val="black">
                  <a:lumMod val="75000"/>
                  <a:lumOff val="25000"/>
                </a:prstClr>
              </a:solidFill>
            </a:endParaRPr>
          </a:p>
        </p:txBody>
      </p:sp>
      <p:sp>
        <p:nvSpPr>
          <p:cNvPr id="5" name="Text Placeholder 4"/>
          <p:cNvSpPr>
            <a:spLocks noGrp="1"/>
          </p:cNvSpPr>
          <p:nvPr>
            <p:ph type="body" sz="quarter" idx="3"/>
          </p:nvPr>
        </p:nvSpPr>
        <p:spPr/>
        <p:txBody>
          <a:bodyPr>
            <a:normAutofit/>
          </a:bodyPr>
          <a:lstStyle/>
          <a:p>
            <a:r>
              <a:rPr lang="en-US" sz="2800" b="1" dirty="0">
                <a:solidFill>
                  <a:srgbClr val="6482AD"/>
                </a:solidFill>
              </a:rPr>
              <a:t>Upon Completion</a:t>
            </a:r>
          </a:p>
        </p:txBody>
      </p:sp>
      <p:sp>
        <p:nvSpPr>
          <p:cNvPr id="6" name="Content Placeholder 5"/>
          <p:cNvSpPr>
            <a:spLocks noGrp="1"/>
          </p:cNvSpPr>
          <p:nvPr>
            <p:ph sz="quarter" idx="4"/>
          </p:nvPr>
        </p:nvSpPr>
        <p:spPr/>
        <p:txBody>
          <a:bodyPr>
            <a:normAutofit/>
          </a:bodyPr>
          <a:lstStyle/>
          <a:p>
            <a:pPr>
              <a:buClr>
                <a:schemeClr val="accent6"/>
              </a:buClr>
              <a:buFont typeface="Arial" panose="020B0604020202020204" pitchFamily="34" charset="0"/>
              <a:buChar char="•"/>
            </a:pPr>
            <a:r>
              <a:rPr lang="en-US" sz="2400" dirty="0"/>
              <a:t> Equipment Impacted</a:t>
            </a:r>
          </a:p>
          <a:p>
            <a:pPr>
              <a:buClr>
                <a:schemeClr val="accent6"/>
              </a:buClr>
              <a:buFont typeface="Arial" panose="020B0604020202020204" pitchFamily="34" charset="0"/>
              <a:buChar char="•"/>
            </a:pPr>
            <a:r>
              <a:rPr lang="en-US" sz="2400" dirty="0"/>
              <a:t> Failure Cause Code (if applicable)</a:t>
            </a:r>
          </a:p>
          <a:p>
            <a:pPr>
              <a:buClr>
                <a:schemeClr val="accent6"/>
              </a:buClr>
              <a:buFont typeface="Arial" panose="020B0604020202020204" pitchFamily="34" charset="0"/>
              <a:buChar char="•"/>
            </a:pPr>
            <a:r>
              <a:rPr lang="en-US" sz="2400" dirty="0"/>
              <a:t> Action Taken</a:t>
            </a:r>
          </a:p>
          <a:p>
            <a:pPr>
              <a:buClr>
                <a:schemeClr val="accent6"/>
              </a:buClr>
              <a:buFont typeface="Arial" panose="020B0604020202020204" pitchFamily="34" charset="0"/>
              <a:buChar char="•"/>
            </a:pPr>
            <a:r>
              <a:rPr lang="en-US" sz="2400" dirty="0"/>
              <a:t> Status</a:t>
            </a:r>
          </a:p>
        </p:txBody>
      </p:sp>
    </p:spTree>
    <p:extLst>
      <p:ext uri="{BB962C8B-B14F-4D97-AF65-F5344CB8AC3E}">
        <p14:creationId xmlns:p14="http://schemas.microsoft.com/office/powerpoint/2010/main" val="2956525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852160"/>
            <a:ext cx="914400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solidFill>
                  <a:srgbClr val="024D80"/>
                </a:solidFill>
              </a:rPr>
              <a:t>Enter a New Work Order</a:t>
            </a:r>
            <a:br>
              <a:rPr lang="en-US" b="1" dirty="0">
                <a:solidFill>
                  <a:srgbClr val="024D80"/>
                </a:solidFill>
              </a:rPr>
            </a:br>
            <a:r>
              <a:rPr lang="en-US" sz="3200" b="1" i="1" dirty="0">
                <a:solidFill>
                  <a:srgbClr val="6482AD"/>
                </a:solidFill>
              </a:rPr>
              <a:t>Work Order Tab</a:t>
            </a:r>
            <a:endParaRPr lang="en-US" b="1" dirty="0">
              <a:solidFill>
                <a:srgbClr val="024D80"/>
              </a:solidFill>
            </a:endParaRPr>
          </a:p>
        </p:txBody>
      </p:sp>
      <p:pic>
        <p:nvPicPr>
          <p:cNvPr id="9" name="Picture 8"/>
          <p:cNvPicPr>
            <a:picLocks noChangeAspect="1"/>
          </p:cNvPicPr>
          <p:nvPr/>
        </p:nvPicPr>
        <p:blipFill rotWithShape="1">
          <a:blip r:embed="rId3"/>
          <a:srcRect r="28116" b="56653"/>
          <a:stretch/>
        </p:blipFill>
        <p:spPr>
          <a:xfrm>
            <a:off x="0" y="1814525"/>
            <a:ext cx="2024743" cy="1903398"/>
          </a:xfrm>
          <a:prstGeom prst="rect">
            <a:avLst/>
          </a:prstGeom>
        </p:spPr>
      </p:pic>
      <p:sp>
        <p:nvSpPr>
          <p:cNvPr id="10" name="Rectangle: Rounded Corners 9"/>
          <p:cNvSpPr/>
          <p:nvPr/>
        </p:nvSpPr>
        <p:spPr>
          <a:xfrm>
            <a:off x="0" y="2886445"/>
            <a:ext cx="1499508" cy="23268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76301" y="2076226"/>
            <a:ext cx="4841424" cy="1200329"/>
          </a:xfrm>
          <a:prstGeom prst="rect">
            <a:avLst/>
          </a:prstGeom>
          <a:noFill/>
        </p:spPr>
        <p:txBody>
          <a:bodyPr wrap="square" rtlCol="0">
            <a:spAutoFit/>
          </a:bodyPr>
          <a:lstStyle/>
          <a:p>
            <a:pPr marL="285750" indent="-285750">
              <a:buFont typeface="Arial" panose="020B0604020202020204" pitchFamily="34" charset="0"/>
              <a:buChar char="•"/>
            </a:pPr>
            <a:r>
              <a:rPr lang="en-US" dirty="0"/>
              <a:t>Navigate to the</a:t>
            </a:r>
            <a:r>
              <a:rPr lang="en-US" i="1" dirty="0"/>
              <a:t> Work Management </a:t>
            </a:r>
            <a:r>
              <a:rPr lang="en-US" dirty="0"/>
              <a:t>Module</a:t>
            </a:r>
            <a:r>
              <a:rPr lang="en-US" i="1" dirty="0"/>
              <a:t> </a:t>
            </a:r>
          </a:p>
          <a:p>
            <a:pPr marL="285750" indent="-285750">
              <a:buFont typeface="Arial" panose="020B0604020202020204" pitchFamily="34" charset="0"/>
              <a:buChar char="•"/>
            </a:pPr>
            <a:r>
              <a:rPr lang="en-US" dirty="0"/>
              <a:t>Click the link to the </a:t>
            </a:r>
            <a:r>
              <a:rPr lang="en-US" i="1" dirty="0"/>
              <a:t>Work Order </a:t>
            </a:r>
            <a:r>
              <a:rPr lang="en-US" dirty="0"/>
              <a:t>tab</a:t>
            </a:r>
          </a:p>
          <a:p>
            <a:pPr marL="285750" indent="-285750">
              <a:buFont typeface="Arial" panose="020B0604020202020204" pitchFamily="34" charset="0"/>
              <a:buChar char="•"/>
            </a:pPr>
            <a:r>
              <a:rPr lang="en-US" dirty="0"/>
              <a:t>Click </a:t>
            </a:r>
            <a:r>
              <a:rPr lang="en-US" i="1" dirty="0"/>
              <a:t>New</a:t>
            </a:r>
          </a:p>
          <a:p>
            <a:pPr marL="285750" indent="-285750">
              <a:buFont typeface="Arial" panose="020B0604020202020204" pitchFamily="34" charset="0"/>
              <a:buChar char="•"/>
            </a:pPr>
            <a:r>
              <a:rPr lang="en-US" dirty="0"/>
              <a:t>The new work order form will appear</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81404" b="65307"/>
          <a:stretch/>
        </p:blipFill>
        <p:spPr>
          <a:xfrm>
            <a:off x="0" y="3848769"/>
            <a:ext cx="2024743" cy="1714336"/>
          </a:xfrm>
          <a:prstGeom prst="rect">
            <a:avLst/>
          </a:prstGeom>
        </p:spPr>
      </p:pic>
      <p:sp>
        <p:nvSpPr>
          <p:cNvPr id="13" name="Rectangle: Rounded Corners 12"/>
          <p:cNvSpPr/>
          <p:nvPr/>
        </p:nvSpPr>
        <p:spPr>
          <a:xfrm>
            <a:off x="125660" y="4214407"/>
            <a:ext cx="629059" cy="3019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5857" t="6015" r="6796" b="17817"/>
          <a:stretch/>
        </p:blipFill>
        <p:spPr>
          <a:xfrm>
            <a:off x="2095907" y="3432749"/>
            <a:ext cx="6995841" cy="3269057"/>
          </a:xfrm>
          <a:prstGeom prst="rect">
            <a:avLst/>
          </a:prstGeom>
        </p:spPr>
      </p:pic>
    </p:spTree>
    <p:extLst>
      <p:ext uri="{BB962C8B-B14F-4D97-AF65-F5344CB8AC3E}">
        <p14:creationId xmlns:p14="http://schemas.microsoft.com/office/powerpoint/2010/main" val="25647931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026679"/>
            <a:ext cx="9144000" cy="4854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2604" t="38915" b="21267"/>
          <a:stretch/>
        </p:blipFill>
        <p:spPr>
          <a:xfrm>
            <a:off x="479736" y="4191547"/>
            <a:ext cx="3351929" cy="2380577"/>
          </a:xfrm>
          <a:prstGeom prst="rect">
            <a:avLst/>
          </a:prstGeom>
        </p:spPr>
      </p:pic>
      <p:sp>
        <p:nvSpPr>
          <p:cNvPr id="2" name="Title 1"/>
          <p:cNvSpPr>
            <a:spLocks noGrp="1"/>
          </p:cNvSpPr>
          <p:nvPr>
            <p:ph type="title"/>
          </p:nvPr>
        </p:nvSpPr>
        <p:spPr/>
        <p:txBody>
          <a:bodyPr/>
          <a:lstStyle/>
          <a:p>
            <a:r>
              <a:rPr lang="en-US" b="1" dirty="0">
                <a:solidFill>
                  <a:srgbClr val="024D80"/>
                </a:solidFill>
              </a:rPr>
              <a:t>Enter a New Work Order</a:t>
            </a:r>
            <a:br>
              <a:rPr lang="en-US" b="1" dirty="0">
                <a:solidFill>
                  <a:srgbClr val="024D80"/>
                </a:solidFill>
              </a:rPr>
            </a:br>
            <a:r>
              <a:rPr lang="en-US" sz="3200" b="1" i="1" dirty="0">
                <a:solidFill>
                  <a:srgbClr val="6482AD"/>
                </a:solidFill>
              </a:rPr>
              <a:t>In Response to a Problem or Inspection</a:t>
            </a:r>
            <a:endParaRPr lang="en-US" b="1" dirty="0">
              <a:solidFill>
                <a:srgbClr val="024D80"/>
              </a:solidFill>
            </a:endParaRPr>
          </a:p>
        </p:txBody>
      </p:sp>
      <p:sp>
        <p:nvSpPr>
          <p:cNvPr id="12" name="TextBox 11"/>
          <p:cNvSpPr txBox="1"/>
          <p:nvPr/>
        </p:nvSpPr>
        <p:spPr>
          <a:xfrm>
            <a:off x="58236" y="1805329"/>
            <a:ext cx="8742864" cy="3139321"/>
          </a:xfrm>
          <a:prstGeom prst="rect">
            <a:avLst/>
          </a:prstGeom>
          <a:noFill/>
        </p:spPr>
        <p:txBody>
          <a:bodyPr wrap="square" rtlCol="0">
            <a:spAutoFit/>
          </a:bodyPr>
          <a:lstStyle/>
          <a:p>
            <a:r>
              <a:rPr lang="en-US" b="1" dirty="0"/>
              <a:t>If the work is requested in response to a problem or inspection:</a:t>
            </a:r>
            <a:endParaRPr lang="en-US" dirty="0"/>
          </a:p>
          <a:p>
            <a:pPr marL="285750" indent="-285750">
              <a:buFont typeface="Arial" panose="020B0604020202020204" pitchFamily="34" charset="0"/>
              <a:buChar char="•"/>
            </a:pPr>
            <a:r>
              <a:rPr lang="en-US" dirty="0"/>
              <a:t>Select the magnifying glass next to the Problem Code field to open the list of Problem Codes. </a:t>
            </a:r>
          </a:p>
          <a:p>
            <a:pPr marL="285750" indent="-285750">
              <a:buFont typeface="Arial" panose="020B0604020202020204" pitchFamily="34" charset="0"/>
              <a:buChar char="•"/>
            </a:pPr>
            <a:r>
              <a:rPr lang="en-US" dirty="0"/>
              <a:t>Use the </a:t>
            </a:r>
            <a:r>
              <a:rPr lang="en-US" i="1" dirty="0"/>
              <a:t>Previous</a:t>
            </a:r>
            <a:r>
              <a:rPr lang="en-US" dirty="0"/>
              <a:t> and </a:t>
            </a:r>
            <a:r>
              <a:rPr lang="en-US" i="1" dirty="0"/>
              <a:t>Next</a:t>
            </a:r>
            <a:r>
              <a:rPr lang="en-US" dirty="0"/>
              <a:t> options at the bottom of the page to scroll through additional pages of the list.</a:t>
            </a:r>
            <a:r>
              <a:rPr lang="en-US" i="1" dirty="0"/>
              <a:t> </a:t>
            </a:r>
          </a:p>
          <a:p>
            <a:pPr marL="285750" indent="-285750">
              <a:buFont typeface="Arial" panose="020B0604020202020204" pitchFamily="34" charset="0"/>
              <a:buChar char="•"/>
            </a:pPr>
            <a:r>
              <a:rPr lang="en-US" i="1" dirty="0"/>
              <a:t>The Work Type and Category will be populated based on the Problem Code entered.</a:t>
            </a:r>
          </a:p>
          <a:p>
            <a:pPr marL="285750" indent="-285750">
              <a:buFont typeface="Arial" panose="020B0604020202020204" pitchFamily="34" charset="0"/>
              <a:buChar char="•"/>
            </a:pPr>
            <a:r>
              <a:rPr lang="en-US" dirty="0"/>
              <a:t>The Description will be populated based on the Problem Code entered. The Description can be edited to include additional details if necessary.</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endParaRPr lang="en-US" dirty="0"/>
          </a:p>
          <a:p>
            <a:endParaRPr lang="en-US" i="1" dirty="0"/>
          </a:p>
        </p:txBody>
      </p:sp>
      <p:sp>
        <p:nvSpPr>
          <p:cNvPr id="18" name="Rectangle: Rounded Corners 17"/>
          <p:cNvSpPr/>
          <p:nvPr/>
        </p:nvSpPr>
        <p:spPr>
          <a:xfrm>
            <a:off x="524692" y="4268260"/>
            <a:ext cx="2346147" cy="3709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p:cNvSpPr/>
          <p:nvPr/>
        </p:nvSpPr>
        <p:spPr>
          <a:xfrm rot="16782020">
            <a:off x="3181311" y="4165440"/>
            <a:ext cx="593506" cy="903514"/>
          </a:xfrm>
          <a:prstGeom prst="downArrow">
            <a:avLst/>
          </a:prstGeom>
          <a:solidFill>
            <a:srgbClr val="FF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a:srcRect t="29255" r="15220" b="1"/>
          <a:stretch/>
        </p:blipFill>
        <p:spPr>
          <a:xfrm>
            <a:off x="2683305" y="6208790"/>
            <a:ext cx="6324337" cy="562375"/>
          </a:xfrm>
          <a:prstGeom prst="rect">
            <a:avLst/>
          </a:prstGeom>
        </p:spPr>
      </p:pic>
      <p:sp>
        <p:nvSpPr>
          <p:cNvPr id="14" name="Rectangle: Rounded Corners 13"/>
          <p:cNvSpPr/>
          <p:nvPr/>
        </p:nvSpPr>
        <p:spPr>
          <a:xfrm>
            <a:off x="6015209" y="6444049"/>
            <a:ext cx="2992433" cy="3709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550656739"/>
              </p:ext>
            </p:extLst>
          </p:nvPr>
        </p:nvGraphicFramePr>
        <p:xfrm>
          <a:off x="9829594" y="2261040"/>
          <a:ext cx="3111500" cy="3705225"/>
        </p:xfrm>
        <a:graphic>
          <a:graphicData uri="http://schemas.openxmlformats.org/drawingml/2006/table">
            <a:tbl>
              <a:tblPr>
                <a:tableStyleId>{5C22544A-7EE6-4342-B048-85BDC9FD1C3A}</a:tableStyleId>
              </a:tblPr>
              <a:tblGrid>
                <a:gridCol w="825500">
                  <a:extLst>
                    <a:ext uri="{9D8B030D-6E8A-4147-A177-3AD203B41FA5}">
                      <a16:colId xmlns:a16="http://schemas.microsoft.com/office/drawing/2014/main" val="3966330844"/>
                    </a:ext>
                  </a:extLst>
                </a:gridCol>
                <a:gridCol w="2286000">
                  <a:extLst>
                    <a:ext uri="{9D8B030D-6E8A-4147-A177-3AD203B41FA5}">
                      <a16:colId xmlns:a16="http://schemas.microsoft.com/office/drawing/2014/main" val="2007295464"/>
                    </a:ext>
                  </a:extLst>
                </a:gridCol>
              </a:tblGrid>
              <a:tr h="466725">
                <a:tc>
                  <a:txBody>
                    <a:bodyPr/>
                    <a:lstStyle/>
                    <a:p>
                      <a:pPr marL="0" algn="ctr" defTabSz="914400" rtl="0" eaLnBrk="1" fontAlgn="ctr" latinLnBrk="0" hangingPunct="1"/>
                      <a:r>
                        <a:rPr lang="en-US" sz="1000" b="1" i="0" u="none" strike="noStrike" kern="1200" dirty="0">
                          <a:solidFill>
                            <a:schemeClr val="bg1"/>
                          </a:solidFill>
                          <a:effectLst/>
                          <a:latin typeface="Cambria" panose="02040503050406030204" pitchFamily="18" charset="0"/>
                          <a:ea typeface="+mn-ea"/>
                          <a:cs typeface="+mn-cs"/>
                        </a:rPr>
                        <a:t>Uniformat Level 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ctr" defTabSz="914400" rtl="0" eaLnBrk="1" fontAlgn="ctr" latinLnBrk="0" hangingPunct="1"/>
                      <a:r>
                        <a:rPr lang="en-US" sz="1000" b="1" i="0" u="none" strike="noStrike" kern="1200" dirty="0">
                          <a:solidFill>
                            <a:schemeClr val="bg1"/>
                          </a:solidFill>
                          <a:effectLst/>
                          <a:latin typeface="Cambria" panose="02040503050406030204" pitchFamily="18" charset="0"/>
                          <a:ea typeface="+mn-ea"/>
                          <a:cs typeface="+mn-cs"/>
                        </a:rPr>
                        <a:t>Description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678670076"/>
                  </a:ext>
                </a:extLst>
              </a:tr>
              <a:tr h="190500">
                <a:tc>
                  <a:txBody>
                    <a:bodyPr/>
                    <a:lstStyle/>
                    <a:p>
                      <a:pPr algn="l" fontAlgn="b"/>
                      <a:r>
                        <a:rPr lang="en-US" sz="1100" u="none" strike="noStrike" dirty="0">
                          <a:effectLst/>
                        </a:rPr>
                        <a:t>A10</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rPr>
                        <a:t>Foundations</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3899309"/>
                  </a:ext>
                </a:extLst>
              </a:tr>
              <a:tr h="190500">
                <a:tc>
                  <a:txBody>
                    <a:bodyPr/>
                    <a:lstStyle/>
                    <a:p>
                      <a:pPr algn="l" fontAlgn="b"/>
                      <a:r>
                        <a:rPr lang="en-US" sz="1100" u="none" strike="noStrike" dirty="0">
                          <a:effectLst/>
                        </a:rPr>
                        <a:t>B20</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Exterior Enclosures</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4603930"/>
                  </a:ext>
                </a:extLst>
              </a:tr>
              <a:tr h="190500">
                <a:tc>
                  <a:txBody>
                    <a:bodyPr/>
                    <a:lstStyle/>
                    <a:p>
                      <a:pPr algn="l" fontAlgn="b"/>
                      <a:r>
                        <a:rPr lang="en-US" sz="1100" u="none" strike="noStrike">
                          <a:effectLst/>
                        </a:rPr>
                        <a:t>B30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Roofing</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6595501"/>
                  </a:ext>
                </a:extLst>
              </a:tr>
              <a:tr h="190500">
                <a:tc>
                  <a:txBody>
                    <a:bodyPr/>
                    <a:lstStyle/>
                    <a:p>
                      <a:pPr algn="l" fontAlgn="b"/>
                      <a:r>
                        <a:rPr lang="en-US" sz="1100" u="none" strike="noStrike">
                          <a:effectLst/>
                        </a:rPr>
                        <a:t>C10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rPr>
                        <a:t>Interior Construction</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4461771"/>
                  </a:ext>
                </a:extLst>
              </a:tr>
              <a:tr h="190500">
                <a:tc>
                  <a:txBody>
                    <a:bodyPr/>
                    <a:lstStyle/>
                    <a:p>
                      <a:pPr algn="l" fontAlgn="b"/>
                      <a:r>
                        <a:rPr lang="en-US" sz="1100" u="none" strike="noStrike">
                          <a:effectLst/>
                        </a:rPr>
                        <a:t>C20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Stairs</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1344393"/>
                  </a:ext>
                </a:extLst>
              </a:tr>
              <a:tr h="190500">
                <a:tc>
                  <a:txBody>
                    <a:bodyPr/>
                    <a:lstStyle/>
                    <a:p>
                      <a:pPr algn="l" fontAlgn="b"/>
                      <a:r>
                        <a:rPr lang="en-US" sz="1100" u="none" strike="noStrike">
                          <a:effectLst/>
                        </a:rPr>
                        <a:t>C30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Interior Finishes</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8651316"/>
                  </a:ext>
                </a:extLst>
              </a:tr>
              <a:tr h="190500">
                <a:tc>
                  <a:txBody>
                    <a:bodyPr/>
                    <a:lstStyle/>
                    <a:p>
                      <a:pPr algn="l" fontAlgn="b"/>
                      <a:r>
                        <a:rPr lang="en-US" sz="1100" u="none" strike="noStrike">
                          <a:effectLst/>
                        </a:rPr>
                        <a:t>D10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Conveying</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6168045"/>
                  </a:ext>
                </a:extLst>
              </a:tr>
              <a:tr h="190500">
                <a:tc>
                  <a:txBody>
                    <a:bodyPr/>
                    <a:lstStyle/>
                    <a:p>
                      <a:pPr algn="l" fontAlgn="b"/>
                      <a:r>
                        <a:rPr lang="en-US" sz="1100" u="none" strike="noStrike">
                          <a:effectLst/>
                        </a:rPr>
                        <a:t>D20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rPr>
                        <a:t>Plumbing</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72490"/>
                  </a:ext>
                </a:extLst>
              </a:tr>
              <a:tr h="190500">
                <a:tc>
                  <a:txBody>
                    <a:bodyPr/>
                    <a:lstStyle/>
                    <a:p>
                      <a:pPr algn="l" fontAlgn="b"/>
                      <a:r>
                        <a:rPr lang="en-US" sz="1100" u="none" strike="noStrike">
                          <a:effectLst/>
                        </a:rPr>
                        <a:t>D30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a:effectLst/>
                        </a:rPr>
                        <a:t>HVAC</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310470"/>
                  </a:ext>
                </a:extLst>
              </a:tr>
              <a:tr h="190500">
                <a:tc>
                  <a:txBody>
                    <a:bodyPr/>
                    <a:lstStyle/>
                    <a:p>
                      <a:pPr algn="l" fontAlgn="b"/>
                      <a:r>
                        <a:rPr lang="en-US" sz="1100" u="none" strike="noStrike">
                          <a:effectLst/>
                        </a:rPr>
                        <a:t>D40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Fire Protection</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3050349"/>
                  </a:ext>
                </a:extLst>
              </a:tr>
              <a:tr h="190500">
                <a:tc>
                  <a:txBody>
                    <a:bodyPr/>
                    <a:lstStyle/>
                    <a:p>
                      <a:pPr algn="l" fontAlgn="b"/>
                      <a:r>
                        <a:rPr lang="en-US" sz="1100" u="none" strike="noStrike">
                          <a:effectLst/>
                        </a:rPr>
                        <a:t>D50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Electrical</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142923"/>
                  </a:ext>
                </a:extLst>
              </a:tr>
              <a:tr h="190500">
                <a:tc>
                  <a:txBody>
                    <a:bodyPr/>
                    <a:lstStyle/>
                    <a:p>
                      <a:pPr algn="l" fontAlgn="b"/>
                      <a:r>
                        <a:rPr lang="en-US" sz="1100" u="none" strike="noStrike">
                          <a:effectLst/>
                        </a:rPr>
                        <a:t>E10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Equipment</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0645447"/>
                  </a:ext>
                </a:extLst>
              </a:tr>
              <a:tr h="190500">
                <a:tc>
                  <a:txBody>
                    <a:bodyPr/>
                    <a:lstStyle/>
                    <a:p>
                      <a:pPr algn="l" fontAlgn="b"/>
                      <a:r>
                        <a:rPr lang="en-US" sz="1100" u="none" strike="noStrike">
                          <a:effectLst/>
                        </a:rPr>
                        <a:t>E20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Furnishings</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7669897"/>
                  </a:ext>
                </a:extLst>
              </a:tr>
              <a:tr h="190500">
                <a:tc>
                  <a:txBody>
                    <a:bodyPr/>
                    <a:lstStyle/>
                    <a:p>
                      <a:pPr algn="l" fontAlgn="b"/>
                      <a:r>
                        <a:rPr lang="en-US" sz="1100" u="none" strike="noStrike">
                          <a:effectLst/>
                        </a:rPr>
                        <a:t>F20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Selective Building Demolitions</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1238048"/>
                  </a:ext>
                </a:extLst>
              </a:tr>
              <a:tr h="190500">
                <a:tc>
                  <a:txBody>
                    <a:bodyPr/>
                    <a:lstStyle/>
                    <a:p>
                      <a:pPr algn="l" fontAlgn="b"/>
                      <a:r>
                        <a:rPr lang="en-US" sz="1100" u="none" strike="noStrike">
                          <a:effectLst/>
                        </a:rPr>
                        <a:t>G10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Site Preparation</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2887474"/>
                  </a:ext>
                </a:extLst>
              </a:tr>
              <a:tr h="190500">
                <a:tc>
                  <a:txBody>
                    <a:bodyPr/>
                    <a:lstStyle/>
                    <a:p>
                      <a:pPr algn="l" fontAlgn="b"/>
                      <a:r>
                        <a:rPr lang="en-US" sz="1100" u="none" strike="noStrike">
                          <a:effectLst/>
                        </a:rPr>
                        <a:t>G20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Site Improvements</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0990284"/>
                  </a:ext>
                </a:extLst>
              </a:tr>
              <a:tr h="190500">
                <a:tc>
                  <a:txBody>
                    <a:bodyPr/>
                    <a:lstStyle/>
                    <a:p>
                      <a:pPr algn="l" fontAlgn="b"/>
                      <a:r>
                        <a:rPr lang="en-US" sz="1100" u="none" strike="noStrike">
                          <a:effectLst/>
                        </a:rPr>
                        <a:t>G30</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Site Mechanical Utilities </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9228546"/>
                  </a:ext>
                </a:extLst>
              </a:tr>
            </a:tbl>
          </a:graphicData>
        </a:graphic>
      </p:graphicFrame>
      <p:pic>
        <p:nvPicPr>
          <p:cNvPr id="9" name="Picture 8"/>
          <p:cNvPicPr>
            <a:picLocks noChangeAspect="1"/>
          </p:cNvPicPr>
          <p:nvPr/>
        </p:nvPicPr>
        <p:blipFill>
          <a:blip r:embed="rId5"/>
          <a:stretch>
            <a:fillRect/>
          </a:stretch>
        </p:blipFill>
        <p:spPr>
          <a:xfrm>
            <a:off x="4115062" y="4140686"/>
            <a:ext cx="3077619" cy="2259518"/>
          </a:xfrm>
          <a:prstGeom prst="rect">
            <a:avLst/>
          </a:prstGeom>
        </p:spPr>
      </p:pic>
      <p:sp>
        <p:nvSpPr>
          <p:cNvPr id="16" name="Rectangle: Rounded Corners 15"/>
          <p:cNvSpPr/>
          <p:nvPr/>
        </p:nvSpPr>
        <p:spPr>
          <a:xfrm>
            <a:off x="4050111" y="4109387"/>
            <a:ext cx="2718708" cy="212918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07677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2003879"/>
            <a:ext cx="9144000" cy="4854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b="1" dirty="0">
                <a:solidFill>
                  <a:srgbClr val="024D80"/>
                </a:solidFill>
              </a:rPr>
              <a:t>Enter A New Work Order </a:t>
            </a:r>
            <a:br>
              <a:rPr lang="en-US" b="1" dirty="0">
                <a:solidFill>
                  <a:srgbClr val="024D80"/>
                </a:solidFill>
              </a:rPr>
            </a:br>
            <a:r>
              <a:rPr lang="en-US" sz="3200" b="1" i="1" dirty="0">
                <a:solidFill>
                  <a:srgbClr val="6482AD"/>
                </a:solidFill>
              </a:rPr>
              <a:t>No Applicable Problem Code</a:t>
            </a:r>
            <a:endParaRPr lang="en-US" b="1" dirty="0">
              <a:solidFill>
                <a:srgbClr val="024D80"/>
              </a:solidFill>
            </a:endParaRPr>
          </a:p>
        </p:txBody>
      </p:sp>
      <p:sp>
        <p:nvSpPr>
          <p:cNvPr id="12" name="TextBox 11"/>
          <p:cNvSpPr txBox="1"/>
          <p:nvPr/>
        </p:nvSpPr>
        <p:spPr>
          <a:xfrm>
            <a:off x="58236" y="1805329"/>
            <a:ext cx="9085764" cy="2031325"/>
          </a:xfrm>
          <a:prstGeom prst="rect">
            <a:avLst/>
          </a:prstGeom>
          <a:noFill/>
        </p:spPr>
        <p:txBody>
          <a:bodyPr wrap="square" rtlCol="0">
            <a:spAutoFit/>
          </a:bodyPr>
          <a:lstStyle/>
          <a:p>
            <a:r>
              <a:rPr lang="en-US" b="1" dirty="0"/>
              <a:t>If the work </a:t>
            </a:r>
            <a:r>
              <a:rPr lang="en-US" b="1" i="1" dirty="0"/>
              <a:t>is not</a:t>
            </a:r>
            <a:r>
              <a:rPr lang="en-US" b="1" dirty="0"/>
              <a:t> requested in response to a problem or inspection:</a:t>
            </a:r>
            <a:endParaRPr lang="en-US" dirty="0"/>
          </a:p>
          <a:p>
            <a:pPr marL="285750" indent="-285750">
              <a:buFont typeface="Arial" panose="020B0604020202020204" pitchFamily="34" charset="0"/>
              <a:buChar char="•"/>
            </a:pPr>
            <a:r>
              <a:rPr lang="en-US" dirty="0"/>
              <a:t>Leave the </a:t>
            </a:r>
            <a:r>
              <a:rPr lang="en-US" i="1" dirty="0"/>
              <a:t>Problem Code </a:t>
            </a:r>
            <a:r>
              <a:rPr lang="en-US" dirty="0"/>
              <a:t>field blank</a:t>
            </a:r>
            <a:endParaRPr lang="en-US" b="1" dirty="0"/>
          </a:p>
          <a:p>
            <a:pPr marL="285750" indent="-285750">
              <a:buFont typeface="Arial" panose="020B0604020202020204" pitchFamily="34" charset="0"/>
              <a:buChar char="•"/>
            </a:pPr>
            <a:r>
              <a:rPr lang="en-US" dirty="0"/>
              <a:t>Select the magnifying glass next to the </a:t>
            </a:r>
            <a:r>
              <a:rPr lang="en-US" i="1" dirty="0"/>
              <a:t>Category</a:t>
            </a:r>
            <a:r>
              <a:rPr lang="en-US" dirty="0"/>
              <a:t> field and choose the correct </a:t>
            </a:r>
            <a:r>
              <a:rPr lang="en-US" i="1" dirty="0"/>
              <a:t>Maintenance Category </a:t>
            </a:r>
            <a:r>
              <a:rPr lang="en-US" dirty="0"/>
              <a:t>from the list. The </a:t>
            </a:r>
            <a:r>
              <a:rPr lang="en-US" i="1" dirty="0"/>
              <a:t>Type</a:t>
            </a:r>
            <a:r>
              <a:rPr lang="en-US" dirty="0"/>
              <a:t> field will automatically default to Maintenance</a:t>
            </a:r>
          </a:p>
          <a:p>
            <a:pPr marL="285750" indent="-285750">
              <a:buFont typeface="Arial" panose="020B0604020202020204" pitchFamily="34" charset="0"/>
              <a:buChar char="•"/>
            </a:pPr>
            <a:r>
              <a:rPr lang="en-US" dirty="0"/>
              <a:t>Fill in the Description with the appropriate description of work</a:t>
            </a:r>
          </a:p>
          <a:p>
            <a:pPr marL="285750" indent="-285750">
              <a:buFont typeface="Arial" panose="020B0604020202020204" pitchFamily="34" charset="0"/>
              <a:buChar char="•"/>
            </a:pPr>
            <a:endParaRPr lang="en-US" dirty="0"/>
          </a:p>
          <a:p>
            <a:endParaRPr lang="en-US" i="1" dirty="0"/>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72604" t="38915" b="21267"/>
          <a:stretch/>
        </p:blipFill>
        <p:spPr>
          <a:xfrm>
            <a:off x="158666" y="4158354"/>
            <a:ext cx="2708760" cy="1923791"/>
          </a:xfrm>
          <a:prstGeom prst="rect">
            <a:avLst/>
          </a:prstGeom>
        </p:spPr>
      </p:pic>
      <p:sp>
        <p:nvSpPr>
          <p:cNvPr id="17" name="Rectangle: Rounded Corners 16"/>
          <p:cNvSpPr/>
          <p:nvPr/>
        </p:nvSpPr>
        <p:spPr>
          <a:xfrm>
            <a:off x="200544" y="5120249"/>
            <a:ext cx="1993320" cy="3882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p:cNvSpPr/>
          <p:nvPr/>
        </p:nvSpPr>
        <p:spPr>
          <a:xfrm rot="15592069">
            <a:off x="2053123" y="4541146"/>
            <a:ext cx="427062" cy="658017"/>
          </a:xfrm>
          <a:prstGeom prst="downArrow">
            <a:avLst/>
          </a:prstGeom>
          <a:solidFill>
            <a:srgbClr val="FF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4"/>
          <a:srcRect l="1" r="7445"/>
          <a:stretch/>
        </p:blipFill>
        <p:spPr>
          <a:xfrm>
            <a:off x="5111380" y="4131400"/>
            <a:ext cx="4046475" cy="1304925"/>
          </a:xfrm>
          <a:prstGeom prst="rect">
            <a:avLst/>
          </a:prstGeom>
        </p:spPr>
      </p:pic>
      <p:pic>
        <p:nvPicPr>
          <p:cNvPr id="3" name="Picture 2"/>
          <p:cNvPicPr>
            <a:picLocks noChangeAspect="1"/>
          </p:cNvPicPr>
          <p:nvPr/>
        </p:nvPicPr>
        <p:blipFill rotWithShape="1">
          <a:blip r:embed="rId5"/>
          <a:srcRect t="30512" r="32681"/>
          <a:stretch/>
        </p:blipFill>
        <p:spPr>
          <a:xfrm>
            <a:off x="2714042" y="4200396"/>
            <a:ext cx="2309853" cy="1817221"/>
          </a:xfrm>
          <a:prstGeom prst="rect">
            <a:avLst/>
          </a:prstGeom>
        </p:spPr>
      </p:pic>
      <p:sp>
        <p:nvSpPr>
          <p:cNvPr id="21" name="Rectangle: Rounded Corners 20"/>
          <p:cNvSpPr/>
          <p:nvPr/>
        </p:nvSpPr>
        <p:spPr>
          <a:xfrm>
            <a:off x="2747431" y="4131400"/>
            <a:ext cx="2248754" cy="17662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7215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Enter a New Work Order</a:t>
            </a:r>
            <a:br>
              <a:rPr lang="en-US" b="1" dirty="0">
                <a:solidFill>
                  <a:srgbClr val="024D80"/>
                </a:solidFill>
              </a:rPr>
            </a:br>
            <a:r>
              <a:rPr lang="en-US" sz="3200" b="1" i="1" dirty="0">
                <a:solidFill>
                  <a:srgbClr val="6482AD"/>
                </a:solidFill>
              </a:rPr>
              <a:t>Requestor Information</a:t>
            </a:r>
            <a:endParaRPr lang="en-US" b="1" dirty="0">
              <a:solidFill>
                <a:srgbClr val="024D80"/>
              </a:solidFill>
            </a:endParaRPr>
          </a:p>
        </p:txBody>
      </p:sp>
      <p:sp>
        <p:nvSpPr>
          <p:cNvPr id="12" name="TextBox 11"/>
          <p:cNvSpPr txBox="1"/>
          <p:nvPr/>
        </p:nvSpPr>
        <p:spPr>
          <a:xfrm>
            <a:off x="58236" y="1805329"/>
            <a:ext cx="8733067" cy="1200329"/>
          </a:xfrm>
          <a:prstGeom prst="rect">
            <a:avLst/>
          </a:prstGeom>
          <a:noFill/>
        </p:spPr>
        <p:txBody>
          <a:bodyPr wrap="square" rtlCol="0">
            <a:spAutoFit/>
          </a:bodyPr>
          <a:lstStyle/>
          <a:p>
            <a:r>
              <a:rPr lang="en-US" b="1" dirty="0"/>
              <a:t>If the Net ID of the requestor is known:</a:t>
            </a:r>
          </a:p>
          <a:p>
            <a:pPr marL="285750" indent="-285750">
              <a:buFont typeface="Arial" panose="020B0604020202020204" pitchFamily="34" charset="0"/>
              <a:buChar char="•"/>
            </a:pPr>
            <a:r>
              <a:rPr lang="en-US" dirty="0"/>
              <a:t>Enter the Net ID of the requestor in the </a:t>
            </a:r>
            <a:r>
              <a:rPr lang="en-US" i="1" dirty="0"/>
              <a:t>Requestor</a:t>
            </a:r>
            <a:r>
              <a:rPr lang="en-US" dirty="0"/>
              <a:t> field</a:t>
            </a:r>
          </a:p>
          <a:p>
            <a:pPr marL="285750" indent="-285750">
              <a:buFont typeface="Arial" panose="020B0604020202020204" pitchFamily="34" charset="0"/>
              <a:buChar char="•"/>
            </a:pPr>
            <a:r>
              <a:rPr lang="en-US" dirty="0"/>
              <a:t>Click on the magnifying glass</a:t>
            </a:r>
          </a:p>
          <a:p>
            <a:r>
              <a:rPr lang="en-US" i="1" dirty="0"/>
              <a:t>The requestors contact information will be populated based on the Net ID entered.</a:t>
            </a:r>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15476" t="39005" r="53646" b="20582"/>
          <a:stretch/>
        </p:blipFill>
        <p:spPr>
          <a:xfrm>
            <a:off x="5234667" y="3380948"/>
            <a:ext cx="2912841" cy="1862909"/>
          </a:xfrm>
          <a:prstGeom prst="rect">
            <a:avLst/>
          </a:prstGeom>
        </p:spPr>
      </p:pic>
      <p:sp>
        <p:nvSpPr>
          <p:cNvPr id="16" name="Rectangle: Rounded Corners 15"/>
          <p:cNvSpPr/>
          <p:nvPr/>
        </p:nvSpPr>
        <p:spPr>
          <a:xfrm>
            <a:off x="5234667" y="3380948"/>
            <a:ext cx="2337708" cy="186290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t="33617" r="58646"/>
          <a:stretch/>
        </p:blipFill>
        <p:spPr>
          <a:xfrm>
            <a:off x="458286" y="3559655"/>
            <a:ext cx="3781425" cy="2745895"/>
          </a:xfrm>
          <a:prstGeom prst="rect">
            <a:avLst/>
          </a:prstGeom>
        </p:spPr>
      </p:pic>
      <p:sp>
        <p:nvSpPr>
          <p:cNvPr id="18" name="Rectangle: Rounded Corners 17"/>
          <p:cNvSpPr/>
          <p:nvPr/>
        </p:nvSpPr>
        <p:spPr>
          <a:xfrm>
            <a:off x="1873428" y="4312403"/>
            <a:ext cx="2040656" cy="31398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p:cNvSpPr/>
          <p:nvPr/>
        </p:nvSpPr>
        <p:spPr>
          <a:xfrm rot="15116393">
            <a:off x="4152574" y="3850081"/>
            <a:ext cx="593506" cy="903514"/>
          </a:xfrm>
          <a:prstGeom prst="downArrow">
            <a:avLst/>
          </a:prstGeom>
          <a:solidFill>
            <a:srgbClr val="FF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31766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4792" t="37351" r="26666" b="22052"/>
          <a:stretch/>
        </p:blipFill>
        <p:spPr>
          <a:xfrm>
            <a:off x="5234667" y="3114675"/>
            <a:ext cx="2940060" cy="2100807"/>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42805" t="35150" r="26562" b="19663"/>
          <a:stretch/>
        </p:blipFill>
        <p:spPr>
          <a:xfrm>
            <a:off x="662921" y="3432651"/>
            <a:ext cx="3432829" cy="2486436"/>
          </a:xfrm>
          <a:prstGeom prst="rect">
            <a:avLst/>
          </a:prstGeom>
        </p:spPr>
      </p:pic>
      <p:sp>
        <p:nvSpPr>
          <p:cNvPr id="2" name="Title 1"/>
          <p:cNvSpPr>
            <a:spLocks noGrp="1"/>
          </p:cNvSpPr>
          <p:nvPr>
            <p:ph type="title"/>
          </p:nvPr>
        </p:nvSpPr>
        <p:spPr/>
        <p:txBody>
          <a:bodyPr/>
          <a:lstStyle/>
          <a:p>
            <a:r>
              <a:rPr lang="en-US" b="1" dirty="0">
                <a:solidFill>
                  <a:srgbClr val="024D80"/>
                </a:solidFill>
              </a:rPr>
              <a:t>Enter a New Work Order</a:t>
            </a:r>
            <a:br>
              <a:rPr lang="en-US" b="1" dirty="0">
                <a:solidFill>
                  <a:srgbClr val="024D80"/>
                </a:solidFill>
              </a:rPr>
            </a:br>
            <a:r>
              <a:rPr lang="en-US" sz="3200" b="1" i="1" dirty="0">
                <a:solidFill>
                  <a:srgbClr val="6482AD"/>
                </a:solidFill>
              </a:rPr>
              <a:t>Location Information</a:t>
            </a:r>
            <a:endParaRPr lang="en-US" b="1" dirty="0">
              <a:solidFill>
                <a:srgbClr val="024D80"/>
              </a:solidFill>
            </a:endParaRPr>
          </a:p>
        </p:txBody>
      </p:sp>
      <p:sp>
        <p:nvSpPr>
          <p:cNvPr id="12" name="TextBox 11"/>
          <p:cNvSpPr txBox="1"/>
          <p:nvPr/>
        </p:nvSpPr>
        <p:spPr>
          <a:xfrm>
            <a:off x="58236" y="1805329"/>
            <a:ext cx="5365299" cy="1477328"/>
          </a:xfrm>
          <a:prstGeom prst="rect">
            <a:avLst/>
          </a:prstGeom>
          <a:noFill/>
        </p:spPr>
        <p:txBody>
          <a:bodyPr wrap="square" rtlCol="0">
            <a:spAutoFit/>
          </a:bodyPr>
          <a:lstStyle/>
          <a:p>
            <a:r>
              <a:rPr lang="en-US" b="1" dirty="0"/>
              <a:t>If the property number is known:</a:t>
            </a:r>
          </a:p>
          <a:p>
            <a:pPr marL="285750" indent="-285750">
              <a:buFont typeface="Arial" panose="020B0604020202020204" pitchFamily="34" charset="0"/>
              <a:buChar char="•"/>
            </a:pPr>
            <a:r>
              <a:rPr lang="en-US" dirty="0"/>
              <a:t>Enter the property number in the box.</a:t>
            </a:r>
          </a:p>
          <a:p>
            <a:pPr marL="285750" indent="-285750">
              <a:buFont typeface="Arial" panose="020B0604020202020204" pitchFamily="34" charset="0"/>
              <a:buChar char="•"/>
            </a:pPr>
            <a:r>
              <a:rPr lang="en-US" dirty="0"/>
              <a:t>Click on the magnifying glass</a:t>
            </a:r>
          </a:p>
          <a:p>
            <a:r>
              <a:rPr lang="en-US" i="1" dirty="0"/>
              <a:t>The Region and Facility will be populated based on the Property number entered.</a:t>
            </a:r>
          </a:p>
        </p:txBody>
      </p:sp>
      <p:sp>
        <p:nvSpPr>
          <p:cNvPr id="16" name="Rectangle: Rounded Corners 15"/>
          <p:cNvSpPr/>
          <p:nvPr/>
        </p:nvSpPr>
        <p:spPr>
          <a:xfrm>
            <a:off x="5234667" y="3114676"/>
            <a:ext cx="2718708" cy="212918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p:cNvSpPr/>
          <p:nvPr/>
        </p:nvSpPr>
        <p:spPr>
          <a:xfrm>
            <a:off x="978077" y="5086863"/>
            <a:ext cx="2346147" cy="3709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p:cNvSpPr/>
          <p:nvPr/>
        </p:nvSpPr>
        <p:spPr>
          <a:xfrm rot="15055468">
            <a:off x="3574477" y="4635106"/>
            <a:ext cx="593506" cy="903514"/>
          </a:xfrm>
          <a:prstGeom prst="downArrow">
            <a:avLst/>
          </a:prstGeom>
          <a:solidFill>
            <a:srgbClr val="FF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0299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22960" y="3102696"/>
            <a:ext cx="3119948" cy="218880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b="1" dirty="0">
                <a:solidFill>
                  <a:srgbClr val="024D80"/>
                </a:solidFill>
              </a:rPr>
              <a:t>Enter a New Work Order</a:t>
            </a:r>
            <a:br>
              <a:rPr lang="en-US" b="1" dirty="0">
                <a:solidFill>
                  <a:srgbClr val="024D80"/>
                </a:solidFill>
              </a:rPr>
            </a:br>
            <a:r>
              <a:rPr lang="en-US" sz="3200" b="1" i="1" dirty="0">
                <a:solidFill>
                  <a:srgbClr val="6482AD"/>
                </a:solidFill>
              </a:rPr>
              <a:t>Job Priority</a:t>
            </a:r>
            <a:endParaRPr lang="en-US" b="1" dirty="0">
              <a:solidFill>
                <a:srgbClr val="024D80"/>
              </a:solidFill>
            </a:endParaRPr>
          </a:p>
        </p:txBody>
      </p:sp>
      <p:sp>
        <p:nvSpPr>
          <p:cNvPr id="12" name="TextBox 11"/>
          <p:cNvSpPr txBox="1"/>
          <p:nvPr/>
        </p:nvSpPr>
        <p:spPr>
          <a:xfrm>
            <a:off x="822960" y="2004530"/>
            <a:ext cx="5365299"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Enter the priority assigned to the work</a:t>
            </a:r>
          </a:p>
          <a:p>
            <a:pPr marL="285750" indent="-285750">
              <a:buFont typeface="Arial" panose="020B0604020202020204" pitchFamily="34" charset="0"/>
              <a:buChar char="•"/>
            </a:pPr>
            <a:r>
              <a:rPr lang="en-US" sz="2400" dirty="0"/>
              <a:t>Click on the magnifying glass</a:t>
            </a:r>
          </a:p>
        </p:txBody>
      </p:sp>
      <p:sp>
        <p:nvSpPr>
          <p:cNvPr id="18" name="Rectangle: Rounded Corners 17"/>
          <p:cNvSpPr/>
          <p:nvPr/>
        </p:nvSpPr>
        <p:spPr>
          <a:xfrm>
            <a:off x="1275062" y="4610124"/>
            <a:ext cx="2346147" cy="3709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6563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3" name="Rectangle 2"/>
          <p:cNvSpPr/>
          <p:nvPr/>
        </p:nvSpPr>
        <p:spPr>
          <a:xfrm>
            <a:off x="0" y="1708484"/>
            <a:ext cx="9144000" cy="1155032"/>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 y="1309288"/>
            <a:ext cx="9522823" cy="1450757"/>
          </a:xfrm>
          <a:ln>
            <a:noFill/>
          </a:ln>
        </p:spPr>
        <p:txBody>
          <a:bodyPr>
            <a:normAutofit/>
          </a:bodyPr>
          <a:lstStyle/>
          <a:p>
            <a:r>
              <a:rPr lang="en-US" sz="4400" b="1" dirty="0">
                <a:solidFill>
                  <a:schemeClr val="bg1"/>
                </a:solidFill>
              </a:rPr>
              <a:t>Part 1: Core Concepts and Data Standards </a:t>
            </a:r>
          </a:p>
        </p:txBody>
      </p:sp>
      <p:sp>
        <p:nvSpPr>
          <p:cNvPr id="5" name="Rectangle 4"/>
          <p:cNvSpPr/>
          <p:nvPr/>
        </p:nvSpPr>
        <p:spPr>
          <a:xfrm>
            <a:off x="0" y="6304547"/>
            <a:ext cx="9144000" cy="5534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0" y="6304547"/>
            <a:ext cx="9144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730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Enter A New Work Order </a:t>
            </a:r>
            <a:br>
              <a:rPr lang="en-US" b="1" dirty="0">
                <a:solidFill>
                  <a:srgbClr val="024D80"/>
                </a:solidFill>
              </a:rPr>
            </a:br>
            <a:r>
              <a:rPr lang="en-US" sz="3200" b="1" i="1" dirty="0">
                <a:solidFill>
                  <a:srgbClr val="6482AD"/>
                </a:solidFill>
              </a:rPr>
              <a:t>Phase Information</a:t>
            </a:r>
            <a:endParaRPr lang="en-US" b="1" dirty="0">
              <a:solidFill>
                <a:srgbClr val="024D80"/>
              </a:solidFill>
            </a:endParaRPr>
          </a:p>
        </p:txBody>
      </p:sp>
      <p:pic>
        <p:nvPicPr>
          <p:cNvPr id="6" name="Picture 5"/>
          <p:cNvPicPr>
            <a:picLocks noChangeAspect="1"/>
          </p:cNvPicPr>
          <p:nvPr/>
        </p:nvPicPr>
        <p:blipFill>
          <a:blip r:embed="rId3"/>
          <a:stretch>
            <a:fillRect/>
          </a:stretch>
        </p:blipFill>
        <p:spPr>
          <a:xfrm>
            <a:off x="0" y="2419350"/>
            <a:ext cx="9144000" cy="4438650"/>
          </a:xfrm>
          <a:prstGeom prst="rect">
            <a:avLst/>
          </a:prstGeom>
        </p:spPr>
      </p:pic>
      <p:sp>
        <p:nvSpPr>
          <p:cNvPr id="5" name="TextBox 4"/>
          <p:cNvSpPr txBox="1"/>
          <p:nvPr/>
        </p:nvSpPr>
        <p:spPr>
          <a:xfrm>
            <a:off x="58236" y="1805329"/>
            <a:ext cx="8742864" cy="1200329"/>
          </a:xfrm>
          <a:prstGeom prst="rect">
            <a:avLst/>
          </a:prstGeom>
          <a:noFill/>
        </p:spPr>
        <p:txBody>
          <a:bodyPr wrap="square" rtlCol="0">
            <a:spAutoFit/>
          </a:bodyPr>
          <a:lstStyle/>
          <a:p>
            <a:r>
              <a:rPr lang="en-US" b="1" dirty="0"/>
              <a:t>To enter the work order phase details:</a:t>
            </a:r>
            <a:endParaRPr lang="en-US" dirty="0"/>
          </a:p>
          <a:p>
            <a:pPr marL="285750" indent="-285750">
              <a:buFont typeface="Arial" panose="020B0604020202020204" pitchFamily="34" charset="0"/>
              <a:buChar char="•"/>
            </a:pPr>
            <a:r>
              <a:rPr lang="en-US" dirty="0"/>
              <a:t>Click on the phase number (001) towards the bottom of the work order </a:t>
            </a:r>
          </a:p>
          <a:p>
            <a:pPr marL="285750" indent="-285750">
              <a:buFont typeface="Arial" panose="020B0604020202020204" pitchFamily="34" charset="0"/>
              <a:buChar char="•"/>
            </a:pPr>
            <a:endParaRPr lang="en-US" dirty="0"/>
          </a:p>
          <a:p>
            <a:endParaRPr lang="en-US" i="1" dirty="0"/>
          </a:p>
        </p:txBody>
      </p:sp>
    </p:spTree>
    <p:extLst>
      <p:ext uri="{BB962C8B-B14F-4D97-AF65-F5344CB8AC3E}">
        <p14:creationId xmlns:p14="http://schemas.microsoft.com/office/powerpoint/2010/main" val="35216422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24D80"/>
                </a:solidFill>
              </a:rPr>
              <a:t>Work Order Phase Data Standards</a:t>
            </a:r>
            <a:br>
              <a:rPr lang="en-US" b="1" dirty="0">
                <a:solidFill>
                  <a:srgbClr val="024D80"/>
                </a:solidFill>
              </a:rPr>
            </a:br>
            <a:r>
              <a:rPr lang="en-US" sz="3200" b="1" i="1" dirty="0">
                <a:solidFill>
                  <a:srgbClr val="6482AD"/>
                </a:solidFill>
              </a:rPr>
              <a:t>Must Have Information</a:t>
            </a:r>
            <a:endParaRPr lang="en-US" sz="3200" i="1" dirty="0">
              <a:solidFill>
                <a:srgbClr val="6482AD"/>
              </a:solidFill>
            </a:endParaRPr>
          </a:p>
        </p:txBody>
      </p:sp>
      <p:sp>
        <p:nvSpPr>
          <p:cNvPr id="3" name="Text Placeholder 2"/>
          <p:cNvSpPr>
            <a:spLocks noGrp="1"/>
          </p:cNvSpPr>
          <p:nvPr>
            <p:ph type="body" idx="1"/>
          </p:nvPr>
        </p:nvSpPr>
        <p:spPr/>
        <p:txBody>
          <a:bodyPr>
            <a:normAutofit/>
          </a:bodyPr>
          <a:lstStyle/>
          <a:p>
            <a:r>
              <a:rPr lang="en-US" sz="2800" b="1" dirty="0">
                <a:solidFill>
                  <a:srgbClr val="6482AD"/>
                </a:solidFill>
              </a:rPr>
              <a:t>Initial ENTRY</a:t>
            </a:r>
          </a:p>
        </p:txBody>
      </p:sp>
      <p:sp>
        <p:nvSpPr>
          <p:cNvPr id="4" name="Content Placeholder 3"/>
          <p:cNvSpPr>
            <a:spLocks noGrp="1"/>
          </p:cNvSpPr>
          <p:nvPr>
            <p:ph sz="half" idx="2"/>
          </p:nvPr>
        </p:nvSpPr>
        <p:spPr/>
        <p:txBody>
          <a:bodyPr>
            <a:normAutofit lnSpcReduction="10000"/>
          </a:bodyPr>
          <a:lstStyle/>
          <a:p>
            <a:pPr>
              <a:buClr>
                <a:schemeClr val="accent6"/>
              </a:buClr>
              <a:buFont typeface="Arial" panose="020B0604020202020204" pitchFamily="34" charset="0"/>
              <a:buChar char="•"/>
            </a:pPr>
            <a:r>
              <a:rPr lang="en-US" sz="2400" dirty="0"/>
              <a:t> Phase Description</a:t>
            </a:r>
          </a:p>
          <a:p>
            <a:pPr>
              <a:buClr>
                <a:schemeClr val="accent6"/>
              </a:buClr>
              <a:buFont typeface="Arial" panose="020B0604020202020204" pitchFamily="34" charset="0"/>
              <a:buChar char="•"/>
            </a:pPr>
            <a:r>
              <a:rPr lang="en-US" sz="2400" dirty="0"/>
              <a:t> Shop </a:t>
            </a:r>
          </a:p>
          <a:p>
            <a:pPr>
              <a:buClr>
                <a:schemeClr val="accent6"/>
              </a:buClr>
              <a:buFont typeface="Arial" panose="020B0604020202020204" pitchFamily="34" charset="0"/>
              <a:buChar char="•"/>
            </a:pPr>
            <a:r>
              <a:rPr lang="en-US" sz="2400" dirty="0"/>
              <a:t> Location</a:t>
            </a:r>
          </a:p>
          <a:p>
            <a:pPr>
              <a:buClr>
                <a:schemeClr val="accent6"/>
              </a:buClr>
              <a:buFont typeface="Arial" panose="020B0604020202020204" pitchFamily="34" charset="0"/>
              <a:buChar char="•"/>
            </a:pPr>
            <a:r>
              <a:rPr lang="en-US" sz="2400" dirty="0"/>
              <a:t> Phase Priority</a:t>
            </a:r>
          </a:p>
          <a:p>
            <a:pPr>
              <a:buClr>
                <a:schemeClr val="accent6"/>
              </a:buClr>
              <a:buFont typeface="Arial" panose="020B0604020202020204" pitchFamily="34" charset="0"/>
              <a:buChar char="•"/>
            </a:pPr>
            <a:r>
              <a:rPr lang="en-US" sz="2400" dirty="0"/>
              <a:t> Funding Method</a:t>
            </a:r>
          </a:p>
          <a:p>
            <a:pPr>
              <a:buClr>
                <a:schemeClr val="accent6"/>
              </a:buClr>
              <a:buFont typeface="Arial" panose="020B0604020202020204" pitchFamily="34" charset="0"/>
              <a:buChar char="•"/>
            </a:pPr>
            <a:r>
              <a:rPr lang="en-US" sz="2400" dirty="0"/>
              <a:t> Work Code </a:t>
            </a:r>
          </a:p>
          <a:p>
            <a:pPr>
              <a:buClr>
                <a:schemeClr val="accent6"/>
              </a:buClr>
              <a:buFont typeface="Arial" panose="020B0604020202020204" pitchFamily="34" charset="0"/>
              <a:buChar char="•"/>
            </a:pPr>
            <a:r>
              <a:rPr lang="en-US" sz="2400" dirty="0"/>
              <a:t> Status</a:t>
            </a:r>
          </a:p>
          <a:p>
            <a:pPr>
              <a:buClr>
                <a:srgbClr val="4A66AC"/>
              </a:buClr>
              <a:buFont typeface="Arial" panose="020B0604020202020204" pitchFamily="34" charset="0"/>
              <a:buChar char="•"/>
            </a:pPr>
            <a:endParaRPr lang="en-US" sz="2400" dirty="0">
              <a:solidFill>
                <a:prstClr val="black">
                  <a:lumMod val="75000"/>
                  <a:lumOff val="25000"/>
                </a:prstClr>
              </a:solidFill>
            </a:endParaRPr>
          </a:p>
        </p:txBody>
      </p:sp>
      <p:sp>
        <p:nvSpPr>
          <p:cNvPr id="5" name="Text Placeholder 4"/>
          <p:cNvSpPr>
            <a:spLocks noGrp="1"/>
          </p:cNvSpPr>
          <p:nvPr>
            <p:ph type="body" sz="quarter" idx="3"/>
          </p:nvPr>
        </p:nvSpPr>
        <p:spPr/>
        <p:txBody>
          <a:bodyPr>
            <a:normAutofit/>
          </a:bodyPr>
          <a:lstStyle/>
          <a:p>
            <a:r>
              <a:rPr lang="en-US" sz="2800" b="1" dirty="0">
                <a:solidFill>
                  <a:srgbClr val="6482AD"/>
                </a:solidFill>
              </a:rPr>
              <a:t>Upon Completion</a:t>
            </a:r>
          </a:p>
        </p:txBody>
      </p:sp>
      <p:sp>
        <p:nvSpPr>
          <p:cNvPr id="6" name="Content Placeholder 5"/>
          <p:cNvSpPr>
            <a:spLocks noGrp="1"/>
          </p:cNvSpPr>
          <p:nvPr>
            <p:ph sz="quarter" idx="4"/>
          </p:nvPr>
        </p:nvSpPr>
        <p:spPr/>
        <p:txBody>
          <a:bodyPr>
            <a:normAutofit/>
          </a:bodyPr>
          <a:lstStyle/>
          <a:p>
            <a:pPr>
              <a:buClr>
                <a:schemeClr val="accent6"/>
              </a:buClr>
              <a:buFont typeface="Arial" panose="020B0604020202020204" pitchFamily="34" charset="0"/>
              <a:buChar char="•"/>
            </a:pPr>
            <a:r>
              <a:rPr lang="en-US" sz="2400" dirty="0"/>
              <a:t> Equipment Impacted</a:t>
            </a:r>
          </a:p>
          <a:p>
            <a:pPr>
              <a:buClr>
                <a:schemeClr val="accent6"/>
              </a:buClr>
              <a:buFont typeface="Arial" panose="020B0604020202020204" pitchFamily="34" charset="0"/>
              <a:buChar char="•"/>
            </a:pPr>
            <a:r>
              <a:rPr lang="en-US" sz="2400" dirty="0"/>
              <a:t> Failure Cause Code (if applicable)</a:t>
            </a:r>
          </a:p>
          <a:p>
            <a:pPr>
              <a:buClr>
                <a:schemeClr val="accent6"/>
              </a:buClr>
              <a:buFont typeface="Arial" panose="020B0604020202020204" pitchFamily="34" charset="0"/>
              <a:buChar char="•"/>
            </a:pPr>
            <a:r>
              <a:rPr lang="en-US" sz="2400" dirty="0"/>
              <a:t> Action Taken</a:t>
            </a:r>
          </a:p>
          <a:p>
            <a:pPr>
              <a:buClr>
                <a:schemeClr val="accent6"/>
              </a:buClr>
              <a:buFont typeface="Arial" panose="020B0604020202020204" pitchFamily="34" charset="0"/>
              <a:buChar char="•"/>
            </a:pPr>
            <a:r>
              <a:rPr lang="en-US" sz="2400" dirty="0"/>
              <a:t> Status</a:t>
            </a:r>
          </a:p>
        </p:txBody>
      </p:sp>
    </p:spTree>
    <p:extLst>
      <p:ext uri="{BB962C8B-B14F-4D97-AF65-F5344CB8AC3E}">
        <p14:creationId xmlns:p14="http://schemas.microsoft.com/office/powerpoint/2010/main" val="13706486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Enter A New Work Order </a:t>
            </a:r>
            <a:br>
              <a:rPr lang="en-US" b="1" dirty="0">
                <a:solidFill>
                  <a:srgbClr val="024D80"/>
                </a:solidFill>
              </a:rPr>
            </a:br>
            <a:r>
              <a:rPr lang="en-US" sz="3200" b="1" i="1" dirty="0">
                <a:solidFill>
                  <a:srgbClr val="6482AD"/>
                </a:solidFill>
              </a:rPr>
              <a:t>Phase Shop</a:t>
            </a:r>
            <a:endParaRPr lang="en-US" b="1" dirty="0">
              <a:solidFill>
                <a:srgbClr val="024D80"/>
              </a:solidFill>
            </a:endParaRPr>
          </a:p>
        </p:txBody>
      </p:sp>
      <p:sp>
        <p:nvSpPr>
          <p:cNvPr id="8" name="TextBox 7"/>
          <p:cNvSpPr txBox="1"/>
          <p:nvPr/>
        </p:nvSpPr>
        <p:spPr>
          <a:xfrm>
            <a:off x="58236" y="1805329"/>
            <a:ext cx="8742864" cy="923330"/>
          </a:xfrm>
          <a:prstGeom prst="rect">
            <a:avLst/>
          </a:prstGeom>
          <a:noFill/>
        </p:spPr>
        <p:txBody>
          <a:bodyPr wrap="square" rtlCol="0">
            <a:spAutoFit/>
          </a:bodyPr>
          <a:lstStyle/>
          <a:p>
            <a:r>
              <a:rPr lang="en-US" b="1" dirty="0"/>
              <a:t>If the name of the shop for the phase is known:</a:t>
            </a:r>
            <a:endParaRPr lang="en-US" dirty="0"/>
          </a:p>
          <a:p>
            <a:pPr marL="285750" indent="-285750">
              <a:buFont typeface="Arial" panose="020B0604020202020204" pitchFamily="34" charset="0"/>
              <a:buChar char="•"/>
            </a:pPr>
            <a:r>
              <a:rPr lang="en-US" dirty="0"/>
              <a:t>Enter the name of the shop that will be responsible for the request/problem in the </a:t>
            </a:r>
            <a:r>
              <a:rPr lang="en-US" i="1" dirty="0"/>
              <a:t>Shop</a:t>
            </a:r>
            <a:r>
              <a:rPr lang="en-US" dirty="0"/>
              <a:t> field and then click on the magnifying glass.</a:t>
            </a:r>
          </a:p>
        </p:txBody>
      </p:sp>
      <p:pic>
        <p:nvPicPr>
          <p:cNvPr id="5" name="Picture 4"/>
          <p:cNvPicPr>
            <a:picLocks noChangeAspect="1"/>
          </p:cNvPicPr>
          <p:nvPr/>
        </p:nvPicPr>
        <p:blipFill>
          <a:blip r:embed="rId3"/>
          <a:stretch>
            <a:fillRect/>
          </a:stretch>
        </p:blipFill>
        <p:spPr>
          <a:xfrm>
            <a:off x="1157287" y="3252787"/>
            <a:ext cx="3800475" cy="1895475"/>
          </a:xfrm>
          <a:prstGeom prst="rect">
            <a:avLst/>
          </a:prstGeom>
        </p:spPr>
      </p:pic>
      <p:sp>
        <p:nvSpPr>
          <p:cNvPr id="9" name="Arrow: Down 8"/>
          <p:cNvSpPr/>
          <p:nvPr/>
        </p:nvSpPr>
        <p:spPr>
          <a:xfrm rot="4770703">
            <a:off x="3634687" y="2926952"/>
            <a:ext cx="593506" cy="903514"/>
          </a:xfrm>
          <a:prstGeom prst="downArrow">
            <a:avLst/>
          </a:prstGeom>
          <a:solidFill>
            <a:srgbClr val="FF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p:cNvSpPr/>
          <p:nvPr/>
        </p:nvSpPr>
        <p:spPr>
          <a:xfrm>
            <a:off x="1122176" y="3252787"/>
            <a:ext cx="2346147" cy="4238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92423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72145" y="2876318"/>
            <a:ext cx="2617841" cy="2072457"/>
          </a:xfrm>
          <a:prstGeom prst="rect">
            <a:avLst/>
          </a:prstGeom>
        </p:spPr>
      </p:pic>
      <p:sp>
        <p:nvSpPr>
          <p:cNvPr id="2" name="Title 1"/>
          <p:cNvSpPr>
            <a:spLocks noGrp="1"/>
          </p:cNvSpPr>
          <p:nvPr>
            <p:ph type="title"/>
          </p:nvPr>
        </p:nvSpPr>
        <p:spPr/>
        <p:txBody>
          <a:bodyPr/>
          <a:lstStyle/>
          <a:p>
            <a:r>
              <a:rPr lang="en-US" b="1" dirty="0">
                <a:solidFill>
                  <a:srgbClr val="024D80"/>
                </a:solidFill>
              </a:rPr>
              <a:t>Enter A New Work Order </a:t>
            </a:r>
            <a:br>
              <a:rPr lang="en-US" b="1" dirty="0">
                <a:solidFill>
                  <a:srgbClr val="024D80"/>
                </a:solidFill>
              </a:rPr>
            </a:br>
            <a:r>
              <a:rPr lang="en-US" sz="3200" b="1" i="1" dirty="0">
                <a:solidFill>
                  <a:srgbClr val="6482AD"/>
                </a:solidFill>
              </a:rPr>
              <a:t>Phase Work Location</a:t>
            </a:r>
            <a:endParaRPr lang="en-US" b="1" dirty="0">
              <a:solidFill>
                <a:srgbClr val="024D80"/>
              </a:solidFill>
            </a:endParaRPr>
          </a:p>
        </p:txBody>
      </p:sp>
      <p:sp>
        <p:nvSpPr>
          <p:cNvPr id="8" name="TextBox 7"/>
          <p:cNvSpPr txBox="1"/>
          <p:nvPr/>
        </p:nvSpPr>
        <p:spPr>
          <a:xfrm>
            <a:off x="58236" y="1805329"/>
            <a:ext cx="8742864" cy="646331"/>
          </a:xfrm>
          <a:prstGeom prst="rect">
            <a:avLst/>
          </a:prstGeom>
          <a:noFill/>
        </p:spPr>
        <p:txBody>
          <a:bodyPr wrap="square" rtlCol="0">
            <a:spAutoFit/>
          </a:bodyPr>
          <a:lstStyle/>
          <a:p>
            <a:r>
              <a:rPr lang="en-US" b="1" dirty="0"/>
              <a:t>If the location (room number) for the phase work is known:</a:t>
            </a:r>
            <a:endParaRPr lang="en-US" dirty="0"/>
          </a:p>
          <a:p>
            <a:pPr marL="285750" indent="-285750">
              <a:buFont typeface="Arial" panose="020B0604020202020204" pitchFamily="34" charset="0"/>
              <a:buChar char="•"/>
            </a:pPr>
            <a:r>
              <a:rPr lang="en-US" dirty="0"/>
              <a:t>Enter the location into the </a:t>
            </a:r>
            <a:r>
              <a:rPr lang="en-US" i="1" dirty="0"/>
              <a:t>Location</a:t>
            </a:r>
            <a:r>
              <a:rPr lang="en-US" dirty="0"/>
              <a:t> field and select the magnifying glass. </a:t>
            </a:r>
          </a:p>
        </p:txBody>
      </p:sp>
      <p:sp>
        <p:nvSpPr>
          <p:cNvPr id="9" name="Arrow: Down 8"/>
          <p:cNvSpPr/>
          <p:nvPr/>
        </p:nvSpPr>
        <p:spPr>
          <a:xfrm rot="4770703">
            <a:off x="3634687" y="2926952"/>
            <a:ext cx="593506" cy="903514"/>
          </a:xfrm>
          <a:prstGeom prst="downArrow">
            <a:avLst/>
          </a:prstGeom>
          <a:solidFill>
            <a:srgbClr val="FF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p:cNvSpPr/>
          <p:nvPr/>
        </p:nvSpPr>
        <p:spPr>
          <a:xfrm>
            <a:off x="1045885" y="3771790"/>
            <a:ext cx="2346147" cy="4238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Tree>
    <p:extLst>
      <p:ext uri="{BB962C8B-B14F-4D97-AF65-F5344CB8AC3E}">
        <p14:creationId xmlns:p14="http://schemas.microsoft.com/office/powerpoint/2010/main" val="29056206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1322" y="3146265"/>
            <a:ext cx="3771900" cy="1857375"/>
          </a:xfrm>
          <a:prstGeom prst="rect">
            <a:avLst/>
          </a:prstGeom>
        </p:spPr>
      </p:pic>
      <p:sp>
        <p:nvSpPr>
          <p:cNvPr id="2" name="Title 1"/>
          <p:cNvSpPr>
            <a:spLocks noGrp="1"/>
          </p:cNvSpPr>
          <p:nvPr>
            <p:ph type="title"/>
          </p:nvPr>
        </p:nvSpPr>
        <p:spPr/>
        <p:txBody>
          <a:bodyPr/>
          <a:lstStyle/>
          <a:p>
            <a:r>
              <a:rPr lang="en-US" b="1" dirty="0">
                <a:solidFill>
                  <a:srgbClr val="024D80"/>
                </a:solidFill>
              </a:rPr>
              <a:t>Enter A New Work Order </a:t>
            </a:r>
            <a:br>
              <a:rPr lang="en-US" b="1" dirty="0">
                <a:solidFill>
                  <a:srgbClr val="024D80"/>
                </a:solidFill>
              </a:rPr>
            </a:br>
            <a:r>
              <a:rPr lang="en-US" sz="3200" b="1" i="1" dirty="0">
                <a:solidFill>
                  <a:srgbClr val="6482AD"/>
                </a:solidFill>
              </a:rPr>
              <a:t>Phase Priority </a:t>
            </a:r>
            <a:endParaRPr lang="en-US" b="1" dirty="0">
              <a:solidFill>
                <a:srgbClr val="024D80"/>
              </a:solidFill>
            </a:endParaRPr>
          </a:p>
        </p:txBody>
      </p:sp>
      <p:sp>
        <p:nvSpPr>
          <p:cNvPr id="8" name="TextBox 7"/>
          <p:cNvSpPr txBox="1"/>
          <p:nvPr/>
        </p:nvSpPr>
        <p:spPr>
          <a:xfrm>
            <a:off x="58236" y="1805329"/>
            <a:ext cx="8742864" cy="646331"/>
          </a:xfrm>
          <a:prstGeom prst="rect">
            <a:avLst/>
          </a:prstGeom>
          <a:noFill/>
        </p:spPr>
        <p:txBody>
          <a:bodyPr wrap="square" rtlCol="0">
            <a:spAutoFit/>
          </a:bodyPr>
          <a:lstStyle/>
          <a:p>
            <a:r>
              <a:rPr lang="en-US" b="1" dirty="0"/>
              <a:t>If the priority of the phase is known:</a:t>
            </a:r>
          </a:p>
          <a:p>
            <a:pPr marL="285750" indent="-285750">
              <a:buFont typeface="Arial" panose="020B0604020202020204" pitchFamily="34" charset="0"/>
              <a:buChar char="•"/>
            </a:pPr>
            <a:r>
              <a:rPr lang="en-US" dirty="0"/>
              <a:t>Enter the priority of the Phase (1-5) in the </a:t>
            </a:r>
            <a:r>
              <a:rPr lang="en-US" i="1" dirty="0"/>
              <a:t>Priority</a:t>
            </a:r>
            <a:r>
              <a:rPr lang="en-US" dirty="0"/>
              <a:t> field.</a:t>
            </a:r>
          </a:p>
        </p:txBody>
      </p:sp>
      <p:sp>
        <p:nvSpPr>
          <p:cNvPr id="9" name="Arrow: Down 8"/>
          <p:cNvSpPr/>
          <p:nvPr/>
        </p:nvSpPr>
        <p:spPr>
          <a:xfrm rot="4770703">
            <a:off x="3704910" y="4177852"/>
            <a:ext cx="593506" cy="903514"/>
          </a:xfrm>
          <a:prstGeom prst="downArrow">
            <a:avLst/>
          </a:prstGeom>
          <a:solidFill>
            <a:srgbClr val="FF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p:cNvSpPr/>
          <p:nvPr/>
        </p:nvSpPr>
        <p:spPr>
          <a:xfrm>
            <a:off x="58236" y="4456871"/>
            <a:ext cx="2346147" cy="4238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186876176"/>
              </p:ext>
            </p:extLst>
          </p:nvPr>
        </p:nvGraphicFramePr>
        <p:xfrm>
          <a:off x="2828002" y="2701098"/>
          <a:ext cx="5973098" cy="3108960"/>
        </p:xfrm>
        <a:graphic>
          <a:graphicData uri="http://schemas.openxmlformats.org/drawingml/2006/table">
            <a:tbl>
              <a:tblPr firstRow="1" bandRow="1">
                <a:tableStyleId>{21E4AEA4-8DFA-4A89-87EB-49C32662AFE0}</a:tableStyleId>
              </a:tblPr>
              <a:tblGrid>
                <a:gridCol w="1729620">
                  <a:extLst>
                    <a:ext uri="{9D8B030D-6E8A-4147-A177-3AD203B41FA5}">
                      <a16:colId xmlns:a16="http://schemas.microsoft.com/office/drawing/2014/main" val="2946885300"/>
                    </a:ext>
                  </a:extLst>
                </a:gridCol>
                <a:gridCol w="2222948">
                  <a:extLst>
                    <a:ext uri="{9D8B030D-6E8A-4147-A177-3AD203B41FA5}">
                      <a16:colId xmlns:a16="http://schemas.microsoft.com/office/drawing/2014/main" val="3704003782"/>
                    </a:ext>
                  </a:extLst>
                </a:gridCol>
                <a:gridCol w="2020530">
                  <a:extLst>
                    <a:ext uri="{9D8B030D-6E8A-4147-A177-3AD203B41FA5}">
                      <a16:colId xmlns:a16="http://schemas.microsoft.com/office/drawing/2014/main" val="63747205"/>
                    </a:ext>
                  </a:extLst>
                </a:gridCol>
              </a:tblGrid>
              <a:tr h="396599">
                <a:tc>
                  <a:txBody>
                    <a:bodyPr/>
                    <a:lstStyle/>
                    <a:p>
                      <a:r>
                        <a:rPr lang="en-US" sz="2400" dirty="0"/>
                        <a:t>Priority Code</a:t>
                      </a:r>
                    </a:p>
                  </a:txBody>
                  <a:tcPr>
                    <a:solidFill>
                      <a:srgbClr val="024D80"/>
                    </a:solidFill>
                  </a:tcPr>
                </a:tc>
                <a:tc>
                  <a:txBody>
                    <a:bodyPr/>
                    <a:lstStyle/>
                    <a:p>
                      <a:r>
                        <a:rPr lang="en-US" sz="2400" dirty="0"/>
                        <a:t>Priority Name</a:t>
                      </a:r>
                    </a:p>
                  </a:txBody>
                  <a:tcPr>
                    <a:solidFill>
                      <a:srgbClr val="024D80"/>
                    </a:solidFill>
                  </a:tcPr>
                </a:tc>
                <a:tc>
                  <a:txBody>
                    <a:bodyPr/>
                    <a:lstStyle/>
                    <a:p>
                      <a:r>
                        <a:rPr lang="en-US" sz="2400" dirty="0"/>
                        <a:t>Response Time</a:t>
                      </a:r>
                    </a:p>
                  </a:txBody>
                  <a:tcPr>
                    <a:solidFill>
                      <a:srgbClr val="024D80"/>
                    </a:solidFill>
                  </a:tcPr>
                </a:tc>
                <a:extLst>
                  <a:ext uri="{0D108BD9-81ED-4DB2-BD59-A6C34878D82A}">
                    <a16:rowId xmlns:a16="http://schemas.microsoft.com/office/drawing/2014/main" val="358481377"/>
                  </a:ext>
                </a:extLst>
              </a:tr>
              <a:tr h="396599">
                <a:tc>
                  <a:txBody>
                    <a:bodyPr/>
                    <a:lstStyle/>
                    <a:p>
                      <a:pPr algn="ctr"/>
                      <a:r>
                        <a:rPr lang="en-US" sz="2400" dirty="0"/>
                        <a:t>1</a:t>
                      </a:r>
                    </a:p>
                  </a:txBody>
                  <a:tcPr>
                    <a:solidFill>
                      <a:srgbClr val="FF5050"/>
                    </a:solidFill>
                  </a:tcPr>
                </a:tc>
                <a:tc>
                  <a:txBody>
                    <a:bodyPr/>
                    <a:lstStyle/>
                    <a:p>
                      <a:r>
                        <a:rPr lang="en-US" sz="2400" dirty="0"/>
                        <a:t>Emergency</a:t>
                      </a:r>
                    </a:p>
                  </a:txBody>
                  <a:tcPr>
                    <a:solidFill>
                      <a:srgbClr val="FF5050"/>
                    </a:solidFill>
                  </a:tcPr>
                </a:tc>
                <a:tc>
                  <a:txBody>
                    <a:bodyPr/>
                    <a:lstStyle/>
                    <a:p>
                      <a:r>
                        <a:rPr lang="en-US" sz="2400" dirty="0"/>
                        <a:t>Immediately</a:t>
                      </a:r>
                      <a:r>
                        <a:rPr lang="en-US" sz="2400" baseline="0" dirty="0"/>
                        <a:t> </a:t>
                      </a:r>
                      <a:endParaRPr lang="en-US" sz="2400" dirty="0"/>
                    </a:p>
                  </a:txBody>
                  <a:tcPr>
                    <a:solidFill>
                      <a:srgbClr val="FF5050"/>
                    </a:solidFill>
                  </a:tcPr>
                </a:tc>
                <a:extLst>
                  <a:ext uri="{0D108BD9-81ED-4DB2-BD59-A6C34878D82A}">
                    <a16:rowId xmlns:a16="http://schemas.microsoft.com/office/drawing/2014/main" val="656539613"/>
                  </a:ext>
                </a:extLst>
              </a:tr>
              <a:tr h="396599">
                <a:tc>
                  <a:txBody>
                    <a:bodyPr/>
                    <a:lstStyle/>
                    <a:p>
                      <a:pPr algn="ctr"/>
                      <a:r>
                        <a:rPr lang="en-US" sz="2400" dirty="0"/>
                        <a:t>2</a:t>
                      </a:r>
                    </a:p>
                  </a:txBody>
                  <a:tcPr>
                    <a:solidFill>
                      <a:schemeClr val="accent4"/>
                    </a:solidFill>
                  </a:tcPr>
                </a:tc>
                <a:tc>
                  <a:txBody>
                    <a:bodyPr/>
                    <a:lstStyle/>
                    <a:p>
                      <a:r>
                        <a:rPr lang="en-US" sz="2400" dirty="0"/>
                        <a:t>Urgent</a:t>
                      </a:r>
                    </a:p>
                  </a:txBody>
                  <a:tcPr>
                    <a:solidFill>
                      <a:schemeClr val="accent4"/>
                    </a:solidFill>
                  </a:tcPr>
                </a:tc>
                <a:tc>
                  <a:txBody>
                    <a:bodyPr/>
                    <a:lstStyle/>
                    <a:p>
                      <a:r>
                        <a:rPr lang="en-US" sz="2400" dirty="0"/>
                        <a:t>24 Hours</a:t>
                      </a:r>
                    </a:p>
                  </a:txBody>
                  <a:tcPr>
                    <a:solidFill>
                      <a:schemeClr val="accent4"/>
                    </a:solidFill>
                  </a:tcPr>
                </a:tc>
                <a:extLst>
                  <a:ext uri="{0D108BD9-81ED-4DB2-BD59-A6C34878D82A}">
                    <a16:rowId xmlns:a16="http://schemas.microsoft.com/office/drawing/2014/main" val="663593396"/>
                  </a:ext>
                </a:extLst>
              </a:tr>
              <a:tr h="396599">
                <a:tc>
                  <a:txBody>
                    <a:bodyPr/>
                    <a:lstStyle/>
                    <a:p>
                      <a:pPr algn="ctr"/>
                      <a:r>
                        <a:rPr lang="en-US" sz="2400" dirty="0"/>
                        <a:t>3</a:t>
                      </a:r>
                    </a:p>
                  </a:txBody>
                  <a:tcPr>
                    <a:solidFill>
                      <a:srgbClr val="00B0F0"/>
                    </a:solidFill>
                  </a:tcPr>
                </a:tc>
                <a:tc>
                  <a:txBody>
                    <a:bodyPr/>
                    <a:lstStyle/>
                    <a:p>
                      <a:r>
                        <a:rPr lang="en-US" sz="2400" dirty="0"/>
                        <a:t>Moderate </a:t>
                      </a:r>
                    </a:p>
                  </a:txBody>
                  <a:tcPr>
                    <a:solidFill>
                      <a:srgbClr val="00B0F0"/>
                    </a:solidFill>
                  </a:tcPr>
                </a:tc>
                <a:tc>
                  <a:txBody>
                    <a:bodyPr/>
                    <a:lstStyle/>
                    <a:p>
                      <a:r>
                        <a:rPr lang="en-US" sz="2400" dirty="0"/>
                        <a:t>72 Hours</a:t>
                      </a:r>
                    </a:p>
                  </a:txBody>
                  <a:tcPr>
                    <a:solidFill>
                      <a:srgbClr val="00B0F0"/>
                    </a:solidFill>
                  </a:tcPr>
                </a:tc>
                <a:extLst>
                  <a:ext uri="{0D108BD9-81ED-4DB2-BD59-A6C34878D82A}">
                    <a16:rowId xmlns:a16="http://schemas.microsoft.com/office/drawing/2014/main" val="1339289512"/>
                  </a:ext>
                </a:extLst>
              </a:tr>
              <a:tr h="396599">
                <a:tc>
                  <a:txBody>
                    <a:bodyPr/>
                    <a:lstStyle/>
                    <a:p>
                      <a:pPr algn="ctr"/>
                      <a:r>
                        <a:rPr lang="en-US" sz="2400" dirty="0"/>
                        <a:t>4</a:t>
                      </a:r>
                    </a:p>
                  </a:txBody>
                  <a:tcPr>
                    <a:solidFill>
                      <a:srgbClr val="00B050"/>
                    </a:solidFill>
                  </a:tcPr>
                </a:tc>
                <a:tc>
                  <a:txBody>
                    <a:bodyPr/>
                    <a:lstStyle/>
                    <a:p>
                      <a:r>
                        <a:rPr lang="en-US" sz="2400" dirty="0"/>
                        <a:t>Routine</a:t>
                      </a:r>
                    </a:p>
                  </a:txBody>
                  <a:tcPr>
                    <a:solidFill>
                      <a:srgbClr val="00B050"/>
                    </a:solidFill>
                  </a:tcPr>
                </a:tc>
                <a:tc>
                  <a:txBody>
                    <a:bodyPr/>
                    <a:lstStyle/>
                    <a:p>
                      <a:r>
                        <a:rPr lang="en-US" sz="2400" dirty="0"/>
                        <a:t>1 Week</a:t>
                      </a:r>
                    </a:p>
                  </a:txBody>
                  <a:tcPr>
                    <a:solidFill>
                      <a:srgbClr val="00B050"/>
                    </a:solidFill>
                  </a:tcPr>
                </a:tc>
                <a:extLst>
                  <a:ext uri="{0D108BD9-81ED-4DB2-BD59-A6C34878D82A}">
                    <a16:rowId xmlns:a16="http://schemas.microsoft.com/office/drawing/2014/main" val="2277034673"/>
                  </a:ext>
                </a:extLst>
              </a:tr>
              <a:tr h="396599">
                <a:tc>
                  <a:txBody>
                    <a:bodyPr/>
                    <a:lstStyle/>
                    <a:p>
                      <a:pPr algn="ctr"/>
                      <a:r>
                        <a:rPr lang="en-US" sz="2400" dirty="0"/>
                        <a:t>5</a:t>
                      </a:r>
                    </a:p>
                  </a:txBody>
                  <a:tcPr>
                    <a:solidFill>
                      <a:schemeClr val="bg1">
                        <a:lumMod val="50000"/>
                      </a:schemeClr>
                    </a:solidFill>
                  </a:tcPr>
                </a:tc>
                <a:tc>
                  <a:txBody>
                    <a:bodyPr/>
                    <a:lstStyle/>
                    <a:p>
                      <a:r>
                        <a:rPr lang="en-US" sz="2400" dirty="0"/>
                        <a:t>Scheduled </a:t>
                      </a:r>
                    </a:p>
                  </a:txBody>
                  <a:tcPr>
                    <a:solidFill>
                      <a:schemeClr val="bg1">
                        <a:lumMod val="50000"/>
                      </a:schemeClr>
                    </a:solidFill>
                  </a:tcPr>
                </a:tc>
                <a:tc>
                  <a:txBody>
                    <a:bodyPr/>
                    <a:lstStyle/>
                    <a:p>
                      <a:r>
                        <a:rPr lang="en-US" sz="2400" dirty="0"/>
                        <a:t>Varies </a:t>
                      </a:r>
                    </a:p>
                  </a:txBody>
                  <a:tcPr>
                    <a:solidFill>
                      <a:schemeClr val="bg1">
                        <a:lumMod val="50000"/>
                      </a:schemeClr>
                    </a:solidFill>
                  </a:tcPr>
                </a:tc>
                <a:extLst>
                  <a:ext uri="{0D108BD9-81ED-4DB2-BD59-A6C34878D82A}">
                    <a16:rowId xmlns:a16="http://schemas.microsoft.com/office/drawing/2014/main" val="1856654248"/>
                  </a:ext>
                </a:extLst>
              </a:tr>
            </a:tbl>
          </a:graphicData>
        </a:graphic>
      </p:graphicFrame>
    </p:spTree>
    <p:extLst>
      <p:ext uri="{BB962C8B-B14F-4D97-AF65-F5344CB8AC3E}">
        <p14:creationId xmlns:p14="http://schemas.microsoft.com/office/powerpoint/2010/main" val="21551052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87064" y="3240343"/>
            <a:ext cx="2600325" cy="2324100"/>
          </a:xfrm>
          <a:prstGeom prst="rect">
            <a:avLst/>
          </a:prstGeom>
        </p:spPr>
      </p:pic>
      <p:sp>
        <p:nvSpPr>
          <p:cNvPr id="2" name="Title 1"/>
          <p:cNvSpPr>
            <a:spLocks noGrp="1"/>
          </p:cNvSpPr>
          <p:nvPr>
            <p:ph type="title"/>
          </p:nvPr>
        </p:nvSpPr>
        <p:spPr/>
        <p:txBody>
          <a:bodyPr/>
          <a:lstStyle/>
          <a:p>
            <a:r>
              <a:rPr lang="en-US" b="1" dirty="0">
                <a:solidFill>
                  <a:srgbClr val="024D80"/>
                </a:solidFill>
              </a:rPr>
              <a:t>Enter A New Work Order </a:t>
            </a:r>
            <a:br>
              <a:rPr lang="en-US" b="1" dirty="0">
                <a:solidFill>
                  <a:srgbClr val="024D80"/>
                </a:solidFill>
              </a:rPr>
            </a:br>
            <a:r>
              <a:rPr lang="en-US" sz="3200" b="1" i="1" dirty="0">
                <a:solidFill>
                  <a:srgbClr val="6482AD"/>
                </a:solidFill>
              </a:rPr>
              <a:t>Phase Funding Method</a:t>
            </a:r>
            <a:endParaRPr lang="en-US" b="1" dirty="0">
              <a:solidFill>
                <a:srgbClr val="024D80"/>
              </a:solidFill>
            </a:endParaRPr>
          </a:p>
        </p:txBody>
      </p:sp>
      <p:sp>
        <p:nvSpPr>
          <p:cNvPr id="8" name="TextBox 7"/>
          <p:cNvSpPr txBox="1"/>
          <p:nvPr/>
        </p:nvSpPr>
        <p:spPr>
          <a:xfrm>
            <a:off x="58236" y="1805329"/>
            <a:ext cx="8742864" cy="923330"/>
          </a:xfrm>
          <a:prstGeom prst="rect">
            <a:avLst/>
          </a:prstGeom>
          <a:noFill/>
        </p:spPr>
        <p:txBody>
          <a:bodyPr wrap="square" rtlCol="0">
            <a:spAutoFit/>
          </a:bodyPr>
          <a:lstStyle/>
          <a:p>
            <a:r>
              <a:rPr lang="en-US" i="1" dirty="0"/>
              <a:t>The Funding Method field will default to Shop.</a:t>
            </a:r>
            <a:endParaRPr lang="en-US" dirty="0"/>
          </a:p>
          <a:p>
            <a:pPr marL="285750" indent="-285750">
              <a:buFont typeface="Arial" panose="020B0604020202020204" pitchFamily="34" charset="0"/>
              <a:buChar char="•"/>
            </a:pPr>
            <a:r>
              <a:rPr lang="en-US" dirty="0"/>
              <a:t>If another method of funding is required, click on the drop down menu and select the appropriate funding method. </a:t>
            </a:r>
          </a:p>
        </p:txBody>
      </p:sp>
      <p:sp>
        <p:nvSpPr>
          <p:cNvPr id="9" name="Arrow: Down 8"/>
          <p:cNvSpPr/>
          <p:nvPr/>
        </p:nvSpPr>
        <p:spPr>
          <a:xfrm rot="15686189">
            <a:off x="3678929" y="2788586"/>
            <a:ext cx="593506" cy="903514"/>
          </a:xfrm>
          <a:prstGeom prst="downArrow">
            <a:avLst/>
          </a:prstGeom>
          <a:solidFill>
            <a:srgbClr val="FF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p:cNvSpPr/>
          <p:nvPr/>
        </p:nvSpPr>
        <p:spPr>
          <a:xfrm>
            <a:off x="1087064" y="3186239"/>
            <a:ext cx="2346147" cy="4238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0123" y="2728659"/>
            <a:ext cx="3486637" cy="2095792"/>
          </a:xfrm>
          <a:prstGeom prst="rect">
            <a:avLst/>
          </a:prstGeom>
        </p:spPr>
      </p:pic>
    </p:spTree>
    <p:extLst>
      <p:ext uri="{BB962C8B-B14F-4D97-AF65-F5344CB8AC3E}">
        <p14:creationId xmlns:p14="http://schemas.microsoft.com/office/powerpoint/2010/main" val="29645445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Enter A New Work Order </a:t>
            </a:r>
            <a:br>
              <a:rPr lang="en-US" b="1" dirty="0">
                <a:solidFill>
                  <a:srgbClr val="024D80"/>
                </a:solidFill>
              </a:rPr>
            </a:br>
            <a:r>
              <a:rPr lang="en-US" sz="3200" b="1" i="1" dirty="0">
                <a:solidFill>
                  <a:srgbClr val="6482AD"/>
                </a:solidFill>
              </a:rPr>
              <a:t>Phase Work Code</a:t>
            </a:r>
            <a:endParaRPr lang="en-US" b="1" dirty="0">
              <a:solidFill>
                <a:srgbClr val="024D80"/>
              </a:solidFill>
            </a:endParaRPr>
          </a:p>
        </p:txBody>
      </p:sp>
      <p:sp>
        <p:nvSpPr>
          <p:cNvPr id="8" name="TextBox 7"/>
          <p:cNvSpPr txBox="1"/>
          <p:nvPr/>
        </p:nvSpPr>
        <p:spPr>
          <a:xfrm>
            <a:off x="58236" y="1805329"/>
            <a:ext cx="8742864" cy="1200329"/>
          </a:xfrm>
          <a:prstGeom prst="rect">
            <a:avLst/>
          </a:prstGeom>
          <a:noFill/>
        </p:spPr>
        <p:txBody>
          <a:bodyPr wrap="square" rtlCol="0">
            <a:spAutoFit/>
          </a:bodyPr>
          <a:lstStyle/>
          <a:p>
            <a:r>
              <a:rPr lang="en-US" b="1" dirty="0"/>
              <a:t>If the work code for the phase work is</a:t>
            </a:r>
            <a:r>
              <a:rPr lang="en-US" b="1" i="1" dirty="0"/>
              <a:t> </a:t>
            </a:r>
            <a:r>
              <a:rPr lang="en-US" b="1" dirty="0"/>
              <a:t>known:</a:t>
            </a:r>
            <a:endParaRPr lang="en-US" dirty="0"/>
          </a:p>
          <a:p>
            <a:pPr marL="285750" indent="-285750">
              <a:buFont typeface="Arial" panose="020B0604020202020204" pitchFamily="34" charset="0"/>
              <a:buChar char="•"/>
            </a:pPr>
            <a:r>
              <a:rPr lang="en-US" dirty="0"/>
              <a:t>Enter the code relative to the request/problem in the </a:t>
            </a:r>
            <a:r>
              <a:rPr lang="en-US" i="1" dirty="0"/>
              <a:t>Work Code </a:t>
            </a:r>
            <a:r>
              <a:rPr lang="en-US" dirty="0"/>
              <a:t>field and select the magnifying glass.</a:t>
            </a:r>
          </a:p>
          <a:p>
            <a:endParaRPr lang="en-US" dirty="0"/>
          </a:p>
        </p:txBody>
      </p:sp>
      <p:pic>
        <p:nvPicPr>
          <p:cNvPr id="4" name="Picture 3"/>
          <p:cNvPicPr>
            <a:picLocks noChangeAspect="1"/>
          </p:cNvPicPr>
          <p:nvPr/>
        </p:nvPicPr>
        <p:blipFill>
          <a:blip r:embed="rId3"/>
          <a:stretch>
            <a:fillRect/>
          </a:stretch>
        </p:blipFill>
        <p:spPr>
          <a:xfrm>
            <a:off x="580564" y="3073625"/>
            <a:ext cx="3055780" cy="2206297"/>
          </a:xfrm>
          <a:prstGeom prst="rect">
            <a:avLst/>
          </a:prstGeom>
        </p:spPr>
      </p:pic>
      <p:sp>
        <p:nvSpPr>
          <p:cNvPr id="12" name="Rectangle: Rounded Corners 11"/>
          <p:cNvSpPr/>
          <p:nvPr/>
        </p:nvSpPr>
        <p:spPr>
          <a:xfrm>
            <a:off x="580564" y="3923071"/>
            <a:ext cx="2788182" cy="64892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Down 13"/>
          <p:cNvSpPr/>
          <p:nvPr/>
        </p:nvSpPr>
        <p:spPr>
          <a:xfrm rot="4770703">
            <a:off x="3634687" y="3408857"/>
            <a:ext cx="593506" cy="903514"/>
          </a:xfrm>
          <a:prstGeom prst="downArrow">
            <a:avLst/>
          </a:prstGeom>
          <a:solidFill>
            <a:srgbClr val="FF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5733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9470" y="3066736"/>
            <a:ext cx="2755976" cy="1760471"/>
          </a:xfrm>
          <a:prstGeom prst="rect">
            <a:avLst/>
          </a:prstGeom>
        </p:spPr>
      </p:pic>
      <p:sp>
        <p:nvSpPr>
          <p:cNvPr id="2" name="Title 1"/>
          <p:cNvSpPr>
            <a:spLocks noGrp="1"/>
          </p:cNvSpPr>
          <p:nvPr>
            <p:ph type="title"/>
          </p:nvPr>
        </p:nvSpPr>
        <p:spPr/>
        <p:txBody>
          <a:bodyPr/>
          <a:lstStyle/>
          <a:p>
            <a:r>
              <a:rPr lang="en-US" b="1" dirty="0">
                <a:solidFill>
                  <a:srgbClr val="024D80"/>
                </a:solidFill>
              </a:rPr>
              <a:t>Enter a New Work Order </a:t>
            </a:r>
            <a:r>
              <a:rPr lang="en-US" sz="3200" b="1" i="1" dirty="0">
                <a:solidFill>
                  <a:srgbClr val="6482AD"/>
                </a:solidFill>
              </a:rPr>
              <a:t/>
            </a:r>
            <a:br>
              <a:rPr lang="en-US" sz="3200" b="1" i="1" dirty="0">
                <a:solidFill>
                  <a:srgbClr val="6482AD"/>
                </a:solidFill>
              </a:rPr>
            </a:br>
            <a:r>
              <a:rPr lang="en-US" sz="3200" b="1" i="1" dirty="0">
                <a:solidFill>
                  <a:srgbClr val="6482AD"/>
                </a:solidFill>
              </a:rPr>
              <a:t>Work Order Status</a:t>
            </a:r>
            <a:endParaRPr lang="en-US" b="1" dirty="0">
              <a:solidFill>
                <a:srgbClr val="024D80"/>
              </a:solidFill>
            </a:endParaRPr>
          </a:p>
        </p:txBody>
      </p:sp>
      <p:sp>
        <p:nvSpPr>
          <p:cNvPr id="11" name="TextBox 10"/>
          <p:cNvSpPr txBox="1"/>
          <p:nvPr/>
        </p:nvSpPr>
        <p:spPr>
          <a:xfrm>
            <a:off x="369856" y="1737361"/>
            <a:ext cx="8450007" cy="646331"/>
          </a:xfrm>
          <a:prstGeom prst="rect">
            <a:avLst/>
          </a:prstGeom>
          <a:noFill/>
        </p:spPr>
        <p:txBody>
          <a:bodyPr wrap="square" rtlCol="0">
            <a:spAutoFit/>
          </a:bodyPr>
          <a:lstStyle/>
          <a:p>
            <a:pPr marL="285750" indent="-285750">
              <a:buFont typeface="Arial" panose="020B0604020202020204" pitchFamily="34" charset="0"/>
              <a:buChar char="•"/>
            </a:pPr>
            <a:r>
              <a:rPr lang="en-US" dirty="0"/>
              <a:t>Once you have selected </a:t>
            </a:r>
            <a:r>
              <a:rPr lang="en-US" i="1" dirty="0"/>
              <a:t>Edit</a:t>
            </a:r>
            <a:r>
              <a:rPr lang="en-US" dirty="0"/>
              <a:t>, and the work order is open</a:t>
            </a:r>
            <a:r>
              <a:rPr lang="en-US" i="1" dirty="0"/>
              <a:t>, </a:t>
            </a:r>
            <a:r>
              <a:rPr lang="en-US" dirty="0"/>
              <a:t>update the status as needed</a:t>
            </a:r>
          </a:p>
          <a:p>
            <a:pPr marL="285750" indent="-285750">
              <a:buFont typeface="Arial" panose="020B0604020202020204" pitchFamily="34" charset="0"/>
              <a:buChar char="•"/>
            </a:pPr>
            <a:r>
              <a:rPr lang="en-US" dirty="0"/>
              <a:t>The fields cannot be edited once the work order is flagged as </a:t>
            </a:r>
            <a:r>
              <a:rPr lang="en-US" i="1" dirty="0"/>
              <a:t>Canceled</a:t>
            </a:r>
            <a:r>
              <a:rPr lang="en-US" dirty="0"/>
              <a:t>, or </a:t>
            </a:r>
            <a:r>
              <a:rPr lang="en-US" i="1" dirty="0"/>
              <a:t>Closed</a:t>
            </a:r>
          </a:p>
        </p:txBody>
      </p:sp>
      <p:sp>
        <p:nvSpPr>
          <p:cNvPr id="12" name="Rectangle: Rounded Corners 11"/>
          <p:cNvSpPr/>
          <p:nvPr/>
        </p:nvSpPr>
        <p:spPr>
          <a:xfrm>
            <a:off x="289470" y="3276441"/>
            <a:ext cx="2383392" cy="4314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3633480" y="2703871"/>
            <a:ext cx="4295775" cy="2895600"/>
          </a:xfrm>
          <a:prstGeom prst="rect">
            <a:avLst/>
          </a:prstGeom>
        </p:spPr>
      </p:pic>
    </p:spTree>
    <p:extLst>
      <p:ext uri="{BB962C8B-B14F-4D97-AF65-F5344CB8AC3E}">
        <p14:creationId xmlns:p14="http://schemas.microsoft.com/office/powerpoint/2010/main" val="10644738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Enter a New Work Order </a:t>
            </a:r>
            <a:br>
              <a:rPr lang="en-US" b="1" dirty="0">
                <a:solidFill>
                  <a:srgbClr val="024D80"/>
                </a:solidFill>
              </a:rPr>
            </a:br>
            <a:r>
              <a:rPr lang="en-US" sz="3200" b="1" i="1" dirty="0">
                <a:solidFill>
                  <a:srgbClr val="6482AD"/>
                </a:solidFill>
              </a:rPr>
              <a:t>Phase Status</a:t>
            </a:r>
            <a:endParaRPr lang="en-US" b="1" dirty="0">
              <a:solidFill>
                <a:srgbClr val="024D80"/>
              </a:solidFill>
            </a:endParaRPr>
          </a:p>
        </p:txBody>
      </p:sp>
      <p:sp>
        <p:nvSpPr>
          <p:cNvPr id="12" name="TextBox 11"/>
          <p:cNvSpPr txBox="1"/>
          <p:nvPr/>
        </p:nvSpPr>
        <p:spPr>
          <a:xfrm>
            <a:off x="58236" y="1943842"/>
            <a:ext cx="8742864" cy="1200329"/>
          </a:xfrm>
          <a:prstGeom prst="rect">
            <a:avLst/>
          </a:prstGeom>
          <a:noFill/>
        </p:spPr>
        <p:txBody>
          <a:bodyPr wrap="square" rtlCol="0">
            <a:spAutoFit/>
          </a:bodyPr>
          <a:lstStyle/>
          <a:p>
            <a:r>
              <a:rPr lang="en-US" b="1" dirty="0"/>
              <a:t>If the work is requested in response to a problem or inspection:</a:t>
            </a:r>
            <a:endParaRPr lang="en-US" dirty="0"/>
          </a:p>
          <a:p>
            <a:pPr marL="285750" indent="-285750">
              <a:buFont typeface="Arial" panose="020B0604020202020204" pitchFamily="34" charset="0"/>
              <a:buChar char="•"/>
            </a:pPr>
            <a:r>
              <a:rPr lang="en-US" dirty="0"/>
              <a:t>A Phase will automatically be created based on the Problem Code entered.</a:t>
            </a:r>
          </a:p>
          <a:p>
            <a:pPr marL="285750" indent="-285750">
              <a:buFont typeface="Arial" panose="020B0604020202020204" pitchFamily="34" charset="0"/>
              <a:buChar char="•"/>
            </a:pPr>
            <a:endParaRPr lang="en-US" dirty="0"/>
          </a:p>
          <a:p>
            <a:endParaRPr lang="en-US" i="1" dirty="0"/>
          </a:p>
        </p:txBody>
      </p:sp>
      <p:pic>
        <p:nvPicPr>
          <p:cNvPr id="11" name="Picture 10"/>
          <p:cNvPicPr>
            <a:picLocks noChangeAspect="1"/>
          </p:cNvPicPr>
          <p:nvPr/>
        </p:nvPicPr>
        <p:blipFill>
          <a:blip r:embed="rId3"/>
          <a:stretch>
            <a:fillRect/>
          </a:stretch>
        </p:blipFill>
        <p:spPr>
          <a:xfrm>
            <a:off x="0" y="2733024"/>
            <a:ext cx="9085764" cy="874233"/>
          </a:xfrm>
          <a:prstGeom prst="rect">
            <a:avLst/>
          </a:prstGeom>
        </p:spPr>
      </p:pic>
      <p:sp>
        <p:nvSpPr>
          <p:cNvPr id="14" name="Rectangle: Rounded Corners 13"/>
          <p:cNvSpPr/>
          <p:nvPr/>
        </p:nvSpPr>
        <p:spPr>
          <a:xfrm>
            <a:off x="58236" y="3052251"/>
            <a:ext cx="2718708" cy="4128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8236" y="3739765"/>
            <a:ext cx="9085764" cy="1754326"/>
          </a:xfrm>
          <a:prstGeom prst="rect">
            <a:avLst/>
          </a:prstGeom>
          <a:noFill/>
        </p:spPr>
        <p:txBody>
          <a:bodyPr wrap="square" rtlCol="0">
            <a:spAutoFit/>
          </a:bodyPr>
          <a:lstStyle/>
          <a:p>
            <a:r>
              <a:rPr lang="en-US" b="1" dirty="0"/>
              <a:t>If the work </a:t>
            </a:r>
            <a:r>
              <a:rPr lang="en-US" b="1" i="1" dirty="0"/>
              <a:t>is not</a:t>
            </a:r>
            <a:r>
              <a:rPr lang="en-US" b="1" dirty="0"/>
              <a:t> requested in response to a problem or inspection:</a:t>
            </a:r>
            <a:endParaRPr lang="en-US" dirty="0"/>
          </a:p>
          <a:p>
            <a:pPr marL="285750" indent="-285750">
              <a:buFont typeface="Arial" panose="020B0604020202020204" pitchFamily="34" charset="0"/>
              <a:buChar char="•"/>
            </a:pPr>
            <a:r>
              <a:rPr lang="en-US" dirty="0"/>
              <a:t>Leave the </a:t>
            </a:r>
            <a:r>
              <a:rPr lang="en-US" i="1" dirty="0"/>
              <a:t>Problem Code </a:t>
            </a:r>
            <a:r>
              <a:rPr lang="en-US" dirty="0"/>
              <a:t>field blank</a:t>
            </a:r>
          </a:p>
          <a:p>
            <a:pPr marL="285750" indent="-285750">
              <a:buFont typeface="Arial" panose="020B0604020202020204" pitchFamily="34" charset="0"/>
              <a:buChar char="•"/>
            </a:pPr>
            <a:r>
              <a:rPr lang="en-US" dirty="0"/>
              <a:t>Add a phase to the work order by selecting the blue </a:t>
            </a:r>
            <a:r>
              <a:rPr lang="en-US" i="1" dirty="0"/>
              <a:t>Add</a:t>
            </a:r>
            <a:r>
              <a:rPr lang="en-US" dirty="0"/>
              <a:t> button on the bottom of the work order screen</a:t>
            </a:r>
          </a:p>
          <a:p>
            <a:pPr marL="285750" indent="-285750">
              <a:buFont typeface="Arial" panose="020B0604020202020204" pitchFamily="34" charset="0"/>
              <a:buChar char="•"/>
            </a:pPr>
            <a:endParaRPr lang="en-US" dirty="0"/>
          </a:p>
          <a:p>
            <a:endParaRPr lang="en-US" i="1" dirty="0"/>
          </a:p>
        </p:txBody>
      </p:sp>
      <p:pic>
        <p:nvPicPr>
          <p:cNvPr id="18" name="Picture 17"/>
          <p:cNvPicPr>
            <a:picLocks noChangeAspect="1"/>
          </p:cNvPicPr>
          <p:nvPr/>
        </p:nvPicPr>
        <p:blipFill>
          <a:blip r:embed="rId4"/>
          <a:stretch>
            <a:fillRect/>
          </a:stretch>
        </p:blipFill>
        <p:spPr>
          <a:xfrm>
            <a:off x="58236" y="5054655"/>
            <a:ext cx="9144000" cy="835532"/>
          </a:xfrm>
          <a:prstGeom prst="rect">
            <a:avLst/>
          </a:prstGeom>
        </p:spPr>
      </p:pic>
      <p:sp>
        <p:nvSpPr>
          <p:cNvPr id="19" name="Rectangle: Rounded Corners 18"/>
          <p:cNvSpPr/>
          <p:nvPr/>
        </p:nvSpPr>
        <p:spPr>
          <a:xfrm>
            <a:off x="8499422" y="5077476"/>
            <a:ext cx="657843" cy="3189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p:cNvSpPr/>
          <p:nvPr/>
        </p:nvSpPr>
        <p:spPr>
          <a:xfrm>
            <a:off x="8026717" y="3064538"/>
            <a:ext cx="680085" cy="37966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6564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Enter A New Work Order </a:t>
            </a:r>
            <a:br>
              <a:rPr lang="en-US" b="1" dirty="0">
                <a:solidFill>
                  <a:srgbClr val="024D80"/>
                </a:solidFill>
              </a:rPr>
            </a:br>
            <a:r>
              <a:rPr lang="en-US" sz="3200" b="1" i="1" dirty="0">
                <a:solidFill>
                  <a:srgbClr val="6482AD"/>
                </a:solidFill>
              </a:rPr>
              <a:t>Add Additional Phase</a:t>
            </a:r>
            <a:endParaRPr lang="en-US" b="1" dirty="0">
              <a:solidFill>
                <a:srgbClr val="024D80"/>
              </a:solidFill>
            </a:endParaRPr>
          </a:p>
        </p:txBody>
      </p:sp>
      <p:sp>
        <p:nvSpPr>
          <p:cNvPr id="8" name="TextBox 7"/>
          <p:cNvSpPr txBox="1"/>
          <p:nvPr/>
        </p:nvSpPr>
        <p:spPr>
          <a:xfrm>
            <a:off x="58236" y="1805329"/>
            <a:ext cx="8742864" cy="3693319"/>
          </a:xfrm>
          <a:prstGeom prst="rect">
            <a:avLst/>
          </a:prstGeom>
          <a:noFill/>
        </p:spPr>
        <p:txBody>
          <a:bodyPr wrap="square" rtlCol="0">
            <a:spAutoFit/>
          </a:bodyPr>
          <a:lstStyle/>
          <a:p>
            <a:r>
              <a:rPr lang="en-US" b="1" dirty="0"/>
              <a:t>If this is the only phase needed for this work order:</a:t>
            </a:r>
            <a:endParaRPr lang="en-US" dirty="0"/>
          </a:p>
          <a:p>
            <a:pPr marL="285750" indent="-285750">
              <a:buFont typeface="Arial" panose="020B0604020202020204" pitchFamily="34" charset="0"/>
              <a:buChar char="•"/>
            </a:pPr>
            <a:r>
              <a:rPr lang="en-US" dirty="0"/>
              <a:t>Click the </a:t>
            </a:r>
            <a:r>
              <a:rPr lang="en-US" i="1" dirty="0"/>
              <a:t>Done</a:t>
            </a:r>
            <a:r>
              <a:rPr lang="en-US" dirty="0"/>
              <a:t> button.</a:t>
            </a:r>
          </a:p>
          <a:p>
            <a:pPr marL="285750" indent="-285750">
              <a:buFont typeface="Arial" panose="020B0604020202020204" pitchFamily="34" charset="0"/>
              <a:buChar char="•"/>
            </a:pPr>
            <a:endParaRPr lang="en-US" dirty="0"/>
          </a:p>
          <a:p>
            <a:endParaRPr lang="en-US" dirty="0"/>
          </a:p>
          <a:p>
            <a:endParaRPr lang="en-US" dirty="0"/>
          </a:p>
          <a:p>
            <a:endParaRPr lang="en-US" dirty="0"/>
          </a:p>
          <a:p>
            <a:endParaRPr lang="en-US" dirty="0"/>
          </a:p>
          <a:p>
            <a:endParaRPr lang="en-US" dirty="0"/>
          </a:p>
          <a:p>
            <a:r>
              <a:rPr lang="en-US" b="1" dirty="0"/>
              <a:t>If additional phases needed for this work order:</a:t>
            </a:r>
            <a:endParaRPr lang="en-US" dirty="0"/>
          </a:p>
          <a:p>
            <a:pPr marL="285750" indent="-285750">
              <a:buFont typeface="Arial" panose="020B0604020202020204" pitchFamily="34" charset="0"/>
              <a:buChar char="•"/>
            </a:pPr>
            <a:r>
              <a:rPr lang="en-US" dirty="0"/>
              <a:t>Click on the </a:t>
            </a:r>
            <a:r>
              <a:rPr lang="en-US" i="1" dirty="0"/>
              <a:t>Add</a:t>
            </a:r>
            <a:r>
              <a:rPr lang="en-US" dirty="0"/>
              <a:t> button and repeat the process of inputting the Phase information for all necessary phases. Once all phases have been entered, click on the </a:t>
            </a:r>
            <a:r>
              <a:rPr lang="en-US" i="1" dirty="0"/>
              <a:t>Done</a:t>
            </a:r>
            <a:r>
              <a:rPr lang="en-US" dirty="0"/>
              <a:t> button in the upper left corner.</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 y="2535853"/>
            <a:ext cx="2886478" cy="1171739"/>
          </a:xfrm>
          <a:prstGeom prst="rect">
            <a:avLst/>
          </a:prstGeom>
        </p:spPr>
      </p:pic>
      <p:sp>
        <p:nvSpPr>
          <p:cNvPr id="12" name="Rectangle: Rounded Corners 11"/>
          <p:cNvSpPr/>
          <p:nvPr/>
        </p:nvSpPr>
        <p:spPr>
          <a:xfrm>
            <a:off x="822960" y="2890653"/>
            <a:ext cx="991092" cy="4621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30280"/>
          <a:stretch/>
        </p:blipFill>
        <p:spPr>
          <a:xfrm>
            <a:off x="606651" y="5335546"/>
            <a:ext cx="2886478" cy="816939"/>
          </a:xfrm>
          <a:prstGeom prst="rect">
            <a:avLst/>
          </a:prstGeom>
        </p:spPr>
      </p:pic>
      <p:sp>
        <p:nvSpPr>
          <p:cNvPr id="14" name="Rectangle: Rounded Corners 13"/>
          <p:cNvSpPr/>
          <p:nvPr/>
        </p:nvSpPr>
        <p:spPr>
          <a:xfrm>
            <a:off x="1480603" y="5335546"/>
            <a:ext cx="991092" cy="4621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4683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24D80"/>
                </a:solidFill>
              </a:rPr>
              <a:t>Goals of Training</a:t>
            </a:r>
          </a:p>
        </p:txBody>
      </p:sp>
      <p:sp>
        <p:nvSpPr>
          <p:cNvPr id="3" name="Content Placeholder 2"/>
          <p:cNvSpPr>
            <a:spLocks noGrp="1"/>
          </p:cNvSpPr>
          <p:nvPr>
            <p:ph idx="1"/>
          </p:nvPr>
        </p:nvSpPr>
        <p:spPr/>
        <p:txBody>
          <a:bodyPr>
            <a:normAutofit/>
          </a:bodyPr>
          <a:lstStyle/>
          <a:p>
            <a:pPr>
              <a:buClr>
                <a:schemeClr val="accent6"/>
              </a:buClr>
              <a:buFont typeface="Arial" panose="020B0604020202020204" pitchFamily="34" charset="0"/>
              <a:buChar char="•"/>
            </a:pPr>
            <a:r>
              <a:rPr lang="en-US" sz="2400" dirty="0"/>
              <a:t> Emphasize Workflow of Information</a:t>
            </a:r>
          </a:p>
          <a:p>
            <a:pPr>
              <a:buClr>
                <a:schemeClr val="accent6"/>
              </a:buClr>
              <a:buFont typeface="Arial" panose="020B0604020202020204" pitchFamily="34" charset="0"/>
              <a:buChar char="•"/>
            </a:pPr>
            <a:r>
              <a:rPr lang="en-US" sz="2400" dirty="0"/>
              <a:t> Align Use of AiM with Workflow Processes </a:t>
            </a:r>
          </a:p>
          <a:p>
            <a:pPr>
              <a:buClr>
                <a:schemeClr val="accent6"/>
              </a:buClr>
              <a:buFont typeface="Arial" panose="020B0604020202020204" pitchFamily="34" charset="0"/>
              <a:buChar char="•"/>
            </a:pPr>
            <a:r>
              <a:rPr lang="en-US" sz="2400" dirty="0"/>
              <a:t> Improve Accuracy of Data</a:t>
            </a:r>
          </a:p>
          <a:p>
            <a:pPr>
              <a:buClr>
                <a:schemeClr val="accent6"/>
              </a:buClr>
              <a:buFont typeface="Arial" panose="020B0604020202020204" pitchFamily="34" charset="0"/>
              <a:buChar char="•"/>
            </a:pPr>
            <a:r>
              <a:rPr lang="en-US" sz="2400" dirty="0"/>
              <a:t> Improve Consistency of Workflow of Information</a:t>
            </a:r>
          </a:p>
          <a:p>
            <a:pPr marL="0" indent="0">
              <a:buNone/>
            </a:pPr>
            <a:endParaRPr lang="en-US" sz="2400" dirty="0">
              <a:cs typeface="Times New Roman" panose="02020603050405020304" pitchFamily="18" charset="0"/>
              <a:sym typeface="Wingdings"/>
            </a:endParaRPr>
          </a:p>
          <a:p>
            <a:pPr marL="0" indent="0">
              <a:buNone/>
            </a:pPr>
            <a:r>
              <a:rPr lang="en-US" sz="2400" dirty="0">
                <a:cs typeface="Times New Roman" panose="02020603050405020304" pitchFamily="18" charset="0"/>
                <a:sym typeface="Wingdings"/>
              </a:rPr>
              <a:t>…to make strategic data-driven facilities decisions…</a:t>
            </a:r>
            <a:endParaRPr lang="en-US" sz="2400" dirty="0">
              <a:cs typeface="Times New Roman" panose="02020603050405020304" pitchFamily="18" charset="0"/>
            </a:endParaRPr>
          </a:p>
          <a:p>
            <a:pPr marL="0" indent="0">
              <a:buNone/>
            </a:pPr>
            <a:endParaRPr lang="en-US" sz="2400" dirty="0"/>
          </a:p>
        </p:txBody>
      </p:sp>
    </p:spTree>
    <p:extLst>
      <p:ext uri="{BB962C8B-B14F-4D97-AF65-F5344CB8AC3E}">
        <p14:creationId xmlns:p14="http://schemas.microsoft.com/office/powerpoint/2010/main" val="36933388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Update A Work Order/Phase </a:t>
            </a:r>
            <a:br>
              <a:rPr lang="en-US" b="1" dirty="0">
                <a:solidFill>
                  <a:srgbClr val="024D80"/>
                </a:solidFill>
              </a:rPr>
            </a:br>
            <a:r>
              <a:rPr lang="en-US" sz="3200" b="1" i="1" dirty="0">
                <a:solidFill>
                  <a:srgbClr val="6482AD"/>
                </a:solidFill>
              </a:rPr>
              <a:t>Work Order and Phase Searching Function</a:t>
            </a:r>
            <a:endParaRPr lang="en-US" b="1" dirty="0">
              <a:solidFill>
                <a:srgbClr val="024D80"/>
              </a:solidFill>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73469" b="55346"/>
          <a:stretch/>
        </p:blipFill>
        <p:spPr>
          <a:xfrm>
            <a:off x="621028" y="3467414"/>
            <a:ext cx="2635519" cy="2013119"/>
          </a:xfrm>
          <a:prstGeom prst="rect">
            <a:avLst/>
          </a:prstGeom>
        </p:spPr>
      </p:pic>
      <p:sp>
        <p:nvSpPr>
          <p:cNvPr id="10" name="Rectangle: Rounded Corners 9"/>
          <p:cNvSpPr/>
          <p:nvPr/>
        </p:nvSpPr>
        <p:spPr>
          <a:xfrm>
            <a:off x="1368294" y="3825622"/>
            <a:ext cx="776762" cy="23268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8522" y="2002223"/>
            <a:ext cx="8154004" cy="923330"/>
          </a:xfrm>
          <a:prstGeom prst="rect">
            <a:avLst/>
          </a:prstGeom>
          <a:noFill/>
        </p:spPr>
        <p:txBody>
          <a:bodyPr wrap="square" rtlCol="0">
            <a:spAutoFit/>
          </a:bodyPr>
          <a:lstStyle/>
          <a:p>
            <a:pPr marL="285750" indent="-285750">
              <a:buFont typeface="Arial" panose="020B0604020202020204" pitchFamily="34" charset="0"/>
              <a:buChar char="•"/>
            </a:pPr>
            <a:r>
              <a:rPr lang="en-US" dirty="0"/>
              <a:t>Select </a:t>
            </a:r>
            <a:r>
              <a:rPr lang="en-US" i="1" dirty="0"/>
              <a:t>Search</a:t>
            </a:r>
            <a:r>
              <a:rPr lang="en-US" dirty="0"/>
              <a:t> within the </a:t>
            </a:r>
            <a:r>
              <a:rPr lang="en-US" i="1" dirty="0"/>
              <a:t>Work Order </a:t>
            </a:r>
            <a:r>
              <a:rPr lang="en-US" dirty="0"/>
              <a:t>or</a:t>
            </a:r>
            <a:r>
              <a:rPr lang="en-US" i="1" dirty="0"/>
              <a:t> Phase </a:t>
            </a:r>
            <a:r>
              <a:rPr lang="en-US" dirty="0"/>
              <a:t>tab</a:t>
            </a:r>
          </a:p>
          <a:p>
            <a:pPr marL="285750" indent="-285750">
              <a:buFont typeface="Arial" panose="020B0604020202020204" pitchFamily="34" charset="0"/>
              <a:buChar char="•"/>
            </a:pPr>
            <a:r>
              <a:rPr lang="en-US" dirty="0"/>
              <a:t>The </a:t>
            </a:r>
            <a:r>
              <a:rPr lang="en-US" i="1" dirty="0"/>
              <a:t>Search</a:t>
            </a:r>
            <a:r>
              <a:rPr lang="en-US" dirty="0"/>
              <a:t> function allows you to narrow the search for work orders or phases by field contents (such as work order number, property, work category or priority)  </a:t>
            </a:r>
          </a:p>
        </p:txBody>
      </p:sp>
      <p:pic>
        <p:nvPicPr>
          <p:cNvPr id="3" name="Picture 2"/>
          <p:cNvPicPr>
            <a:picLocks noChangeAspect="1"/>
          </p:cNvPicPr>
          <p:nvPr/>
        </p:nvPicPr>
        <p:blipFill rotWithShape="1">
          <a:blip r:embed="rId4"/>
          <a:srcRect r="65877" b="38521"/>
          <a:stretch/>
        </p:blipFill>
        <p:spPr>
          <a:xfrm>
            <a:off x="621028" y="4881875"/>
            <a:ext cx="2635519" cy="1170050"/>
          </a:xfrm>
          <a:prstGeom prst="rect">
            <a:avLst/>
          </a:prstGeom>
        </p:spPr>
      </p:pic>
      <p:sp>
        <p:nvSpPr>
          <p:cNvPr id="12" name="Rectangle: Rounded Corners 11"/>
          <p:cNvSpPr/>
          <p:nvPr/>
        </p:nvSpPr>
        <p:spPr>
          <a:xfrm>
            <a:off x="591532" y="5234218"/>
            <a:ext cx="776762" cy="23268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stretch>
            <a:fillRect/>
          </a:stretch>
        </p:blipFill>
        <p:spPr>
          <a:xfrm>
            <a:off x="3444047" y="3049985"/>
            <a:ext cx="5400675" cy="3219450"/>
          </a:xfrm>
          <a:prstGeom prst="rect">
            <a:avLst/>
          </a:prstGeom>
        </p:spPr>
      </p:pic>
      <p:sp>
        <p:nvSpPr>
          <p:cNvPr id="13" name="Rectangle: Rounded Corners 12"/>
          <p:cNvSpPr/>
          <p:nvPr/>
        </p:nvSpPr>
        <p:spPr>
          <a:xfrm>
            <a:off x="3444046" y="4821244"/>
            <a:ext cx="5089577" cy="74795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44250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Try it Out!</a:t>
            </a:r>
            <a:br>
              <a:rPr lang="en-US" b="1" dirty="0">
                <a:solidFill>
                  <a:srgbClr val="024D80"/>
                </a:solidFill>
              </a:rPr>
            </a:br>
            <a:r>
              <a:rPr lang="en-US" sz="3200" b="1" i="1" dirty="0">
                <a:solidFill>
                  <a:srgbClr val="6482AD"/>
                </a:solidFill>
              </a:rPr>
              <a:t>Work Order/Phase Search</a:t>
            </a:r>
            <a:endParaRPr lang="en-US" b="1" dirty="0">
              <a:solidFill>
                <a:srgbClr val="024D80"/>
              </a:solidFill>
            </a:endParaRPr>
          </a:p>
        </p:txBody>
      </p:sp>
      <p:sp>
        <p:nvSpPr>
          <p:cNvPr id="11" name="TextBox 10"/>
          <p:cNvSpPr txBox="1"/>
          <p:nvPr/>
        </p:nvSpPr>
        <p:spPr>
          <a:xfrm>
            <a:off x="369856" y="1737361"/>
            <a:ext cx="8450007" cy="2862322"/>
          </a:xfrm>
          <a:prstGeom prst="rect">
            <a:avLst/>
          </a:prstGeom>
          <a:noFill/>
        </p:spPr>
        <p:txBody>
          <a:bodyPr wrap="square" rtlCol="0">
            <a:spAutoFit/>
          </a:bodyPr>
          <a:lstStyle/>
          <a:p>
            <a:pPr marL="285750" indent="-285750">
              <a:buFont typeface="Arial" panose="020B0604020202020204" pitchFamily="34" charset="0"/>
              <a:buChar char="•"/>
            </a:pPr>
            <a:r>
              <a:rPr lang="en-US" dirty="0"/>
              <a:t>Under the </a:t>
            </a:r>
            <a:r>
              <a:rPr lang="en-US" i="1" dirty="0"/>
              <a:t>Phase</a:t>
            </a:r>
            <a:r>
              <a:rPr lang="en-US" dirty="0"/>
              <a:t> tab, search for a work order phase with the following characteristics:</a:t>
            </a:r>
          </a:p>
          <a:p>
            <a:pPr marL="742950" lvl="1" indent="-285750">
              <a:lnSpc>
                <a:spcPct val="200000"/>
              </a:lnSpc>
              <a:buFont typeface="Arial" panose="020B0604020202020204" pitchFamily="34" charset="0"/>
              <a:buChar char="•"/>
            </a:pPr>
            <a:r>
              <a:rPr lang="en-US" dirty="0"/>
              <a:t>Located on Storrs Campus</a:t>
            </a:r>
          </a:p>
          <a:p>
            <a:pPr marL="742950" lvl="1" indent="-285750">
              <a:lnSpc>
                <a:spcPct val="200000"/>
              </a:lnSpc>
              <a:buFont typeface="Arial" panose="020B0604020202020204" pitchFamily="34" charset="0"/>
              <a:buChar char="•"/>
            </a:pPr>
            <a:r>
              <a:rPr lang="en-US" dirty="0"/>
              <a:t>Priority 2</a:t>
            </a:r>
          </a:p>
          <a:p>
            <a:pPr marL="742950" lvl="1" indent="-285750">
              <a:lnSpc>
                <a:spcPct val="200000"/>
              </a:lnSpc>
              <a:buFont typeface="Arial" panose="020B0604020202020204" pitchFamily="34" charset="0"/>
              <a:buChar char="•"/>
            </a:pPr>
            <a:r>
              <a:rPr lang="en-US" dirty="0"/>
              <a:t>Plumbing shop</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pic>
        <p:nvPicPr>
          <p:cNvPr id="9" name="Picture 8"/>
          <p:cNvPicPr>
            <a:picLocks noChangeAspect="1"/>
          </p:cNvPicPr>
          <p:nvPr/>
        </p:nvPicPr>
        <p:blipFill rotWithShape="1">
          <a:blip r:embed="rId3"/>
          <a:srcRect r="5850" b="38521"/>
          <a:stretch/>
        </p:blipFill>
        <p:spPr>
          <a:xfrm>
            <a:off x="428522" y="4050879"/>
            <a:ext cx="7271720" cy="1170050"/>
          </a:xfrm>
          <a:prstGeom prst="rect">
            <a:avLst/>
          </a:prstGeom>
        </p:spPr>
      </p:pic>
      <p:sp>
        <p:nvSpPr>
          <p:cNvPr id="10" name="Rectangle: Rounded Corners 9"/>
          <p:cNvSpPr/>
          <p:nvPr/>
        </p:nvSpPr>
        <p:spPr>
          <a:xfrm>
            <a:off x="399026" y="4403222"/>
            <a:ext cx="776762" cy="23268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6403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17107" y="3188118"/>
            <a:ext cx="5162550" cy="2133600"/>
          </a:xfrm>
          <a:prstGeom prst="rect">
            <a:avLst/>
          </a:prstGeom>
        </p:spPr>
      </p:pic>
      <p:sp>
        <p:nvSpPr>
          <p:cNvPr id="2" name="Title 1"/>
          <p:cNvSpPr>
            <a:spLocks noGrp="1"/>
          </p:cNvSpPr>
          <p:nvPr>
            <p:ph type="title"/>
          </p:nvPr>
        </p:nvSpPr>
        <p:spPr/>
        <p:txBody>
          <a:bodyPr/>
          <a:lstStyle/>
          <a:p>
            <a:r>
              <a:rPr lang="en-US" b="1" dirty="0">
                <a:solidFill>
                  <a:srgbClr val="024D80"/>
                </a:solidFill>
              </a:rPr>
              <a:t>Update A Work Order/Phase </a:t>
            </a:r>
            <a:r>
              <a:rPr lang="en-US" sz="3200" b="1" i="1" dirty="0">
                <a:solidFill>
                  <a:srgbClr val="6482AD"/>
                </a:solidFill>
              </a:rPr>
              <a:t> Editing Work Order/Phase</a:t>
            </a:r>
            <a:endParaRPr lang="en-US" b="1" dirty="0">
              <a:solidFill>
                <a:srgbClr val="024D80"/>
              </a:solidFill>
            </a:endParaRPr>
          </a:p>
        </p:txBody>
      </p:sp>
      <p:sp>
        <p:nvSpPr>
          <p:cNvPr id="11" name="TextBox 10"/>
          <p:cNvSpPr txBox="1"/>
          <p:nvPr/>
        </p:nvSpPr>
        <p:spPr>
          <a:xfrm>
            <a:off x="369856" y="1737361"/>
            <a:ext cx="8450007" cy="1477328"/>
          </a:xfrm>
          <a:prstGeom prst="rect">
            <a:avLst/>
          </a:prstGeom>
          <a:noFill/>
        </p:spPr>
        <p:txBody>
          <a:bodyPr wrap="square" rtlCol="0">
            <a:spAutoFit/>
          </a:bodyPr>
          <a:lstStyle/>
          <a:p>
            <a:pPr marL="285750" indent="-285750">
              <a:buFont typeface="Arial" panose="020B0604020202020204" pitchFamily="34" charset="0"/>
              <a:buChar char="•"/>
            </a:pPr>
            <a:r>
              <a:rPr lang="en-US" dirty="0"/>
              <a:t>Once the appropriate work order phase is found, to edit the entry, select the Phase number</a:t>
            </a:r>
          </a:p>
          <a:p>
            <a:pPr marL="285750" indent="-285750">
              <a:buFont typeface="Arial" panose="020B0604020202020204" pitchFamily="34" charset="0"/>
              <a:buChar char="•"/>
            </a:pPr>
            <a:r>
              <a:rPr lang="en-US" dirty="0"/>
              <a:t>Select </a:t>
            </a:r>
            <a:r>
              <a:rPr lang="en-US" i="1" dirty="0"/>
              <a:t>Edit</a:t>
            </a:r>
          </a:p>
          <a:p>
            <a:pPr marL="285750" indent="-285750">
              <a:buFont typeface="Arial" panose="020B0604020202020204" pitchFamily="34" charset="0"/>
              <a:buChar char="•"/>
            </a:pPr>
            <a:r>
              <a:rPr lang="en-US" dirty="0"/>
              <a:t>The fields cannot be edited once the Phase is flagged as </a:t>
            </a:r>
            <a:r>
              <a:rPr lang="en-US" i="1" dirty="0"/>
              <a:t>Canceled</a:t>
            </a:r>
            <a:r>
              <a:rPr lang="en-US" dirty="0"/>
              <a:t>, or </a:t>
            </a:r>
            <a:r>
              <a:rPr lang="en-US" i="1" dirty="0"/>
              <a:t>Closed</a:t>
            </a:r>
          </a:p>
          <a:p>
            <a:pPr marL="285750" indent="-285750">
              <a:buFont typeface="Arial" panose="020B0604020202020204" pitchFamily="34" charset="0"/>
              <a:buChar char="•"/>
            </a:pPr>
            <a:endParaRPr lang="en-US" dirty="0"/>
          </a:p>
        </p:txBody>
      </p:sp>
      <p:sp>
        <p:nvSpPr>
          <p:cNvPr id="8" name="Rectangle: Rounded Corners 7"/>
          <p:cNvSpPr/>
          <p:nvPr/>
        </p:nvSpPr>
        <p:spPr>
          <a:xfrm>
            <a:off x="1342789" y="4104134"/>
            <a:ext cx="694559" cy="3015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a:srcRect r="37970"/>
          <a:stretch/>
        </p:blipFill>
        <p:spPr>
          <a:xfrm>
            <a:off x="5584958" y="3134115"/>
            <a:ext cx="3391401" cy="2800350"/>
          </a:xfrm>
          <a:prstGeom prst="rect">
            <a:avLst/>
          </a:prstGeom>
        </p:spPr>
      </p:pic>
      <p:sp>
        <p:nvSpPr>
          <p:cNvPr id="9" name="Rectangle: Rounded Corners 8"/>
          <p:cNvSpPr/>
          <p:nvPr/>
        </p:nvSpPr>
        <p:spPr>
          <a:xfrm>
            <a:off x="5584959" y="3447394"/>
            <a:ext cx="816385" cy="2925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52904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Update A Work Order/Phase </a:t>
            </a:r>
            <a:r>
              <a:rPr lang="en-US" sz="3200" b="1" i="1" dirty="0">
                <a:solidFill>
                  <a:srgbClr val="6482AD"/>
                </a:solidFill>
              </a:rPr>
              <a:t> Linking to Equipment</a:t>
            </a:r>
            <a:endParaRPr lang="en-US" b="1" dirty="0">
              <a:solidFill>
                <a:srgbClr val="024D80"/>
              </a:solidFill>
            </a:endParaRPr>
          </a:p>
        </p:txBody>
      </p:sp>
      <p:sp>
        <p:nvSpPr>
          <p:cNvPr id="11" name="TextBox 10"/>
          <p:cNvSpPr txBox="1"/>
          <p:nvPr/>
        </p:nvSpPr>
        <p:spPr>
          <a:xfrm>
            <a:off x="369856" y="1737361"/>
            <a:ext cx="8450007" cy="2031325"/>
          </a:xfrm>
          <a:prstGeom prst="rect">
            <a:avLst/>
          </a:prstGeom>
          <a:noFill/>
        </p:spPr>
        <p:txBody>
          <a:bodyPr wrap="square" rtlCol="0">
            <a:spAutoFit/>
          </a:bodyPr>
          <a:lstStyle/>
          <a:p>
            <a:pPr marL="285750" indent="-285750">
              <a:buFont typeface="Arial" panose="020B0604020202020204" pitchFamily="34" charset="0"/>
              <a:buChar char="•"/>
            </a:pPr>
            <a:r>
              <a:rPr lang="en-US" dirty="0"/>
              <a:t>Once you have selected </a:t>
            </a:r>
            <a:r>
              <a:rPr lang="en-US" i="1" dirty="0"/>
              <a:t>Edit</a:t>
            </a:r>
            <a:r>
              <a:rPr lang="en-US" dirty="0"/>
              <a:t>, and the Phase is open</a:t>
            </a:r>
            <a:r>
              <a:rPr lang="en-US" i="1" dirty="0"/>
              <a:t>, </a:t>
            </a:r>
            <a:r>
              <a:rPr lang="en-US" dirty="0"/>
              <a:t>link the work order to any impacted equipment</a:t>
            </a:r>
          </a:p>
          <a:p>
            <a:pPr marL="285750" indent="-285750">
              <a:buFont typeface="Arial" panose="020B0604020202020204" pitchFamily="34" charset="0"/>
              <a:buChar char="•"/>
            </a:pPr>
            <a:r>
              <a:rPr lang="en-US" dirty="0"/>
              <a:t>From the drop down list in the </a:t>
            </a:r>
            <a:r>
              <a:rPr lang="en-US" i="1" dirty="0"/>
              <a:t>Type </a:t>
            </a:r>
            <a:r>
              <a:rPr lang="en-US" dirty="0"/>
              <a:t>field, select </a:t>
            </a:r>
            <a:r>
              <a:rPr lang="en-US" i="1" dirty="0"/>
              <a:t>Asset</a:t>
            </a:r>
            <a:r>
              <a:rPr lang="en-US" dirty="0"/>
              <a:t> or </a:t>
            </a:r>
            <a:r>
              <a:rPr lang="en-US" i="1" dirty="0"/>
              <a:t>Equipment </a:t>
            </a:r>
            <a:r>
              <a:rPr lang="en-US" dirty="0"/>
              <a:t>depending on the type</a:t>
            </a:r>
          </a:p>
          <a:p>
            <a:r>
              <a:rPr lang="en-US" b="1" dirty="0"/>
              <a:t>If the asset name is known:</a:t>
            </a:r>
            <a:endParaRPr lang="en-US" dirty="0"/>
          </a:p>
          <a:p>
            <a:pPr marL="285750" indent="-285750">
              <a:buFont typeface="Arial" panose="020B0604020202020204" pitchFamily="34" charset="0"/>
              <a:buChar char="•"/>
            </a:pPr>
            <a:r>
              <a:rPr lang="en-US" dirty="0"/>
              <a:t>Enter the asset name in the </a:t>
            </a:r>
            <a:r>
              <a:rPr lang="en-US" i="1" dirty="0"/>
              <a:t>Asset</a:t>
            </a:r>
            <a:r>
              <a:rPr lang="en-US" dirty="0"/>
              <a:t> field and click on the magnifying glass </a:t>
            </a:r>
          </a:p>
          <a:p>
            <a:pPr marL="285750" indent="-285750">
              <a:buFont typeface="Arial" panose="020B0604020202020204" pitchFamily="34" charset="0"/>
              <a:buChar char="•"/>
            </a:pPr>
            <a:r>
              <a:rPr lang="en-US" dirty="0"/>
              <a:t>The </a:t>
            </a:r>
            <a:r>
              <a:rPr lang="en-US" i="1" dirty="0"/>
              <a:t>Asset Group</a:t>
            </a:r>
            <a:r>
              <a:rPr lang="en-US" dirty="0"/>
              <a:t> field will automatically populate based on the asset selected</a:t>
            </a:r>
          </a:p>
        </p:txBody>
      </p:sp>
      <p:pic>
        <p:nvPicPr>
          <p:cNvPr id="4" name="Picture 3"/>
          <p:cNvPicPr>
            <a:picLocks noChangeAspect="1"/>
          </p:cNvPicPr>
          <p:nvPr/>
        </p:nvPicPr>
        <p:blipFill>
          <a:blip r:embed="rId3"/>
          <a:stretch>
            <a:fillRect/>
          </a:stretch>
        </p:blipFill>
        <p:spPr>
          <a:xfrm>
            <a:off x="576764" y="3778211"/>
            <a:ext cx="3295650" cy="2486025"/>
          </a:xfrm>
          <a:prstGeom prst="rect">
            <a:avLst/>
          </a:prstGeom>
        </p:spPr>
      </p:pic>
      <p:pic>
        <p:nvPicPr>
          <p:cNvPr id="6" name="Picture 5"/>
          <p:cNvPicPr>
            <a:picLocks noChangeAspect="1"/>
          </p:cNvPicPr>
          <p:nvPr/>
        </p:nvPicPr>
        <p:blipFill>
          <a:blip r:embed="rId4"/>
          <a:stretch>
            <a:fillRect/>
          </a:stretch>
        </p:blipFill>
        <p:spPr>
          <a:xfrm>
            <a:off x="4346022" y="3768686"/>
            <a:ext cx="2952750" cy="2495550"/>
          </a:xfrm>
          <a:prstGeom prst="rect">
            <a:avLst/>
          </a:prstGeom>
        </p:spPr>
      </p:pic>
      <p:sp>
        <p:nvSpPr>
          <p:cNvPr id="12" name="Rectangle: Rounded Corners 11"/>
          <p:cNvSpPr/>
          <p:nvPr/>
        </p:nvSpPr>
        <p:spPr>
          <a:xfrm>
            <a:off x="595814" y="3843082"/>
            <a:ext cx="1492803" cy="2925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p:cNvSpPr/>
          <p:nvPr/>
        </p:nvSpPr>
        <p:spPr>
          <a:xfrm>
            <a:off x="4212672" y="4141965"/>
            <a:ext cx="2397678" cy="8001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93933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Update A Work Order/Phase </a:t>
            </a:r>
            <a:r>
              <a:rPr lang="en-US" sz="3200" b="1" i="1" dirty="0">
                <a:solidFill>
                  <a:srgbClr val="6482AD"/>
                </a:solidFill>
              </a:rPr>
              <a:t> Selecting Failure Code</a:t>
            </a:r>
            <a:endParaRPr lang="en-US" b="1" dirty="0">
              <a:solidFill>
                <a:srgbClr val="024D80"/>
              </a:solidFill>
            </a:endParaRPr>
          </a:p>
        </p:txBody>
      </p:sp>
      <p:sp>
        <p:nvSpPr>
          <p:cNvPr id="11" name="TextBox 10"/>
          <p:cNvSpPr txBox="1"/>
          <p:nvPr/>
        </p:nvSpPr>
        <p:spPr>
          <a:xfrm>
            <a:off x="369856" y="1737361"/>
            <a:ext cx="8450007" cy="2031325"/>
          </a:xfrm>
          <a:prstGeom prst="rect">
            <a:avLst/>
          </a:prstGeom>
          <a:noFill/>
        </p:spPr>
        <p:txBody>
          <a:bodyPr wrap="square" rtlCol="0">
            <a:spAutoFit/>
          </a:bodyPr>
          <a:lstStyle/>
          <a:p>
            <a:pPr marL="285750" indent="-285750">
              <a:buFont typeface="Arial" panose="020B0604020202020204" pitchFamily="34" charset="0"/>
              <a:buChar char="•"/>
            </a:pPr>
            <a:r>
              <a:rPr lang="en-US" dirty="0"/>
              <a:t>Once you have selected </a:t>
            </a:r>
            <a:r>
              <a:rPr lang="en-US" i="1" dirty="0"/>
              <a:t>Edit</a:t>
            </a:r>
            <a:r>
              <a:rPr lang="en-US" dirty="0"/>
              <a:t>, and the Phase is open</a:t>
            </a:r>
            <a:r>
              <a:rPr lang="en-US" i="1" dirty="0"/>
              <a:t>, </a:t>
            </a:r>
            <a:r>
              <a:rPr lang="en-US" dirty="0"/>
              <a:t>enter the corresponding Failure Code if applicable</a:t>
            </a:r>
          </a:p>
          <a:p>
            <a:pPr marL="285750" indent="-285750">
              <a:buFont typeface="Arial" panose="020B0604020202020204" pitchFamily="34" charset="0"/>
              <a:buChar char="•"/>
            </a:pPr>
            <a:r>
              <a:rPr lang="en-US" dirty="0"/>
              <a:t>Click the magnifying glass next to the </a:t>
            </a:r>
            <a:r>
              <a:rPr lang="en-US" i="1" dirty="0"/>
              <a:t>Failure Code </a:t>
            </a:r>
            <a:r>
              <a:rPr lang="en-US" dirty="0"/>
              <a:t>field </a:t>
            </a:r>
          </a:p>
          <a:p>
            <a:pPr marL="285750" indent="-285750">
              <a:buFont typeface="Arial" panose="020B0604020202020204" pitchFamily="34" charset="0"/>
              <a:buChar char="•"/>
            </a:pPr>
            <a:r>
              <a:rPr lang="en-US" dirty="0"/>
              <a:t>Select the code from the provided list</a:t>
            </a:r>
          </a:p>
          <a:p>
            <a:r>
              <a:rPr lang="en-US" i="1" dirty="0"/>
              <a:t>* Note that Failure codes have not been populated as of the time of this training, but that the </a:t>
            </a:r>
            <a:r>
              <a:rPr lang="en-US" i="1" dirty="0" err="1"/>
              <a:t>Uconn</a:t>
            </a:r>
            <a:r>
              <a:rPr lang="en-US" i="1" dirty="0"/>
              <a:t> team is working on finalizing this function</a:t>
            </a:r>
            <a:r>
              <a:rPr lang="en-US" dirty="0"/>
              <a:t>.</a:t>
            </a:r>
          </a:p>
          <a:p>
            <a:pPr marL="285750" indent="-285750">
              <a:buFont typeface="Arial" panose="020B0604020202020204" pitchFamily="34" charset="0"/>
              <a:buChar char="•"/>
            </a:pPr>
            <a:endParaRPr lang="en-US" i="1" dirty="0"/>
          </a:p>
        </p:txBody>
      </p:sp>
      <p:pic>
        <p:nvPicPr>
          <p:cNvPr id="12" name="Picture 11"/>
          <p:cNvPicPr>
            <a:picLocks noChangeAspect="1"/>
          </p:cNvPicPr>
          <p:nvPr/>
        </p:nvPicPr>
        <p:blipFill>
          <a:blip r:embed="rId3"/>
          <a:stretch>
            <a:fillRect/>
          </a:stretch>
        </p:blipFill>
        <p:spPr>
          <a:xfrm>
            <a:off x="957980" y="3614273"/>
            <a:ext cx="3295650" cy="2486025"/>
          </a:xfrm>
          <a:prstGeom prst="rect">
            <a:avLst/>
          </a:prstGeom>
        </p:spPr>
      </p:pic>
      <p:sp>
        <p:nvSpPr>
          <p:cNvPr id="13" name="Rectangle: Rounded Corners 12"/>
          <p:cNvSpPr/>
          <p:nvPr/>
        </p:nvSpPr>
        <p:spPr>
          <a:xfrm>
            <a:off x="957980" y="4660638"/>
            <a:ext cx="2158527" cy="39329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48523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Update A Work Order/Phase </a:t>
            </a:r>
            <a:r>
              <a:rPr lang="en-US" sz="3200" b="1" i="1" dirty="0">
                <a:solidFill>
                  <a:srgbClr val="6482AD"/>
                </a:solidFill>
              </a:rPr>
              <a:t> Selecting Repair Code</a:t>
            </a:r>
            <a:endParaRPr lang="en-US" b="1" dirty="0">
              <a:solidFill>
                <a:srgbClr val="024D80"/>
              </a:solidFill>
            </a:endParaRPr>
          </a:p>
        </p:txBody>
      </p:sp>
      <p:sp>
        <p:nvSpPr>
          <p:cNvPr id="11" name="TextBox 10"/>
          <p:cNvSpPr txBox="1"/>
          <p:nvPr/>
        </p:nvSpPr>
        <p:spPr>
          <a:xfrm>
            <a:off x="369856" y="1737361"/>
            <a:ext cx="8450007" cy="1477328"/>
          </a:xfrm>
          <a:prstGeom prst="rect">
            <a:avLst/>
          </a:prstGeom>
          <a:noFill/>
        </p:spPr>
        <p:txBody>
          <a:bodyPr wrap="square" rtlCol="0">
            <a:spAutoFit/>
          </a:bodyPr>
          <a:lstStyle/>
          <a:p>
            <a:pPr marL="285750" indent="-285750">
              <a:buFont typeface="Arial" panose="020B0604020202020204" pitchFamily="34" charset="0"/>
              <a:buChar char="•"/>
            </a:pPr>
            <a:r>
              <a:rPr lang="en-US" dirty="0"/>
              <a:t>Once you have selected </a:t>
            </a:r>
            <a:r>
              <a:rPr lang="en-US" i="1" dirty="0"/>
              <a:t>Edit</a:t>
            </a:r>
            <a:r>
              <a:rPr lang="en-US" dirty="0"/>
              <a:t>, and the Phase is open</a:t>
            </a:r>
            <a:r>
              <a:rPr lang="en-US" i="1" dirty="0"/>
              <a:t>, </a:t>
            </a:r>
            <a:r>
              <a:rPr lang="en-US" dirty="0"/>
              <a:t>enter the corresponding Action Taken Code if applicable</a:t>
            </a:r>
          </a:p>
          <a:p>
            <a:pPr marL="285750" indent="-285750">
              <a:buFont typeface="Arial" panose="020B0604020202020204" pitchFamily="34" charset="0"/>
              <a:buChar char="•"/>
            </a:pPr>
            <a:r>
              <a:rPr lang="en-US" dirty="0"/>
              <a:t>The Action Taken code goes onto the Technician’s timecard.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i="1" dirty="0"/>
          </a:p>
        </p:txBody>
      </p:sp>
      <p:pic>
        <p:nvPicPr>
          <p:cNvPr id="4" name="Picture 3"/>
          <p:cNvPicPr>
            <a:picLocks noChangeAspect="1"/>
          </p:cNvPicPr>
          <p:nvPr/>
        </p:nvPicPr>
        <p:blipFill>
          <a:blip r:embed="rId3"/>
          <a:stretch>
            <a:fillRect/>
          </a:stretch>
        </p:blipFill>
        <p:spPr>
          <a:xfrm>
            <a:off x="822960" y="2874932"/>
            <a:ext cx="6849588" cy="3253554"/>
          </a:xfrm>
          <a:prstGeom prst="rect">
            <a:avLst/>
          </a:prstGeom>
        </p:spPr>
      </p:pic>
      <p:sp>
        <p:nvSpPr>
          <p:cNvPr id="8" name="Rectangle: Rounded Corners 7"/>
          <p:cNvSpPr/>
          <p:nvPr/>
        </p:nvSpPr>
        <p:spPr>
          <a:xfrm>
            <a:off x="728857" y="5413999"/>
            <a:ext cx="2383392" cy="61866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30067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Update A Work Order/Phase </a:t>
            </a:r>
            <a:r>
              <a:rPr lang="en-US" sz="3200" b="1" i="1" dirty="0">
                <a:solidFill>
                  <a:srgbClr val="6482AD"/>
                </a:solidFill>
              </a:rPr>
              <a:t> Editing Status</a:t>
            </a:r>
            <a:endParaRPr lang="en-US" b="1" dirty="0">
              <a:solidFill>
                <a:srgbClr val="024D80"/>
              </a:solidFill>
            </a:endParaRPr>
          </a:p>
        </p:txBody>
      </p:sp>
      <p:sp>
        <p:nvSpPr>
          <p:cNvPr id="11" name="TextBox 10"/>
          <p:cNvSpPr txBox="1"/>
          <p:nvPr/>
        </p:nvSpPr>
        <p:spPr>
          <a:xfrm>
            <a:off x="369856" y="1737361"/>
            <a:ext cx="8450007" cy="923330"/>
          </a:xfrm>
          <a:prstGeom prst="rect">
            <a:avLst/>
          </a:prstGeom>
          <a:noFill/>
        </p:spPr>
        <p:txBody>
          <a:bodyPr wrap="square" rtlCol="0">
            <a:spAutoFit/>
          </a:bodyPr>
          <a:lstStyle/>
          <a:p>
            <a:pPr marL="285750" indent="-285750">
              <a:buFont typeface="Arial" panose="020B0604020202020204" pitchFamily="34" charset="0"/>
              <a:buChar char="•"/>
            </a:pPr>
            <a:r>
              <a:rPr lang="en-US" dirty="0"/>
              <a:t>Once you have selected </a:t>
            </a:r>
            <a:r>
              <a:rPr lang="en-US" i="1" dirty="0"/>
              <a:t>Edit</a:t>
            </a:r>
            <a:r>
              <a:rPr lang="en-US" dirty="0"/>
              <a:t>, and the Phase is open</a:t>
            </a:r>
            <a:r>
              <a:rPr lang="en-US" i="1" dirty="0"/>
              <a:t>, </a:t>
            </a:r>
            <a:r>
              <a:rPr lang="en-US" dirty="0"/>
              <a:t>update the phase status as needed</a:t>
            </a:r>
          </a:p>
          <a:p>
            <a:pPr marL="285750" indent="-285750">
              <a:buFont typeface="Arial" panose="020B0604020202020204" pitchFamily="34" charset="0"/>
              <a:buChar char="•"/>
            </a:pPr>
            <a:r>
              <a:rPr lang="en-US" dirty="0"/>
              <a:t>The fields cannot be edited once the Phase is flagged as </a:t>
            </a:r>
            <a:r>
              <a:rPr lang="en-US" i="1" dirty="0"/>
              <a:t>Canceled</a:t>
            </a:r>
            <a:r>
              <a:rPr lang="en-US" dirty="0"/>
              <a:t>, or </a:t>
            </a:r>
            <a:r>
              <a:rPr lang="en-US" i="1" dirty="0"/>
              <a:t>Closed</a:t>
            </a:r>
          </a:p>
        </p:txBody>
      </p:sp>
      <p:pic>
        <p:nvPicPr>
          <p:cNvPr id="7" name="Picture 6"/>
          <p:cNvPicPr>
            <a:picLocks noChangeAspect="1"/>
          </p:cNvPicPr>
          <p:nvPr/>
        </p:nvPicPr>
        <p:blipFill>
          <a:blip r:embed="rId3"/>
          <a:stretch>
            <a:fillRect/>
          </a:stretch>
        </p:blipFill>
        <p:spPr>
          <a:xfrm>
            <a:off x="2754869" y="2835789"/>
            <a:ext cx="6229350" cy="3124200"/>
          </a:xfrm>
          <a:prstGeom prst="rect">
            <a:avLst/>
          </a:prstGeom>
        </p:spPr>
      </p:pic>
      <p:pic>
        <p:nvPicPr>
          <p:cNvPr id="10" name="Picture 9"/>
          <p:cNvPicPr>
            <a:picLocks noChangeAspect="1"/>
          </p:cNvPicPr>
          <p:nvPr/>
        </p:nvPicPr>
        <p:blipFill rotWithShape="1">
          <a:blip r:embed="rId4"/>
          <a:srcRect r="34667" b="9520"/>
          <a:stretch/>
        </p:blipFill>
        <p:spPr>
          <a:xfrm>
            <a:off x="289470" y="3276441"/>
            <a:ext cx="2383392" cy="1456484"/>
          </a:xfrm>
          <a:prstGeom prst="rect">
            <a:avLst/>
          </a:prstGeom>
        </p:spPr>
      </p:pic>
      <p:sp>
        <p:nvSpPr>
          <p:cNvPr id="12" name="Rectangle: Rounded Corners 11"/>
          <p:cNvSpPr/>
          <p:nvPr/>
        </p:nvSpPr>
        <p:spPr>
          <a:xfrm>
            <a:off x="289470" y="3276441"/>
            <a:ext cx="2383392" cy="4314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4201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852160"/>
            <a:ext cx="914400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a:srcRect b="1880"/>
          <a:stretch/>
        </p:blipFill>
        <p:spPr>
          <a:xfrm>
            <a:off x="0" y="2549554"/>
            <a:ext cx="2816679" cy="4308446"/>
          </a:xfrm>
          <a:prstGeom prst="rect">
            <a:avLst/>
          </a:prstGeom>
        </p:spPr>
      </p:pic>
      <p:sp>
        <p:nvSpPr>
          <p:cNvPr id="2" name="Title 1"/>
          <p:cNvSpPr>
            <a:spLocks noGrp="1"/>
          </p:cNvSpPr>
          <p:nvPr>
            <p:ph type="title"/>
          </p:nvPr>
        </p:nvSpPr>
        <p:spPr/>
        <p:txBody>
          <a:bodyPr/>
          <a:lstStyle/>
          <a:p>
            <a:r>
              <a:rPr lang="en-US" b="1" dirty="0">
                <a:solidFill>
                  <a:srgbClr val="024D80"/>
                </a:solidFill>
              </a:rPr>
              <a:t>Work Management Module</a:t>
            </a:r>
            <a:br>
              <a:rPr lang="en-US" b="1" dirty="0">
                <a:solidFill>
                  <a:srgbClr val="024D80"/>
                </a:solidFill>
              </a:rPr>
            </a:br>
            <a:r>
              <a:rPr lang="en-US" sz="3200" b="1" i="1" dirty="0">
                <a:solidFill>
                  <a:srgbClr val="6482AD"/>
                </a:solidFill>
              </a:rPr>
              <a:t>Limited Work Order </a:t>
            </a:r>
            <a:endParaRPr lang="en-US" b="1" dirty="0">
              <a:solidFill>
                <a:srgbClr val="024D80"/>
              </a:solidFill>
            </a:endParaRPr>
          </a:p>
        </p:txBody>
      </p:sp>
      <p:sp>
        <p:nvSpPr>
          <p:cNvPr id="6" name="Rectangle: Rounded Corners 5"/>
          <p:cNvSpPr/>
          <p:nvPr/>
        </p:nvSpPr>
        <p:spPr>
          <a:xfrm>
            <a:off x="0" y="5194300"/>
            <a:ext cx="2109108" cy="2492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8918" y="1707089"/>
            <a:ext cx="9045082" cy="923330"/>
          </a:xfrm>
          <a:prstGeom prst="rect">
            <a:avLst/>
          </a:prstGeom>
          <a:noFill/>
        </p:spPr>
        <p:txBody>
          <a:bodyPr wrap="square" rtlCol="0">
            <a:spAutoFit/>
          </a:bodyPr>
          <a:lstStyle/>
          <a:p>
            <a:r>
              <a:rPr lang="en-US" dirty="0"/>
              <a:t>Limited Work Order:</a:t>
            </a:r>
          </a:p>
          <a:p>
            <a:pPr marL="285750" indent="-285750">
              <a:buFont typeface="Arial" panose="020B0604020202020204" pitchFamily="34" charset="0"/>
              <a:buChar char="•"/>
            </a:pPr>
            <a:r>
              <a:rPr lang="en-US" dirty="0"/>
              <a:t>Enables users to make changes related to tracking the phase work without editing access to the work order header</a:t>
            </a:r>
          </a:p>
        </p:txBody>
      </p:sp>
      <p:pic>
        <p:nvPicPr>
          <p:cNvPr id="3" name="Picture 2"/>
          <p:cNvPicPr>
            <a:picLocks noChangeAspect="1"/>
          </p:cNvPicPr>
          <p:nvPr/>
        </p:nvPicPr>
        <p:blipFill rotWithShape="1">
          <a:blip r:embed="rId4"/>
          <a:srcRect r="11294"/>
          <a:stretch/>
        </p:blipFill>
        <p:spPr>
          <a:xfrm>
            <a:off x="2906179" y="3039012"/>
            <a:ext cx="6237821" cy="3016380"/>
          </a:xfrm>
          <a:prstGeom prst="rect">
            <a:avLst/>
          </a:prstGeom>
        </p:spPr>
      </p:pic>
      <p:sp>
        <p:nvSpPr>
          <p:cNvPr id="7" name="Arrow: Down 6"/>
          <p:cNvSpPr/>
          <p:nvPr/>
        </p:nvSpPr>
        <p:spPr>
          <a:xfrm rot="4770703">
            <a:off x="2310584" y="4742543"/>
            <a:ext cx="593506" cy="903514"/>
          </a:xfrm>
          <a:prstGeom prst="downArrow">
            <a:avLst/>
          </a:prstGeom>
          <a:solidFill>
            <a:srgbClr val="FF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31350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Work Management Module</a:t>
            </a:r>
            <a:br>
              <a:rPr lang="en-US" b="1" dirty="0">
                <a:solidFill>
                  <a:srgbClr val="024D80"/>
                </a:solidFill>
              </a:rPr>
            </a:br>
            <a:r>
              <a:rPr lang="en-US" sz="3200" b="1" i="1" dirty="0">
                <a:solidFill>
                  <a:srgbClr val="6482AD"/>
                </a:solidFill>
              </a:rPr>
              <a:t>Quick Work Order</a:t>
            </a:r>
            <a:r>
              <a:rPr lang="en-US" b="1" dirty="0">
                <a:solidFill>
                  <a:srgbClr val="024D80"/>
                </a:solidFill>
              </a:rPr>
              <a:t> </a:t>
            </a:r>
          </a:p>
        </p:txBody>
      </p:sp>
      <p:pic>
        <p:nvPicPr>
          <p:cNvPr id="5" name="Picture 4"/>
          <p:cNvPicPr>
            <a:picLocks noChangeAspect="1"/>
          </p:cNvPicPr>
          <p:nvPr/>
        </p:nvPicPr>
        <p:blipFill>
          <a:blip r:embed="rId3"/>
          <a:stretch>
            <a:fillRect/>
          </a:stretch>
        </p:blipFill>
        <p:spPr>
          <a:xfrm>
            <a:off x="1243692" y="1843087"/>
            <a:ext cx="2816679" cy="4391025"/>
          </a:xfrm>
          <a:prstGeom prst="rect">
            <a:avLst/>
          </a:prstGeom>
        </p:spPr>
      </p:pic>
      <p:sp>
        <p:nvSpPr>
          <p:cNvPr id="6" name="Rectangle: Rounded Corners 5"/>
          <p:cNvSpPr/>
          <p:nvPr/>
        </p:nvSpPr>
        <p:spPr>
          <a:xfrm>
            <a:off x="1243692" y="4695825"/>
            <a:ext cx="2109108" cy="2492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p:cNvSpPr/>
          <p:nvPr/>
        </p:nvSpPr>
        <p:spPr>
          <a:xfrm rot="4770703">
            <a:off x="3586931" y="4249510"/>
            <a:ext cx="593506" cy="903514"/>
          </a:xfrm>
          <a:prstGeom prst="downArrow">
            <a:avLst/>
          </a:prstGeom>
          <a:solidFill>
            <a:srgbClr val="FF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299857" y="2565111"/>
            <a:ext cx="4169229" cy="1477328"/>
          </a:xfrm>
          <a:prstGeom prst="rect">
            <a:avLst/>
          </a:prstGeom>
          <a:noFill/>
        </p:spPr>
        <p:txBody>
          <a:bodyPr wrap="square" rtlCol="0">
            <a:spAutoFit/>
          </a:bodyPr>
          <a:lstStyle/>
          <a:p>
            <a:r>
              <a:rPr lang="en-US" dirty="0"/>
              <a:t>Quick Work Order:</a:t>
            </a:r>
          </a:p>
          <a:p>
            <a:endParaRPr lang="en-US" dirty="0"/>
          </a:p>
          <a:p>
            <a:pPr marL="285750" indent="-285750">
              <a:buFont typeface="Arial" panose="020B0604020202020204" pitchFamily="34" charset="0"/>
              <a:buChar char="•"/>
            </a:pPr>
            <a:r>
              <a:rPr lang="en-US" dirty="0"/>
              <a:t>Enter a new work order with the work order and phase information on the same screen </a:t>
            </a:r>
          </a:p>
        </p:txBody>
      </p:sp>
    </p:spTree>
    <p:extLst>
      <p:ext uri="{BB962C8B-B14F-4D97-AF65-F5344CB8AC3E}">
        <p14:creationId xmlns:p14="http://schemas.microsoft.com/office/powerpoint/2010/main" val="7520505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Work Management Module</a:t>
            </a:r>
            <a:br>
              <a:rPr lang="en-US" b="1" dirty="0">
                <a:solidFill>
                  <a:srgbClr val="024D80"/>
                </a:solidFill>
              </a:rPr>
            </a:br>
            <a:r>
              <a:rPr lang="en-US" sz="3200" b="1" i="1" dirty="0">
                <a:solidFill>
                  <a:srgbClr val="6482AD"/>
                </a:solidFill>
              </a:rPr>
              <a:t>Daily Assignments</a:t>
            </a:r>
            <a:endParaRPr lang="en-US" b="1" dirty="0">
              <a:solidFill>
                <a:srgbClr val="024D80"/>
              </a:solidFill>
            </a:endParaRPr>
          </a:p>
        </p:txBody>
      </p:sp>
      <p:pic>
        <p:nvPicPr>
          <p:cNvPr id="5" name="Picture 4"/>
          <p:cNvPicPr>
            <a:picLocks noChangeAspect="1"/>
          </p:cNvPicPr>
          <p:nvPr/>
        </p:nvPicPr>
        <p:blipFill>
          <a:blip r:embed="rId3"/>
          <a:stretch>
            <a:fillRect/>
          </a:stretch>
        </p:blipFill>
        <p:spPr>
          <a:xfrm>
            <a:off x="1243692" y="1843087"/>
            <a:ext cx="2816679" cy="4391025"/>
          </a:xfrm>
          <a:prstGeom prst="rect">
            <a:avLst/>
          </a:prstGeom>
        </p:spPr>
      </p:pic>
      <p:sp>
        <p:nvSpPr>
          <p:cNvPr id="6" name="Rectangle: Rounded Corners 5"/>
          <p:cNvSpPr/>
          <p:nvPr/>
        </p:nvSpPr>
        <p:spPr>
          <a:xfrm>
            <a:off x="1243692" y="3313173"/>
            <a:ext cx="1499508" cy="2507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p:cNvSpPr/>
          <p:nvPr/>
        </p:nvSpPr>
        <p:spPr>
          <a:xfrm rot="4770703">
            <a:off x="3015431" y="2877910"/>
            <a:ext cx="593506" cy="903514"/>
          </a:xfrm>
          <a:prstGeom prst="downArrow">
            <a:avLst/>
          </a:prstGeom>
          <a:solidFill>
            <a:srgbClr val="FF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299857" y="2565111"/>
            <a:ext cx="4169229" cy="1200329"/>
          </a:xfrm>
          <a:prstGeom prst="rect">
            <a:avLst/>
          </a:prstGeom>
          <a:noFill/>
        </p:spPr>
        <p:txBody>
          <a:bodyPr wrap="square" rtlCol="0">
            <a:spAutoFit/>
          </a:bodyPr>
          <a:lstStyle/>
          <a:p>
            <a:r>
              <a:rPr lang="en-US" dirty="0"/>
              <a:t>Daily Assignments:</a:t>
            </a:r>
          </a:p>
          <a:p>
            <a:endParaRPr lang="en-US" dirty="0"/>
          </a:p>
          <a:p>
            <a:pPr marL="285750" indent="-285750">
              <a:buFont typeface="Arial" panose="020B0604020202020204" pitchFamily="34" charset="0"/>
              <a:buChar char="•"/>
            </a:pPr>
            <a:r>
              <a:rPr lang="en-US" dirty="0"/>
              <a:t>Assign work to shop personnel</a:t>
            </a:r>
          </a:p>
          <a:p>
            <a:pPr marL="285750" indent="-285750">
              <a:buFont typeface="Arial" panose="020B0604020202020204" pitchFamily="34" charset="0"/>
              <a:buChar char="•"/>
            </a:pPr>
            <a:r>
              <a:rPr lang="en-US" dirty="0"/>
              <a:t>Search for assigned work</a:t>
            </a:r>
          </a:p>
        </p:txBody>
      </p:sp>
    </p:spTree>
    <p:extLst>
      <p:ext uri="{BB962C8B-B14F-4D97-AF65-F5344CB8AC3E}">
        <p14:creationId xmlns:p14="http://schemas.microsoft.com/office/powerpoint/2010/main" val="4071077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24D80"/>
                </a:solidFill>
              </a:rPr>
              <a:t>Achievement of Goals</a:t>
            </a:r>
          </a:p>
        </p:txBody>
      </p:sp>
      <p:sp>
        <p:nvSpPr>
          <p:cNvPr id="3" name="Content Placeholder 2"/>
          <p:cNvSpPr>
            <a:spLocks noGrp="1"/>
          </p:cNvSpPr>
          <p:nvPr>
            <p:ph idx="1"/>
          </p:nvPr>
        </p:nvSpPr>
        <p:spPr/>
        <p:txBody>
          <a:bodyPr>
            <a:normAutofit/>
          </a:bodyPr>
          <a:lstStyle/>
          <a:p>
            <a:pPr>
              <a:buClr>
                <a:schemeClr val="accent6"/>
              </a:buClr>
              <a:buFont typeface="Arial" panose="020B0604020202020204" pitchFamily="34" charset="0"/>
              <a:buChar char="•"/>
            </a:pPr>
            <a:r>
              <a:rPr lang="en-US" sz="2400" dirty="0"/>
              <a:t> Pride in Facilities and Your Job</a:t>
            </a:r>
          </a:p>
          <a:p>
            <a:pPr>
              <a:buClr>
                <a:schemeClr val="accent6"/>
              </a:buClr>
              <a:buFont typeface="Arial" panose="020B0604020202020204" pitchFamily="34" charset="0"/>
              <a:buChar char="•"/>
            </a:pPr>
            <a:r>
              <a:rPr lang="en-US" sz="2400" dirty="0"/>
              <a:t> Contribute to the Mission</a:t>
            </a:r>
          </a:p>
          <a:p>
            <a:pPr>
              <a:buClr>
                <a:schemeClr val="accent6"/>
              </a:buClr>
              <a:buFont typeface="Arial" panose="020B0604020202020204" pitchFamily="34" charset="0"/>
              <a:buChar char="•"/>
            </a:pPr>
            <a:r>
              <a:rPr lang="en-US" sz="2400" dirty="0"/>
              <a:t> Opportunities for Advancement </a:t>
            </a:r>
          </a:p>
          <a:p>
            <a:pPr>
              <a:buClr>
                <a:schemeClr val="accent6"/>
              </a:buClr>
              <a:buFont typeface="Arial" panose="020B0604020202020204" pitchFamily="34" charset="0"/>
              <a:buChar char="•"/>
            </a:pPr>
            <a:r>
              <a:rPr lang="en-US" sz="2400" dirty="0"/>
              <a:t> Help Attract and Retain Quality Peers</a:t>
            </a:r>
          </a:p>
          <a:p>
            <a:pPr>
              <a:buClr>
                <a:schemeClr val="accent6"/>
              </a:buClr>
              <a:buFont typeface="Arial" panose="020B0604020202020204" pitchFamily="34" charset="0"/>
              <a:buChar char="•"/>
            </a:pPr>
            <a:r>
              <a:rPr lang="en-US" sz="2400" dirty="0"/>
              <a:t> Make Your Life Easier</a:t>
            </a:r>
          </a:p>
          <a:p>
            <a:pPr marL="0" indent="0">
              <a:buNone/>
            </a:pPr>
            <a:endParaRPr lang="en-US" sz="2400" dirty="0">
              <a:cs typeface="Times New Roman" panose="02020603050405020304" pitchFamily="18" charset="0"/>
              <a:sym typeface="Wingdings"/>
            </a:endParaRPr>
          </a:p>
          <a:p>
            <a:pPr marL="0" indent="0">
              <a:buNone/>
            </a:pPr>
            <a:endParaRPr lang="en-US" sz="2400" dirty="0"/>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rot="20428468">
            <a:off x="3465349" y="3932278"/>
            <a:ext cx="5429250" cy="1171575"/>
          </a:xfrm>
          <a:prstGeom prst="rect">
            <a:avLst/>
          </a:prstGeom>
        </p:spPr>
      </p:pic>
    </p:spTree>
    <p:extLst>
      <p:ext uri="{BB962C8B-B14F-4D97-AF65-F5344CB8AC3E}">
        <p14:creationId xmlns:p14="http://schemas.microsoft.com/office/powerpoint/2010/main" val="6431344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Work Management Module</a:t>
            </a:r>
            <a:br>
              <a:rPr lang="en-US" b="1" dirty="0">
                <a:solidFill>
                  <a:srgbClr val="024D80"/>
                </a:solidFill>
              </a:rPr>
            </a:br>
            <a:r>
              <a:rPr lang="en-US" sz="3200" b="1" i="1" dirty="0">
                <a:solidFill>
                  <a:srgbClr val="6482AD"/>
                </a:solidFill>
              </a:rPr>
              <a:t>Daily Assignments</a:t>
            </a:r>
            <a:endParaRPr lang="en-US" b="1" dirty="0">
              <a:solidFill>
                <a:srgbClr val="024D80"/>
              </a:solidFill>
            </a:endParaRPr>
          </a:p>
        </p:txBody>
      </p:sp>
      <p:sp>
        <p:nvSpPr>
          <p:cNvPr id="11" name="TextBox 10"/>
          <p:cNvSpPr txBox="1"/>
          <p:nvPr/>
        </p:nvSpPr>
        <p:spPr>
          <a:xfrm>
            <a:off x="369856" y="1737361"/>
            <a:ext cx="8450007" cy="2862322"/>
          </a:xfrm>
          <a:prstGeom prst="rect">
            <a:avLst/>
          </a:prstGeom>
          <a:noFill/>
        </p:spPr>
        <p:txBody>
          <a:bodyPr wrap="square" rtlCol="0">
            <a:spAutoFit/>
          </a:bodyPr>
          <a:lstStyle/>
          <a:p>
            <a:r>
              <a:rPr lang="en-US" b="1" dirty="0"/>
              <a:t>For adding to an existing record:</a:t>
            </a:r>
            <a:endParaRPr lang="en-US" dirty="0"/>
          </a:p>
          <a:p>
            <a:pPr marL="285750" indent="-285750">
              <a:buFont typeface="Arial" panose="020B0604020202020204" pitchFamily="34" charset="0"/>
              <a:buChar char="•"/>
            </a:pPr>
            <a:r>
              <a:rPr lang="en-US" dirty="0"/>
              <a:t>From the Daily Assignments screen, </a:t>
            </a:r>
            <a:r>
              <a:rPr lang="en-US" b="1" i="1" dirty="0"/>
              <a:t>Search </a:t>
            </a:r>
            <a:r>
              <a:rPr lang="en-US" dirty="0"/>
              <a:t>(for editing or adding to an existing daily assignments record).</a:t>
            </a:r>
          </a:p>
          <a:p>
            <a:pPr marL="285750" indent="-285750">
              <a:buFont typeface="Arial" panose="020B0604020202020204" pitchFamily="34" charset="0"/>
              <a:buChar char="•"/>
            </a:pPr>
            <a:r>
              <a:rPr lang="en-US" dirty="0"/>
              <a:t>Choose your search criteria (recommend searching by technician name).  Choose </a:t>
            </a:r>
            <a:r>
              <a:rPr lang="en-US" b="1" i="1" dirty="0"/>
              <a:t>Execute</a:t>
            </a:r>
            <a:r>
              <a:rPr lang="en-US" dirty="0"/>
              <a:t> to perform the search.</a:t>
            </a:r>
          </a:p>
          <a:p>
            <a:pPr marL="285750" indent="-285750">
              <a:buFont typeface="Arial" panose="020B0604020202020204" pitchFamily="34" charset="0"/>
              <a:buChar char="•"/>
            </a:pPr>
            <a:r>
              <a:rPr lang="en-US" dirty="0"/>
              <a:t>The search results will be shown in the next screen.  Select the day that you wish to add Work Order Phases to.</a:t>
            </a:r>
          </a:p>
          <a:p>
            <a:endParaRPr lang="en-US" dirty="0"/>
          </a:p>
          <a:p>
            <a:endParaRPr lang="en-US" dirty="0"/>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22859" y="3862445"/>
            <a:ext cx="9144000" cy="1978172"/>
          </a:xfrm>
          <a:prstGeom prst="rect">
            <a:avLst/>
          </a:prstGeom>
        </p:spPr>
      </p:pic>
    </p:spTree>
    <p:extLst>
      <p:ext uri="{BB962C8B-B14F-4D97-AF65-F5344CB8AC3E}">
        <p14:creationId xmlns:p14="http://schemas.microsoft.com/office/powerpoint/2010/main" val="42568522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Work Management Module</a:t>
            </a:r>
            <a:br>
              <a:rPr lang="en-US" b="1" dirty="0">
                <a:solidFill>
                  <a:srgbClr val="024D80"/>
                </a:solidFill>
              </a:rPr>
            </a:br>
            <a:r>
              <a:rPr lang="en-US" sz="3200" b="1" i="1" dirty="0">
                <a:solidFill>
                  <a:srgbClr val="6482AD"/>
                </a:solidFill>
              </a:rPr>
              <a:t>Daily Assignments</a:t>
            </a:r>
            <a:endParaRPr lang="en-US" b="1" dirty="0">
              <a:solidFill>
                <a:srgbClr val="024D80"/>
              </a:solidFill>
            </a:endParaRPr>
          </a:p>
        </p:txBody>
      </p:sp>
      <p:sp>
        <p:nvSpPr>
          <p:cNvPr id="5" name="TextBox 4"/>
          <p:cNvSpPr txBox="1"/>
          <p:nvPr/>
        </p:nvSpPr>
        <p:spPr>
          <a:xfrm>
            <a:off x="369856" y="1737361"/>
            <a:ext cx="8450007" cy="2862322"/>
          </a:xfrm>
          <a:prstGeom prst="rect">
            <a:avLst/>
          </a:prstGeom>
          <a:noFill/>
        </p:spPr>
        <p:txBody>
          <a:bodyPr wrap="square" rtlCol="0">
            <a:spAutoFit/>
          </a:bodyPr>
          <a:lstStyle/>
          <a:p>
            <a:pPr marL="285750" indent="-285750">
              <a:buFont typeface="Arial" panose="020B0604020202020204" pitchFamily="34" charset="0"/>
              <a:buChar char="•"/>
            </a:pPr>
            <a:r>
              <a:rPr lang="en-US" dirty="0"/>
              <a:t>Choose the </a:t>
            </a:r>
            <a:r>
              <a:rPr lang="en-US" b="1" i="1" dirty="0"/>
              <a:t>Load Previous Assignment </a:t>
            </a:r>
            <a:r>
              <a:rPr lang="en-US" dirty="0"/>
              <a:t>option in order to transfer over any active Work Order Phases from previous Daily Assignments.</a:t>
            </a:r>
          </a:p>
          <a:p>
            <a:pPr marL="285750" indent="-285750">
              <a:buFont typeface="Arial" panose="020B0604020202020204" pitchFamily="34" charset="0"/>
              <a:buChar char="•"/>
            </a:pPr>
            <a:r>
              <a:rPr lang="en-US" dirty="0"/>
              <a:t>To choose Work Order Phases, select </a:t>
            </a:r>
            <a:r>
              <a:rPr lang="en-US" b="1" i="1" dirty="0"/>
              <a:t>Load Work Orders</a:t>
            </a:r>
            <a:r>
              <a:rPr lang="en-US" dirty="0"/>
              <a:t>. This will take you to the search screen.</a:t>
            </a:r>
          </a:p>
          <a:p>
            <a:pPr marL="285750" indent="-285750">
              <a:buFont typeface="Arial" panose="020B0604020202020204" pitchFamily="34" charset="0"/>
              <a:buChar char="•"/>
            </a:pPr>
            <a:r>
              <a:rPr lang="en-US" dirty="0"/>
              <a:t>Execute the search with your desired criteria and then select the Work Order Phases that you would like to add by checking the associated check boxes</a:t>
            </a:r>
          </a:p>
          <a:p>
            <a:pPr marL="285750" indent="-285750">
              <a:buFont typeface="Arial" panose="020B0604020202020204" pitchFamily="34" charset="0"/>
              <a:buChar char="•"/>
            </a:pPr>
            <a:r>
              <a:rPr lang="en-US" dirty="0"/>
              <a:t>Click </a:t>
            </a:r>
            <a:r>
              <a:rPr lang="en-US" b="1" i="1" dirty="0"/>
              <a:t>Done </a:t>
            </a:r>
            <a:r>
              <a:rPr lang="en-US" dirty="0"/>
              <a:t>when complete.</a:t>
            </a:r>
            <a:endParaRPr lang="en-US" b="1" i="1" dirty="0"/>
          </a:p>
          <a:p>
            <a:endParaRPr lang="en-US" dirty="0"/>
          </a:p>
          <a:p>
            <a:endParaRPr lang="en-US" dirty="0"/>
          </a:p>
          <a:p>
            <a:pPr marL="285750" indent="-285750">
              <a:buFont typeface="Arial" panose="020B0604020202020204" pitchFamily="34" charset="0"/>
              <a:buChar char="•"/>
            </a:pPr>
            <a:endParaRPr lang="en-US" dirty="0"/>
          </a:p>
        </p:txBody>
      </p:sp>
      <p:pic>
        <p:nvPicPr>
          <p:cNvPr id="7" name="Picture 6"/>
          <p:cNvPicPr>
            <a:picLocks noChangeAspect="1"/>
          </p:cNvPicPr>
          <p:nvPr/>
        </p:nvPicPr>
        <p:blipFill>
          <a:blip r:embed="rId3"/>
          <a:stretch>
            <a:fillRect/>
          </a:stretch>
        </p:blipFill>
        <p:spPr>
          <a:xfrm>
            <a:off x="0" y="3881982"/>
            <a:ext cx="9144000" cy="2976018"/>
          </a:xfrm>
          <a:prstGeom prst="rect">
            <a:avLst/>
          </a:prstGeom>
        </p:spPr>
      </p:pic>
      <p:sp>
        <p:nvSpPr>
          <p:cNvPr id="8" name="Rectangle: Rounded Corners 7"/>
          <p:cNvSpPr/>
          <p:nvPr/>
        </p:nvSpPr>
        <p:spPr>
          <a:xfrm>
            <a:off x="6970816" y="5623930"/>
            <a:ext cx="2173184" cy="28998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31772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Work Management Module</a:t>
            </a:r>
            <a:br>
              <a:rPr lang="en-US" b="1" dirty="0">
                <a:solidFill>
                  <a:srgbClr val="024D80"/>
                </a:solidFill>
              </a:rPr>
            </a:br>
            <a:r>
              <a:rPr lang="en-US" sz="3200" b="1" i="1" dirty="0">
                <a:solidFill>
                  <a:srgbClr val="6482AD"/>
                </a:solidFill>
              </a:rPr>
              <a:t>Daily Assignments</a:t>
            </a:r>
            <a:endParaRPr lang="en-US" b="1" dirty="0">
              <a:solidFill>
                <a:srgbClr val="024D80"/>
              </a:solidFill>
            </a:endParaRPr>
          </a:p>
        </p:txBody>
      </p:sp>
      <p:sp>
        <p:nvSpPr>
          <p:cNvPr id="11" name="TextBox 10"/>
          <p:cNvSpPr txBox="1"/>
          <p:nvPr/>
        </p:nvSpPr>
        <p:spPr>
          <a:xfrm>
            <a:off x="369856" y="1737361"/>
            <a:ext cx="8450007" cy="2031325"/>
          </a:xfrm>
          <a:prstGeom prst="rect">
            <a:avLst/>
          </a:prstGeom>
          <a:noFill/>
        </p:spPr>
        <p:txBody>
          <a:bodyPr wrap="square" rtlCol="0">
            <a:spAutoFit/>
          </a:bodyPr>
          <a:lstStyle/>
          <a:p>
            <a:r>
              <a:rPr lang="en-US" b="1" dirty="0"/>
              <a:t>For creating a new daily assignment:</a:t>
            </a:r>
            <a:endParaRPr lang="en-US" dirty="0"/>
          </a:p>
          <a:p>
            <a:pPr marL="285750" indent="-285750">
              <a:buFont typeface="Arial" panose="020B0604020202020204" pitchFamily="34" charset="0"/>
              <a:buChar char="•"/>
            </a:pPr>
            <a:r>
              <a:rPr lang="en-US" dirty="0"/>
              <a:t>From the Daily Assignments screen, select </a:t>
            </a:r>
            <a:r>
              <a:rPr lang="en-US" b="1" i="1" dirty="0"/>
              <a:t>New </a:t>
            </a:r>
            <a:r>
              <a:rPr lang="en-US" dirty="0"/>
              <a:t>at the top of the page.</a:t>
            </a:r>
          </a:p>
          <a:p>
            <a:pPr marL="285750" indent="-285750">
              <a:buFont typeface="Arial" panose="020B0604020202020204" pitchFamily="34" charset="0"/>
              <a:buChar char="•"/>
            </a:pPr>
            <a:r>
              <a:rPr lang="en-US" dirty="0"/>
              <a:t>Choose a work date and a shop person.  </a:t>
            </a:r>
          </a:p>
          <a:p>
            <a:pPr marL="285750" indent="-285750">
              <a:buFont typeface="Arial" panose="020B0604020202020204" pitchFamily="34" charset="0"/>
              <a:buChar char="•"/>
            </a:pPr>
            <a:r>
              <a:rPr lang="en-US" dirty="0"/>
              <a:t>Add previous assignments and Work Order Phases and click </a:t>
            </a:r>
            <a:r>
              <a:rPr lang="en-US" b="1" i="1" dirty="0"/>
              <a:t>Save</a:t>
            </a:r>
            <a:r>
              <a:rPr lang="en-US" dirty="0"/>
              <a:t>.</a:t>
            </a:r>
          </a:p>
          <a:p>
            <a:endParaRPr lang="en-US" dirty="0"/>
          </a:p>
          <a:p>
            <a:endParaRPr lang="en-US" dirty="0"/>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0" y="3341077"/>
            <a:ext cx="9144000" cy="3516923"/>
          </a:xfrm>
          <a:prstGeom prst="rect">
            <a:avLst/>
          </a:prstGeom>
        </p:spPr>
      </p:pic>
      <p:sp>
        <p:nvSpPr>
          <p:cNvPr id="6" name="Rectangle: Rounded Corners 5"/>
          <p:cNvSpPr/>
          <p:nvPr/>
        </p:nvSpPr>
        <p:spPr>
          <a:xfrm>
            <a:off x="0" y="4883632"/>
            <a:ext cx="1499508" cy="6027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p:cNvSpPr/>
          <p:nvPr/>
        </p:nvSpPr>
        <p:spPr>
          <a:xfrm>
            <a:off x="7320354" y="4667726"/>
            <a:ext cx="1823645" cy="3106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03055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7" name="Rectangle 6"/>
          <p:cNvSpPr/>
          <p:nvPr/>
        </p:nvSpPr>
        <p:spPr>
          <a:xfrm>
            <a:off x="0" y="1708484"/>
            <a:ext cx="9144000" cy="1155032"/>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5725" y="1309288"/>
            <a:ext cx="8886825" cy="1450757"/>
          </a:xfrm>
          <a:ln>
            <a:noFill/>
          </a:ln>
        </p:spPr>
        <p:txBody>
          <a:bodyPr>
            <a:normAutofit/>
          </a:bodyPr>
          <a:lstStyle/>
          <a:p>
            <a:r>
              <a:rPr lang="en-US" sz="4000" b="1" dirty="0">
                <a:solidFill>
                  <a:schemeClr val="bg1"/>
                </a:solidFill>
              </a:rPr>
              <a:t>Purchase of Materials and/or Services</a:t>
            </a:r>
          </a:p>
        </p:txBody>
      </p:sp>
      <p:sp>
        <p:nvSpPr>
          <p:cNvPr id="5" name="Rectangle 4"/>
          <p:cNvSpPr/>
          <p:nvPr/>
        </p:nvSpPr>
        <p:spPr>
          <a:xfrm>
            <a:off x="0" y="6304547"/>
            <a:ext cx="9144000" cy="5534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0" y="6304547"/>
            <a:ext cx="9144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97150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123" y="286605"/>
            <a:ext cx="7821637" cy="1032242"/>
          </a:xfrm>
        </p:spPr>
        <p:txBody>
          <a:bodyPr>
            <a:normAutofit/>
          </a:bodyPr>
          <a:lstStyle/>
          <a:p>
            <a:pPr algn="ctr"/>
            <a:r>
              <a:rPr lang="en-US" sz="3600" b="1" dirty="0">
                <a:solidFill>
                  <a:srgbClr val="024D80"/>
                </a:solidFill>
              </a:rPr>
              <a:t>Ways to Purchase Materials and/or Services</a:t>
            </a:r>
          </a:p>
        </p:txBody>
      </p:sp>
      <p:sp>
        <p:nvSpPr>
          <p:cNvPr id="11" name="TextBox 10"/>
          <p:cNvSpPr txBox="1"/>
          <p:nvPr/>
        </p:nvSpPr>
        <p:spPr>
          <a:xfrm>
            <a:off x="369856" y="1737361"/>
            <a:ext cx="8450007" cy="4247317"/>
          </a:xfrm>
          <a:prstGeom prst="rect">
            <a:avLst/>
          </a:prstGeom>
          <a:noFill/>
        </p:spPr>
        <p:txBody>
          <a:bodyPr wrap="square" rtlCol="0">
            <a:spAutoFit/>
          </a:bodyPr>
          <a:lstStyle/>
          <a:p>
            <a:pPr marL="342900" indent="-342900">
              <a:buFont typeface="+mj-lt"/>
              <a:buAutoNum type="arabicPeriod"/>
            </a:pPr>
            <a:r>
              <a:rPr lang="en-US" b="1" dirty="0"/>
              <a:t>Service Contract</a:t>
            </a:r>
            <a:r>
              <a:rPr lang="en-US" dirty="0"/>
              <a:t>:  To request service from an existing Service Maintenance Agreement or Blanket Purchase Order</a:t>
            </a:r>
          </a:p>
          <a:p>
            <a:pPr marL="342900" indent="-342900">
              <a:buFont typeface="+mj-lt"/>
              <a:buAutoNum type="arabicPeriod"/>
            </a:pPr>
            <a:endParaRPr lang="en-US" b="1" dirty="0"/>
          </a:p>
          <a:p>
            <a:pPr marL="342900" indent="-342900">
              <a:buFont typeface="+mj-lt"/>
              <a:buAutoNum type="arabicPeriod"/>
            </a:pPr>
            <a:r>
              <a:rPr lang="en-US" b="1" dirty="0"/>
              <a:t>Central Warehouse:</a:t>
            </a:r>
            <a:r>
              <a:rPr lang="en-US" dirty="0"/>
              <a:t> If Central Warehouse generally stocks this item continue to use this process </a:t>
            </a:r>
          </a:p>
          <a:p>
            <a:pPr marL="342900" indent="-342900">
              <a:buFont typeface="+mj-lt"/>
              <a:buAutoNum type="arabicPeriod"/>
            </a:pPr>
            <a:endParaRPr lang="en-US" b="1" dirty="0"/>
          </a:p>
          <a:p>
            <a:pPr marL="342900" indent="-342900">
              <a:buFont typeface="+mj-lt"/>
              <a:buAutoNum type="arabicPeriod"/>
            </a:pPr>
            <a:r>
              <a:rPr lang="en-US" b="1" dirty="0" err="1"/>
              <a:t>HuskyBuy</a:t>
            </a:r>
            <a:r>
              <a:rPr lang="en-US" b="1" dirty="0"/>
              <a:t>: </a:t>
            </a:r>
            <a:r>
              <a:rPr lang="en-US" dirty="0"/>
              <a:t>When materials are needed from a vendor that participates in HuskyBuy</a:t>
            </a:r>
          </a:p>
          <a:p>
            <a:pPr marL="342900" indent="-342900">
              <a:buFont typeface="+mj-lt"/>
              <a:buAutoNum type="arabicPeriod"/>
            </a:pPr>
            <a:endParaRPr lang="en-US" b="1" dirty="0"/>
          </a:p>
          <a:p>
            <a:pPr marL="342900" indent="-342900">
              <a:buFont typeface="+mj-lt"/>
              <a:buAutoNum type="arabicPeriod"/>
            </a:pPr>
            <a:r>
              <a:rPr lang="en-US" b="1" dirty="0"/>
              <a:t>Non-</a:t>
            </a:r>
            <a:r>
              <a:rPr lang="en-US" b="1" dirty="0" err="1"/>
              <a:t>HuskyBuy</a:t>
            </a:r>
            <a:r>
              <a:rPr lang="en-US" b="1" dirty="0"/>
              <a:t>:</a:t>
            </a:r>
            <a:r>
              <a:rPr lang="en-US" dirty="0"/>
              <a:t>  When materials and/or service are needed from a vendor that does not participate in </a:t>
            </a:r>
            <a:r>
              <a:rPr lang="en-US" dirty="0" err="1" smtClean="0"/>
              <a:t>HuskyBuy</a:t>
            </a:r>
            <a:endParaRPr lang="en-US" dirty="0"/>
          </a:p>
          <a:p>
            <a:endParaRPr lang="en-US" dirty="0"/>
          </a:p>
          <a:p>
            <a:r>
              <a:rPr lang="en-US" b="1" i="1" dirty="0"/>
              <a:t>We will go through the steps involved in each process and when to choose each process</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607012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85" y="5269648"/>
            <a:ext cx="9144000" cy="1641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 y="286604"/>
            <a:ext cx="7543800" cy="1493083"/>
          </a:xfrm>
        </p:spPr>
        <p:txBody>
          <a:bodyPr/>
          <a:lstStyle/>
          <a:p>
            <a:r>
              <a:rPr lang="en-US" b="1" dirty="0">
                <a:solidFill>
                  <a:srgbClr val="024D80"/>
                </a:solidFill>
              </a:rPr>
              <a:t>Service Contract</a:t>
            </a:r>
            <a:br>
              <a:rPr lang="en-US" b="1" dirty="0">
                <a:solidFill>
                  <a:srgbClr val="024D80"/>
                </a:solidFill>
              </a:rPr>
            </a:br>
            <a:endParaRPr lang="en-US" b="1" dirty="0">
              <a:solidFill>
                <a:srgbClr val="024D80"/>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953" b="9740"/>
          <a:stretch/>
        </p:blipFill>
        <p:spPr>
          <a:xfrm>
            <a:off x="204756" y="4884274"/>
            <a:ext cx="3545558" cy="189617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2925" y="4638084"/>
            <a:ext cx="4364421" cy="2040367"/>
          </a:xfrm>
          <a:prstGeom prst="rect">
            <a:avLst/>
          </a:prstGeom>
        </p:spPr>
      </p:pic>
      <p:sp>
        <p:nvSpPr>
          <p:cNvPr id="11" name="TextBox 10"/>
          <p:cNvSpPr txBox="1"/>
          <p:nvPr/>
        </p:nvSpPr>
        <p:spPr>
          <a:xfrm>
            <a:off x="204756" y="1779687"/>
            <a:ext cx="8843450" cy="4801314"/>
          </a:xfrm>
          <a:prstGeom prst="rect">
            <a:avLst/>
          </a:prstGeom>
          <a:noFill/>
        </p:spPr>
        <p:txBody>
          <a:bodyPr wrap="square" rtlCol="0">
            <a:spAutoFit/>
          </a:bodyPr>
          <a:lstStyle/>
          <a:p>
            <a:pPr marL="285750" indent="-285750">
              <a:buFont typeface="Arial" panose="020B0604020202020204" pitchFamily="34" charset="0"/>
              <a:buChar char="•"/>
            </a:pPr>
            <a:r>
              <a:rPr lang="en-US" dirty="0"/>
              <a:t>In the lower right section of the Work Order Phase screen, select </a:t>
            </a:r>
            <a:r>
              <a:rPr lang="en-US" b="1" dirty="0"/>
              <a:t>Service Contract</a:t>
            </a:r>
            <a:r>
              <a:rPr lang="en-US" dirty="0"/>
              <a:t> from the </a:t>
            </a:r>
            <a:r>
              <a:rPr lang="en-US" i="1" dirty="0"/>
              <a:t>Contract Type dropdown.</a:t>
            </a:r>
            <a:r>
              <a:rPr lang="en-US" dirty="0"/>
              <a:t> Then enter the Vendor Id (e.g. 11377-0) or search for the contractor. </a:t>
            </a:r>
            <a:r>
              <a:rPr lang="en-US" sz="1400" dirty="0"/>
              <a:t> </a:t>
            </a:r>
            <a:r>
              <a:rPr lang="en-US" sz="1400" i="1" dirty="0"/>
              <a:t>The address code is always Zero.</a:t>
            </a:r>
          </a:p>
          <a:p>
            <a:pPr marL="285750" indent="-285750">
              <a:buFont typeface="Arial" panose="020B0604020202020204" pitchFamily="34" charset="0"/>
              <a:buChar char="•"/>
            </a:pPr>
            <a:r>
              <a:rPr lang="en-US" dirty="0"/>
              <a:t>Verify the correct contract number populates or update to the correct contract number</a:t>
            </a:r>
          </a:p>
          <a:p>
            <a:pPr marL="285750" indent="-285750">
              <a:buFont typeface="Arial" panose="020B0604020202020204" pitchFamily="34" charset="0"/>
              <a:buChar char="•"/>
            </a:pPr>
            <a:r>
              <a:rPr lang="en-US" dirty="0"/>
              <a:t>Enter the estimated invoice amount in the </a:t>
            </a:r>
            <a:r>
              <a:rPr lang="en-US" b="1" i="1" dirty="0"/>
              <a:t>Budget</a:t>
            </a:r>
            <a:r>
              <a:rPr lang="en-US" dirty="0"/>
              <a:t> field.</a:t>
            </a:r>
          </a:p>
          <a:p>
            <a:pPr marL="285750" indent="-285750">
              <a:buFont typeface="Arial" panose="020B0604020202020204" pitchFamily="34" charset="0"/>
              <a:buChar char="•"/>
            </a:pPr>
            <a:r>
              <a:rPr lang="en-US" dirty="0"/>
              <a:t>When the contractor has completed the work, the Supervising FOBS employee sets the work order phase to </a:t>
            </a:r>
            <a:r>
              <a:rPr lang="en-US" b="1" i="1" dirty="0"/>
              <a:t>Work Complete</a:t>
            </a:r>
            <a:r>
              <a:rPr lang="en-US" dirty="0"/>
              <a:t> in order for the associated costs of the work to be applied.</a:t>
            </a:r>
          </a:p>
          <a:p>
            <a:endParaRPr lang="en-US" dirty="0"/>
          </a:p>
          <a:p>
            <a:pPr algn="ctr"/>
            <a:r>
              <a:rPr lang="en-US" b="1" dirty="0">
                <a:solidFill>
                  <a:srgbClr val="FF0000"/>
                </a:solidFill>
              </a:rPr>
              <a:t>Remind the contractor that the work order and phase must be included on the invoice for the service</a:t>
            </a:r>
          </a:p>
          <a:p>
            <a:endParaRPr lang="en-US" i="1" dirty="0"/>
          </a:p>
          <a:p>
            <a:pPr marL="285750" indent="-285750">
              <a:buFont typeface="Arial" panose="020B0604020202020204" pitchFamily="34" charset="0"/>
              <a:buChar char="•"/>
            </a:pPr>
            <a:endParaRPr lang="en-US" dirty="0"/>
          </a:p>
          <a:p>
            <a:pPr marL="342900" indent="-342900">
              <a:buFont typeface="+mj-lt"/>
              <a:buAutoNum type="arabicPeriod"/>
            </a:pPr>
            <a:endParaRPr lang="en-US" dirty="0"/>
          </a:p>
          <a:p>
            <a:pPr marL="342900" indent="-342900">
              <a:buFont typeface="+mj-lt"/>
              <a:buAutoNum type="arabicPeriod"/>
            </a:pPr>
            <a:endParaRPr lang="en-US" dirty="0"/>
          </a:p>
          <a:p>
            <a:r>
              <a:rPr lang="en-US" dirty="0"/>
              <a:t/>
            </a:r>
            <a:br>
              <a:rPr lang="en-US" dirty="0"/>
            </a:br>
            <a:endParaRPr lang="en-US" dirty="0"/>
          </a:p>
        </p:txBody>
      </p:sp>
    </p:spTree>
    <p:extLst>
      <p:ext uri="{BB962C8B-B14F-4D97-AF65-F5344CB8AC3E}">
        <p14:creationId xmlns:p14="http://schemas.microsoft.com/office/powerpoint/2010/main" val="7292491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24D80"/>
                </a:solidFill>
              </a:rPr>
              <a:t>Purchase Material from Central Warehouse</a:t>
            </a:r>
          </a:p>
        </p:txBody>
      </p:sp>
      <p:sp>
        <p:nvSpPr>
          <p:cNvPr id="11" name="TextBox 10"/>
          <p:cNvSpPr txBox="1"/>
          <p:nvPr/>
        </p:nvSpPr>
        <p:spPr>
          <a:xfrm>
            <a:off x="335022" y="1920241"/>
            <a:ext cx="8450007"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Give </a:t>
            </a:r>
            <a:r>
              <a:rPr lang="en-US" dirty="0" err="1" smtClean="0"/>
              <a:t>AiM</a:t>
            </a:r>
            <a:r>
              <a:rPr lang="en-US" dirty="0" smtClean="0"/>
              <a:t> Work Order and Phase number to attendant at Central </a:t>
            </a:r>
            <a:r>
              <a:rPr lang="en-US" dirty="0"/>
              <a:t>W</a:t>
            </a:r>
            <a:r>
              <a:rPr lang="en-US" dirty="0" smtClean="0"/>
              <a:t>arehouse when ordering in person, or</a:t>
            </a:r>
            <a:endParaRPr lang="en-US" dirty="0"/>
          </a:p>
          <a:p>
            <a:pPr marL="285750" indent="-285750">
              <a:buFont typeface="Arial" panose="020B0604020202020204" pitchFamily="34" charset="0"/>
              <a:buChar char="•"/>
            </a:pPr>
            <a:r>
              <a:rPr lang="en-US" dirty="0"/>
              <a:t>Provide the Work Order and Phase for </a:t>
            </a:r>
            <a:r>
              <a:rPr lang="en-US" b="1" i="1" dirty="0"/>
              <a:t>every</a:t>
            </a:r>
            <a:r>
              <a:rPr lang="en-US" dirty="0"/>
              <a:t> Purchase in </a:t>
            </a:r>
            <a:r>
              <a:rPr lang="en-US" dirty="0" err="1"/>
              <a:t>eRPortal</a:t>
            </a:r>
            <a:r>
              <a:rPr lang="en-US" dirty="0"/>
              <a:t> using </a:t>
            </a:r>
            <a:r>
              <a:rPr lang="en-US" i="1" dirty="0" err="1"/>
              <a:t>workOrder</a:t>
            </a:r>
            <a:r>
              <a:rPr lang="en-US" i="1" dirty="0"/>
              <a:t> || phase </a:t>
            </a:r>
            <a:r>
              <a:rPr lang="en-US" dirty="0"/>
              <a:t> (e.g. 171003-001489||001</a:t>
            </a:r>
            <a:r>
              <a:rPr lang="en-US" dirty="0" smtClean="0"/>
              <a:t>) </a:t>
            </a:r>
            <a:endParaRPr lang="en-US" dirty="0"/>
          </a:p>
          <a:p>
            <a:r>
              <a:rPr lang="en-US" dirty="0"/>
              <a:t/>
            </a:r>
            <a:br>
              <a:rPr lang="en-US" dirty="0"/>
            </a:br>
            <a:endParaRPr lang="en-US" dirty="0"/>
          </a:p>
        </p:txBody>
      </p:sp>
      <p:pic>
        <p:nvPicPr>
          <p:cNvPr id="4" name="Picture 3"/>
          <p:cNvPicPr>
            <a:picLocks noChangeAspect="1"/>
          </p:cNvPicPr>
          <p:nvPr/>
        </p:nvPicPr>
        <p:blipFill>
          <a:blip r:embed="rId3"/>
          <a:stretch>
            <a:fillRect/>
          </a:stretch>
        </p:blipFill>
        <p:spPr>
          <a:xfrm>
            <a:off x="1038367" y="3484655"/>
            <a:ext cx="7112983" cy="2869420"/>
          </a:xfrm>
          <a:prstGeom prst="rect">
            <a:avLst/>
          </a:prstGeom>
        </p:spPr>
      </p:pic>
    </p:spTree>
    <p:extLst>
      <p:ext uri="{BB962C8B-B14F-4D97-AF65-F5344CB8AC3E}">
        <p14:creationId xmlns:p14="http://schemas.microsoft.com/office/powerpoint/2010/main" val="15655657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36406"/>
          </a:xfrm>
        </p:spPr>
        <p:txBody>
          <a:bodyPr/>
          <a:lstStyle/>
          <a:p>
            <a:r>
              <a:rPr lang="en-US" b="1" dirty="0">
                <a:solidFill>
                  <a:srgbClr val="024D80"/>
                </a:solidFill>
              </a:rPr>
              <a:t>Purchasing Through </a:t>
            </a:r>
            <a:r>
              <a:rPr lang="en-US" b="1" dirty="0" err="1">
                <a:solidFill>
                  <a:srgbClr val="024D80"/>
                </a:solidFill>
              </a:rPr>
              <a:t>HuskyBuy</a:t>
            </a:r>
            <a:endParaRPr lang="en-US" b="1" dirty="0">
              <a:solidFill>
                <a:srgbClr val="024D80"/>
              </a:solidFill>
            </a:endParaRPr>
          </a:p>
        </p:txBody>
      </p:sp>
      <p:sp>
        <p:nvSpPr>
          <p:cNvPr id="11" name="TextBox 10"/>
          <p:cNvSpPr txBox="1"/>
          <p:nvPr/>
        </p:nvSpPr>
        <p:spPr>
          <a:xfrm>
            <a:off x="369856" y="1737361"/>
            <a:ext cx="8450007" cy="1477328"/>
          </a:xfrm>
          <a:prstGeom prst="rect">
            <a:avLst/>
          </a:prstGeom>
          <a:noFill/>
        </p:spPr>
        <p:txBody>
          <a:bodyPr wrap="square" rtlCol="0">
            <a:spAutoFit/>
          </a:bodyPr>
          <a:lstStyle/>
          <a:p>
            <a:pPr marL="285750" indent="-285750">
              <a:buFont typeface="Arial" panose="020B0604020202020204" pitchFamily="34" charset="0"/>
              <a:buChar char="•"/>
            </a:pPr>
            <a:r>
              <a:rPr lang="en-US" dirty="0"/>
              <a:t>With the Work Order </a:t>
            </a:r>
            <a:r>
              <a:rPr lang="en-US" dirty="0" smtClean="0"/>
              <a:t>and Phase numbers </a:t>
            </a:r>
            <a:r>
              <a:rPr lang="en-US" dirty="0"/>
              <a:t>in hand, follow the standard procedure for making a HuskyBuy purchase.</a:t>
            </a:r>
            <a:r>
              <a:rPr lang="en-US" b="1" i="1" dirty="0"/>
              <a:t> </a:t>
            </a:r>
          </a:p>
          <a:p>
            <a:pPr marL="285750" indent="-285750">
              <a:buFont typeface="Arial" panose="020B0604020202020204" pitchFamily="34" charset="0"/>
              <a:buChar char="•"/>
            </a:pPr>
            <a:r>
              <a:rPr lang="en-US" dirty="0" smtClean="0"/>
              <a:t>KFS </a:t>
            </a:r>
            <a:r>
              <a:rPr lang="en-US" dirty="0"/>
              <a:t>now has new fields for AiM Work Order and Aim Phase. </a:t>
            </a:r>
            <a:r>
              <a:rPr lang="en-US" i="1" dirty="0"/>
              <a:t> </a:t>
            </a:r>
            <a:r>
              <a:rPr lang="en-US" dirty="0"/>
              <a:t>Please complete these fields</a:t>
            </a:r>
            <a:endParaRPr lang="en-US" i="1" dirty="0"/>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518160" y="3851910"/>
            <a:ext cx="7848600" cy="2100482"/>
          </a:xfrm>
          <a:prstGeom prst="rect">
            <a:avLst/>
          </a:prstGeom>
        </p:spPr>
      </p:pic>
      <p:sp>
        <p:nvSpPr>
          <p:cNvPr id="5" name="Rectangle 4"/>
          <p:cNvSpPr/>
          <p:nvPr/>
        </p:nvSpPr>
        <p:spPr>
          <a:xfrm>
            <a:off x="2969623" y="5166360"/>
            <a:ext cx="4197532" cy="633550"/>
          </a:xfrm>
          <a:prstGeom prst="rect">
            <a:avLst/>
          </a:prstGeom>
          <a:noFill/>
          <a:ln w="57150">
            <a:solidFill>
              <a:srgbClr val="FF3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865795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152028"/>
          </a:xfrm>
        </p:spPr>
        <p:txBody>
          <a:bodyPr/>
          <a:lstStyle/>
          <a:p>
            <a:r>
              <a:rPr lang="en-US" b="1" dirty="0">
                <a:solidFill>
                  <a:srgbClr val="024D80"/>
                </a:solidFill>
              </a:rPr>
              <a:t>Purchase Request</a:t>
            </a:r>
            <a:br>
              <a:rPr lang="en-US" b="1" dirty="0">
                <a:solidFill>
                  <a:srgbClr val="024D80"/>
                </a:solidFill>
              </a:rPr>
            </a:br>
            <a:r>
              <a:rPr lang="en-US" sz="3200" b="1" i="1" dirty="0">
                <a:solidFill>
                  <a:srgbClr val="6482AD"/>
                </a:solidFill>
              </a:rPr>
              <a:t>Non-</a:t>
            </a:r>
            <a:r>
              <a:rPr lang="en-US" sz="3200" b="1" i="1" dirty="0" err="1">
                <a:solidFill>
                  <a:srgbClr val="6482AD"/>
                </a:solidFill>
              </a:rPr>
              <a:t>HuskyBuy</a:t>
            </a:r>
            <a:r>
              <a:rPr lang="en-US" sz="3200" b="1" i="1" dirty="0">
                <a:solidFill>
                  <a:srgbClr val="6482AD"/>
                </a:solidFill>
              </a:rPr>
              <a:t> Requests</a:t>
            </a:r>
          </a:p>
        </p:txBody>
      </p:sp>
      <p:pic>
        <p:nvPicPr>
          <p:cNvPr id="5" name="Picture 4"/>
          <p:cNvPicPr>
            <a:picLocks noChangeAspect="1"/>
          </p:cNvPicPr>
          <p:nvPr/>
        </p:nvPicPr>
        <p:blipFill>
          <a:blip r:embed="rId3"/>
          <a:stretch>
            <a:fillRect/>
          </a:stretch>
        </p:blipFill>
        <p:spPr>
          <a:xfrm>
            <a:off x="223784" y="1737361"/>
            <a:ext cx="2816679" cy="4391025"/>
          </a:xfrm>
          <a:prstGeom prst="rect">
            <a:avLst/>
          </a:prstGeom>
        </p:spPr>
      </p:pic>
      <p:sp>
        <p:nvSpPr>
          <p:cNvPr id="6" name="Rectangle: Rounded Corners 5"/>
          <p:cNvSpPr/>
          <p:nvPr/>
        </p:nvSpPr>
        <p:spPr>
          <a:xfrm>
            <a:off x="395855" y="3398408"/>
            <a:ext cx="1499508" cy="2507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p:cNvSpPr/>
          <p:nvPr/>
        </p:nvSpPr>
        <p:spPr>
          <a:xfrm rot="4770703">
            <a:off x="2096838" y="2946650"/>
            <a:ext cx="593506" cy="903514"/>
          </a:xfrm>
          <a:prstGeom prst="downArrow">
            <a:avLst/>
          </a:prstGeom>
          <a:solidFill>
            <a:srgbClr val="FF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566941" y="1925778"/>
            <a:ext cx="4961597" cy="1754326"/>
          </a:xfrm>
          <a:prstGeom prst="rect">
            <a:avLst/>
          </a:prstGeom>
        </p:spPr>
        <p:txBody>
          <a:bodyPr wrap="square">
            <a:spAutoFit/>
          </a:bodyPr>
          <a:lstStyle/>
          <a:p>
            <a:pPr marL="285750" indent="-285750">
              <a:buFont typeface="Arial" panose="020B0604020202020204" pitchFamily="34" charset="0"/>
              <a:buChar char="•"/>
            </a:pPr>
            <a:r>
              <a:rPr lang="en-US" dirty="0">
                <a:solidFill>
                  <a:srgbClr val="0000FF"/>
                </a:solidFill>
              </a:rPr>
              <a:t>Obtain a quote from vendor (done in advance)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Within the Work Order </a:t>
            </a:r>
            <a:r>
              <a:rPr lang="en-US" dirty="0" smtClean="0"/>
              <a:t>Phase</a:t>
            </a:r>
            <a:r>
              <a:rPr lang="en-US" dirty="0"/>
              <a:t> Select </a:t>
            </a:r>
            <a:r>
              <a:rPr lang="en-US" b="1" dirty="0"/>
              <a:t>Purchase Request</a:t>
            </a:r>
            <a:endParaRPr lang="en-US" dirty="0"/>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1581015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735627"/>
          </a:xfrm>
        </p:spPr>
        <p:txBody>
          <a:bodyPr>
            <a:normAutofit fontScale="90000"/>
          </a:bodyPr>
          <a:lstStyle/>
          <a:p>
            <a:r>
              <a:rPr lang="en-US" b="1" dirty="0">
                <a:solidFill>
                  <a:srgbClr val="024D80"/>
                </a:solidFill>
              </a:rPr>
              <a:t>Purchase Request</a:t>
            </a:r>
            <a:br>
              <a:rPr lang="en-US" b="1" dirty="0">
                <a:solidFill>
                  <a:srgbClr val="024D80"/>
                </a:solidFill>
              </a:rPr>
            </a:br>
            <a:r>
              <a:rPr lang="en-US" b="1" i="1" dirty="0">
                <a:solidFill>
                  <a:srgbClr val="6482AD"/>
                </a:solidFill>
              </a:rPr>
              <a:t>Non-</a:t>
            </a:r>
            <a:r>
              <a:rPr lang="en-US" b="1" i="1" dirty="0" err="1">
                <a:solidFill>
                  <a:srgbClr val="6482AD"/>
                </a:solidFill>
              </a:rPr>
              <a:t>HuskyBuy</a:t>
            </a:r>
            <a:r>
              <a:rPr lang="en-US" b="1" i="1" dirty="0">
                <a:solidFill>
                  <a:srgbClr val="6482AD"/>
                </a:solidFill>
              </a:rPr>
              <a:t> Requests</a:t>
            </a:r>
            <a:r>
              <a:rPr lang="en-US" b="1" dirty="0">
                <a:solidFill>
                  <a:srgbClr val="024D80"/>
                </a:solidFill>
              </a:rPr>
              <a:t/>
            </a:r>
            <a:br>
              <a:rPr lang="en-US" b="1" dirty="0">
                <a:solidFill>
                  <a:srgbClr val="024D80"/>
                </a:solidFill>
              </a:rPr>
            </a:br>
            <a:endParaRPr lang="en-US" b="1" dirty="0">
              <a:solidFill>
                <a:srgbClr val="024D80"/>
              </a:solidFill>
            </a:endParaRPr>
          </a:p>
        </p:txBody>
      </p:sp>
      <p:sp>
        <p:nvSpPr>
          <p:cNvPr id="11" name="TextBox 10"/>
          <p:cNvSpPr txBox="1"/>
          <p:nvPr/>
        </p:nvSpPr>
        <p:spPr>
          <a:xfrm>
            <a:off x="369856" y="1737361"/>
            <a:ext cx="8450007" cy="1477328"/>
          </a:xfrm>
          <a:prstGeom prst="rect">
            <a:avLst/>
          </a:prstGeom>
          <a:noFill/>
        </p:spPr>
        <p:txBody>
          <a:bodyPr wrap="square" rtlCol="0">
            <a:spAutoFit/>
          </a:bodyPr>
          <a:lstStyle/>
          <a:p>
            <a:pPr marL="285750" indent="-285750">
              <a:buFont typeface="Arial" panose="020B0604020202020204" pitchFamily="34" charset="0"/>
              <a:buChar char="•"/>
            </a:pPr>
            <a:r>
              <a:rPr lang="en-US" dirty="0"/>
              <a:t>In the Purchase Request Screen:</a:t>
            </a:r>
          </a:p>
          <a:p>
            <a:pPr marL="285750" indent="-285750">
              <a:buFont typeface="Arial" panose="020B0604020202020204" pitchFamily="34" charset="0"/>
              <a:buChar char="•"/>
            </a:pPr>
            <a:r>
              <a:rPr lang="en-US" dirty="0"/>
              <a:t>Enter </a:t>
            </a:r>
            <a:r>
              <a:rPr lang="en-US" b="1" i="1" dirty="0"/>
              <a:t>Description, Date </a:t>
            </a:r>
            <a:r>
              <a:rPr lang="en-US" b="1" i="1" dirty="0" smtClean="0"/>
              <a:t>Needed </a:t>
            </a:r>
            <a:r>
              <a:rPr lang="en-US" i="1" dirty="0" smtClean="0"/>
              <a:t>(choose following day as default)</a:t>
            </a:r>
            <a:endParaRPr lang="en-US" i="1" dirty="0"/>
          </a:p>
          <a:p>
            <a:pPr marL="285750" indent="-285750">
              <a:buFont typeface="Arial" panose="020B0604020202020204" pitchFamily="34" charset="0"/>
              <a:buChar char="•"/>
            </a:pPr>
            <a:r>
              <a:rPr lang="en-US" dirty="0"/>
              <a:t>Some of the information will be pre-filled based on the linked work order </a:t>
            </a:r>
            <a:r>
              <a:rPr lang="en-US" b="1" i="1" dirty="0"/>
              <a:t>(Work Order, Phase, Location, Status = Saved)</a:t>
            </a:r>
            <a:r>
              <a:rPr lang="en-US" dirty="0"/>
              <a:t/>
            </a:r>
            <a:br>
              <a:rPr lang="en-US" dirty="0"/>
            </a:br>
            <a:endParaRPr lang="en-US" dirty="0"/>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3085"/>
          <a:stretch/>
        </p:blipFill>
        <p:spPr>
          <a:xfrm>
            <a:off x="0" y="3301340"/>
            <a:ext cx="9144000" cy="3556660"/>
          </a:xfrm>
          <a:prstGeom prst="rect">
            <a:avLst/>
          </a:prstGeom>
        </p:spPr>
      </p:pic>
    </p:spTree>
    <p:extLst>
      <p:ext uri="{BB962C8B-B14F-4D97-AF65-F5344CB8AC3E}">
        <p14:creationId xmlns:p14="http://schemas.microsoft.com/office/powerpoint/2010/main" val="11564264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771471"/>
            <a:ext cx="2667000" cy="120032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2400"/>
              </a:spcBef>
              <a:spcAft>
                <a:spcPts val="0"/>
              </a:spcAft>
              <a:buClrTx/>
              <a:buSzTx/>
              <a:buFontTx/>
              <a:buNone/>
              <a:tabLst/>
              <a:defRPr/>
            </a:pPr>
            <a:r>
              <a:rPr kumimoji="0" lang="en-US" sz="2400" b="1" i="0" u="none" strike="noStrike" kern="1200" cap="none" spc="0" normalizeH="0" baseline="0" noProof="0" dirty="0">
                <a:ln>
                  <a:noFill/>
                </a:ln>
                <a:solidFill>
                  <a:srgbClr val="B22600"/>
                </a:solidFill>
                <a:effectLst/>
                <a:uLnTx/>
                <a:uFillTx/>
                <a:latin typeface="Century Gothic" panose="020B0502020202020204" pitchFamily="34" charset="0"/>
                <a:ea typeface="+mn-ea"/>
                <a:cs typeface="+mn-cs"/>
              </a:rPr>
              <a:t>Improve </a:t>
            </a:r>
            <a:r>
              <a:rPr kumimoji="0" lang="en-US" sz="2400" b="1" i="0" u="none" strike="noStrike" kern="1200" cap="none" spc="0" normalizeH="0" baseline="0" noProof="0" dirty="0" err="1">
                <a:ln>
                  <a:noFill/>
                </a:ln>
                <a:solidFill>
                  <a:srgbClr val="B22600"/>
                </a:solidFill>
                <a:effectLst/>
                <a:uLnTx/>
                <a:uFillTx/>
                <a:latin typeface="Century Gothic" panose="020B0502020202020204" pitchFamily="34" charset="0"/>
                <a:ea typeface="+mn-ea"/>
                <a:cs typeface="+mn-cs"/>
              </a:rPr>
              <a:t>AiM’s</a:t>
            </a:r>
            <a:r>
              <a:rPr kumimoji="0" lang="en-US" sz="2400" b="1" i="0" u="none" strike="noStrike" kern="1200" cap="none" spc="0" normalizeH="0" baseline="0" noProof="0" dirty="0">
                <a:ln>
                  <a:noFill/>
                </a:ln>
                <a:solidFill>
                  <a:srgbClr val="B22600"/>
                </a:solidFill>
                <a:effectLst/>
                <a:uLnTx/>
                <a:uFillTx/>
                <a:latin typeface="Century Gothic" panose="020B0502020202020204" pitchFamily="34" charset="0"/>
                <a:ea typeface="+mn-ea"/>
                <a:cs typeface="+mn-cs"/>
              </a:rPr>
              <a:t> Information to Drive Decisions</a:t>
            </a:r>
          </a:p>
        </p:txBody>
      </p:sp>
      <p:sp>
        <p:nvSpPr>
          <p:cNvPr id="8" name="TextBox 7"/>
          <p:cNvSpPr txBox="1"/>
          <p:nvPr/>
        </p:nvSpPr>
        <p:spPr>
          <a:xfrm>
            <a:off x="3429001" y="1783140"/>
            <a:ext cx="5257800" cy="1960537"/>
          </a:xfrm>
          <a:prstGeom prst="rect">
            <a:avLst/>
          </a:prstGeom>
          <a:noFill/>
        </p:spPr>
        <p:txBody>
          <a:bodyPr wrap="square" rtlCol="0">
            <a:spAutoFit/>
          </a:bodyPr>
          <a:lstStyle/>
          <a:p>
            <a:pPr marL="342900" marR="0" lvl="0" indent="-342900" algn="l" defTabSz="914400" rtl="0" eaLnBrk="1" fontAlgn="auto" latinLnBrk="0" hangingPunct="1">
              <a:lnSpc>
                <a:spcPct val="90000"/>
              </a:lnSpc>
              <a:spcBef>
                <a:spcPts val="1200"/>
              </a:spcBef>
              <a:spcAft>
                <a:spcPts val="200"/>
              </a:spcAft>
              <a:buClr>
                <a:srgbClr val="B22600"/>
              </a:buClr>
              <a:buSzPct val="100000"/>
              <a:buFont typeface="Arial" panose="020B0604020202020204" pitchFamily="34" charset="0"/>
              <a:buChar char="•"/>
              <a:tabLst/>
              <a:defRPr/>
            </a:pPr>
            <a:r>
              <a:rPr lang="en-US" sz="2400" noProof="0" dirty="0">
                <a:solidFill>
                  <a:prstClr val="black">
                    <a:lumMod val="75000"/>
                    <a:lumOff val="25000"/>
                  </a:prstClr>
                </a:solidFill>
                <a:latin typeface="Calibri" panose="020F0502020204030204"/>
              </a:rPr>
              <a:t>Classify Types of Maintenance </a:t>
            </a:r>
            <a:endPar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200"/>
              </a:spcBef>
              <a:spcAft>
                <a:spcPts val="200"/>
              </a:spcAft>
              <a:buClr>
                <a:srgbClr val="B22600"/>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Prioritize</a:t>
            </a:r>
            <a:r>
              <a:rPr kumimoji="0" lang="en-US" sz="2400" b="0" i="0" u="none" strike="noStrike" kern="1200" cap="none" spc="0" normalizeH="0" noProof="0" dirty="0">
                <a:ln>
                  <a:noFill/>
                </a:ln>
                <a:solidFill>
                  <a:prstClr val="black">
                    <a:lumMod val="75000"/>
                    <a:lumOff val="25000"/>
                  </a:prstClr>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Work </a:t>
            </a:r>
          </a:p>
          <a:p>
            <a:pPr marL="342900" marR="0" lvl="0" indent="-342900" algn="l" defTabSz="914400" rtl="0" eaLnBrk="1" fontAlgn="auto" latinLnBrk="0" hangingPunct="1">
              <a:lnSpc>
                <a:spcPct val="90000"/>
              </a:lnSpc>
              <a:spcBef>
                <a:spcPts val="1200"/>
              </a:spcBef>
              <a:spcAft>
                <a:spcPts val="200"/>
              </a:spcAft>
              <a:buClr>
                <a:srgbClr val="B22600"/>
              </a:buClr>
              <a:buSzPct val="100000"/>
              <a:buFont typeface="Arial" panose="020B0604020202020204" pitchFamily="34" charset="0"/>
              <a:buChar char="•"/>
              <a:tabLst/>
              <a:defRPr/>
            </a:pPr>
            <a:r>
              <a:rPr lang="en-US" sz="2400" dirty="0">
                <a:solidFill>
                  <a:prstClr val="black">
                    <a:lumMod val="75000"/>
                    <a:lumOff val="25000"/>
                  </a:prstClr>
                </a:solidFill>
                <a:latin typeface="Calibri" panose="020F0502020204030204"/>
              </a:rPr>
              <a:t>Evaluate Statuses </a:t>
            </a:r>
            <a:endPar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200"/>
              </a:spcBef>
              <a:spcAft>
                <a:spcPts val="200"/>
              </a:spcAft>
              <a:buClr>
                <a:srgbClr val="B22600"/>
              </a:buClr>
              <a:buSzPct val="100000"/>
              <a:buFont typeface="Arial" panose="020B0604020202020204" pitchFamily="34" charset="0"/>
              <a:buChar char="•"/>
              <a:tabLst/>
              <a:defRPr/>
            </a:pPr>
            <a:r>
              <a:rPr lang="en-US" sz="2400" dirty="0">
                <a:solidFill>
                  <a:prstClr val="black">
                    <a:lumMod val="75000"/>
                    <a:lumOff val="25000"/>
                  </a:prstClr>
                </a:solidFill>
                <a:latin typeface="Calibri" panose="020F0502020204030204"/>
              </a:rPr>
              <a:t>Link to Assets</a:t>
            </a:r>
            <a:endPar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cxnSp>
        <p:nvCxnSpPr>
          <p:cNvPr id="10" name="Straight Connector 9"/>
          <p:cNvCxnSpPr/>
          <p:nvPr/>
        </p:nvCxnSpPr>
        <p:spPr>
          <a:xfrm>
            <a:off x="3276600" y="1828800"/>
            <a:ext cx="0" cy="403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3"/>
          <p:cNvSpPr>
            <a:spLocks noGrp="1"/>
          </p:cNvSpPr>
          <p:nvPr>
            <p:ph type="title"/>
          </p:nvPr>
        </p:nvSpPr>
        <p:spPr>
          <a:xfrm>
            <a:off x="675657" y="364772"/>
            <a:ext cx="8229600" cy="1143000"/>
          </a:xfrm>
        </p:spPr>
        <p:txBody>
          <a:bodyPr>
            <a:normAutofit/>
          </a:bodyPr>
          <a:lstStyle/>
          <a:p>
            <a:pPr>
              <a:spcBef>
                <a:spcPct val="20000"/>
              </a:spcBef>
            </a:pPr>
            <a:r>
              <a:rPr lang="en-US" b="1" dirty="0">
                <a:solidFill>
                  <a:srgbClr val="024D80"/>
                </a:solidFill>
              </a:rPr>
              <a:t>Core Concepts</a:t>
            </a:r>
          </a:p>
        </p:txBody>
      </p:sp>
    </p:spTree>
    <p:extLst>
      <p:ext uri="{BB962C8B-B14F-4D97-AF65-F5344CB8AC3E}">
        <p14:creationId xmlns:p14="http://schemas.microsoft.com/office/powerpoint/2010/main" val="395298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Purchase Request</a:t>
            </a:r>
            <a:br>
              <a:rPr lang="en-US" b="1" dirty="0">
                <a:solidFill>
                  <a:srgbClr val="024D80"/>
                </a:solidFill>
              </a:rPr>
            </a:br>
            <a:r>
              <a:rPr lang="en-US" b="1" i="1" dirty="0">
                <a:solidFill>
                  <a:srgbClr val="6482AD"/>
                </a:solidFill>
              </a:rPr>
              <a:t>Non-</a:t>
            </a:r>
            <a:r>
              <a:rPr lang="en-US" b="1" i="1" dirty="0" err="1">
                <a:solidFill>
                  <a:srgbClr val="6482AD"/>
                </a:solidFill>
              </a:rPr>
              <a:t>HuskyBuy</a:t>
            </a:r>
            <a:r>
              <a:rPr lang="en-US" b="1" i="1" dirty="0">
                <a:solidFill>
                  <a:srgbClr val="6482AD"/>
                </a:solidFill>
              </a:rPr>
              <a:t> Requests</a:t>
            </a:r>
            <a:endParaRPr lang="en-US" b="1" dirty="0">
              <a:solidFill>
                <a:srgbClr val="024D80"/>
              </a:solidFill>
            </a:endParaRPr>
          </a:p>
        </p:txBody>
      </p:sp>
      <p:sp>
        <p:nvSpPr>
          <p:cNvPr id="11" name="TextBox 10"/>
          <p:cNvSpPr txBox="1"/>
          <p:nvPr/>
        </p:nvSpPr>
        <p:spPr>
          <a:xfrm>
            <a:off x="369856" y="1737361"/>
            <a:ext cx="8450007"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To add a line for material to the Purchase Request, select </a:t>
            </a:r>
            <a:r>
              <a:rPr lang="en-US" b="1" i="1" dirty="0"/>
              <a:t>Add New Line Item</a:t>
            </a:r>
            <a:r>
              <a:rPr lang="en-US" dirty="0"/>
              <a:t>, </a:t>
            </a:r>
            <a:r>
              <a:rPr lang="en-US" b="1" i="1" dirty="0"/>
              <a:t>Add </a:t>
            </a:r>
            <a:r>
              <a:rPr lang="en-US" b="1" i="1" dirty="0" err="1"/>
              <a:t>NonStock</a:t>
            </a:r>
            <a:r>
              <a:rPr lang="en-US" b="1" i="1" dirty="0"/>
              <a:t> Part</a:t>
            </a:r>
          </a:p>
          <a:p>
            <a:r>
              <a:rPr lang="en-US" dirty="0"/>
              <a:t/>
            </a:r>
            <a:br>
              <a:rPr lang="en-US" dirty="0"/>
            </a:b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2630" y="2937689"/>
            <a:ext cx="5859484" cy="2578173"/>
          </a:xfrm>
          <a:prstGeom prst="rect">
            <a:avLst/>
          </a:prstGeom>
        </p:spPr>
      </p:pic>
      <p:pic>
        <p:nvPicPr>
          <p:cNvPr id="7" name="Picture 6"/>
          <p:cNvPicPr>
            <a:picLocks noChangeAspect="1"/>
          </p:cNvPicPr>
          <p:nvPr/>
        </p:nvPicPr>
        <p:blipFill>
          <a:blip r:embed="rId4"/>
          <a:stretch>
            <a:fillRect/>
          </a:stretch>
        </p:blipFill>
        <p:spPr>
          <a:xfrm>
            <a:off x="2672739" y="2734492"/>
            <a:ext cx="6147123" cy="285641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692" y="2864849"/>
            <a:ext cx="2383378" cy="2906559"/>
          </a:xfrm>
          <a:prstGeom prst="rect">
            <a:avLst/>
          </a:prstGeom>
        </p:spPr>
      </p:pic>
    </p:spTree>
    <p:extLst>
      <p:ext uri="{BB962C8B-B14F-4D97-AF65-F5344CB8AC3E}">
        <p14:creationId xmlns:p14="http://schemas.microsoft.com/office/powerpoint/2010/main" val="19195101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Purchase Request</a:t>
            </a:r>
            <a:br>
              <a:rPr lang="en-US" b="1" dirty="0">
                <a:solidFill>
                  <a:srgbClr val="024D80"/>
                </a:solidFill>
              </a:rPr>
            </a:br>
            <a:r>
              <a:rPr lang="en-US" b="1" i="1" dirty="0">
                <a:solidFill>
                  <a:srgbClr val="6482AD"/>
                </a:solidFill>
              </a:rPr>
              <a:t>Non-</a:t>
            </a:r>
            <a:r>
              <a:rPr lang="en-US" b="1" i="1" dirty="0" err="1">
                <a:solidFill>
                  <a:srgbClr val="6482AD"/>
                </a:solidFill>
              </a:rPr>
              <a:t>HuskyBuy</a:t>
            </a:r>
            <a:r>
              <a:rPr lang="en-US" b="1" i="1" dirty="0">
                <a:solidFill>
                  <a:srgbClr val="6482AD"/>
                </a:solidFill>
              </a:rPr>
              <a:t> Requests</a:t>
            </a:r>
            <a:endParaRPr lang="en-US" b="1" dirty="0">
              <a:solidFill>
                <a:srgbClr val="024D80"/>
              </a:solidFill>
            </a:endParaRPr>
          </a:p>
        </p:txBody>
      </p:sp>
      <p:sp>
        <p:nvSpPr>
          <p:cNvPr id="11" name="TextBox 10"/>
          <p:cNvSpPr txBox="1"/>
          <p:nvPr/>
        </p:nvSpPr>
        <p:spPr>
          <a:xfrm>
            <a:off x="369855" y="1925825"/>
            <a:ext cx="8450007" cy="923330"/>
          </a:xfrm>
          <a:prstGeom prst="rect">
            <a:avLst/>
          </a:prstGeom>
          <a:noFill/>
        </p:spPr>
        <p:txBody>
          <a:bodyPr wrap="square" rtlCol="0">
            <a:spAutoFit/>
          </a:bodyPr>
          <a:lstStyle/>
          <a:p>
            <a:pPr marL="285750" indent="-285750">
              <a:buFont typeface="Arial" panose="020B0604020202020204" pitchFamily="34" charset="0"/>
              <a:buChar char="•"/>
            </a:pPr>
            <a:r>
              <a:rPr lang="en-US" dirty="0"/>
              <a:t>To add a line for service, select </a:t>
            </a:r>
            <a:r>
              <a:rPr lang="en-US" b="1" i="1" dirty="0"/>
              <a:t>Add New Line Item, Add </a:t>
            </a:r>
            <a:r>
              <a:rPr lang="en-US" b="1" i="1" dirty="0" smtClean="0"/>
              <a:t>Service</a:t>
            </a:r>
          </a:p>
          <a:p>
            <a:pPr marL="285750" indent="-285750">
              <a:buFont typeface="Arial" panose="020B0604020202020204" pitchFamily="34" charset="0"/>
              <a:buChar char="•"/>
            </a:pPr>
            <a:r>
              <a:rPr lang="en-US" b="1" i="1" dirty="0" smtClean="0"/>
              <a:t>Choose the contractor, enter the Total</a:t>
            </a:r>
            <a:r>
              <a:rPr lang="en-US" dirty="0"/>
              <a:t/>
            </a:r>
            <a:br>
              <a:rPr lang="en-US" dirty="0"/>
            </a:br>
            <a:endParaRPr lang="en-US" dirty="0"/>
          </a:p>
        </p:txBody>
      </p:sp>
      <p:pic>
        <p:nvPicPr>
          <p:cNvPr id="7" name="Picture 6"/>
          <p:cNvPicPr>
            <a:picLocks noChangeAspect="1"/>
          </p:cNvPicPr>
          <p:nvPr/>
        </p:nvPicPr>
        <p:blipFill>
          <a:blip r:embed="rId3"/>
          <a:stretch>
            <a:fillRect/>
          </a:stretch>
        </p:blipFill>
        <p:spPr>
          <a:xfrm>
            <a:off x="185601" y="3079643"/>
            <a:ext cx="2171700" cy="2447925"/>
          </a:xfrm>
          <a:prstGeom prst="rect">
            <a:avLst/>
          </a:prstGeom>
        </p:spPr>
      </p:pic>
      <p:pic>
        <p:nvPicPr>
          <p:cNvPr id="5" name="Picture 4"/>
          <p:cNvPicPr>
            <a:picLocks noChangeAspect="1"/>
          </p:cNvPicPr>
          <p:nvPr/>
        </p:nvPicPr>
        <p:blipFill>
          <a:blip r:embed="rId4"/>
          <a:stretch>
            <a:fillRect/>
          </a:stretch>
        </p:blipFill>
        <p:spPr>
          <a:xfrm>
            <a:off x="2705646" y="3079643"/>
            <a:ext cx="6114216" cy="2546713"/>
          </a:xfrm>
          <a:prstGeom prst="rect">
            <a:avLst/>
          </a:prstGeom>
        </p:spPr>
      </p:pic>
    </p:spTree>
    <p:extLst>
      <p:ext uri="{BB962C8B-B14F-4D97-AF65-F5344CB8AC3E}">
        <p14:creationId xmlns:p14="http://schemas.microsoft.com/office/powerpoint/2010/main" val="401290191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Purchase Request</a:t>
            </a:r>
            <a:br>
              <a:rPr lang="en-US" b="1" dirty="0">
                <a:solidFill>
                  <a:srgbClr val="024D80"/>
                </a:solidFill>
              </a:rPr>
            </a:br>
            <a:r>
              <a:rPr lang="en-US" b="1" i="1" dirty="0">
                <a:solidFill>
                  <a:srgbClr val="6482AD"/>
                </a:solidFill>
              </a:rPr>
              <a:t>Attach Quote</a:t>
            </a:r>
            <a:endParaRPr lang="en-US" b="1" dirty="0">
              <a:solidFill>
                <a:srgbClr val="024D80"/>
              </a:solidFill>
            </a:endParaRPr>
          </a:p>
        </p:txBody>
      </p:sp>
      <p:sp>
        <p:nvSpPr>
          <p:cNvPr id="11" name="TextBox 10"/>
          <p:cNvSpPr txBox="1"/>
          <p:nvPr/>
        </p:nvSpPr>
        <p:spPr>
          <a:xfrm>
            <a:off x="556248" y="1941415"/>
            <a:ext cx="3120188" cy="923330"/>
          </a:xfrm>
          <a:prstGeom prst="rect">
            <a:avLst/>
          </a:prstGeom>
          <a:noFill/>
        </p:spPr>
        <p:txBody>
          <a:bodyPr wrap="square" rtlCol="0">
            <a:spAutoFit/>
          </a:bodyPr>
          <a:lstStyle/>
          <a:p>
            <a:pPr marL="171450" indent="-171450">
              <a:buFont typeface="Arial" panose="020B0604020202020204" pitchFamily="34" charset="0"/>
              <a:buChar char="•"/>
            </a:pPr>
            <a:r>
              <a:rPr lang="en-US" dirty="0"/>
              <a:t>Select </a:t>
            </a:r>
            <a:r>
              <a:rPr lang="en-US" b="1" i="1" dirty="0"/>
              <a:t>Related Documents</a:t>
            </a:r>
          </a:p>
          <a:p>
            <a:pPr marL="171450" indent="-171450">
              <a:buFont typeface="Arial" panose="020B0604020202020204" pitchFamily="34" charset="0"/>
              <a:buChar char="•"/>
            </a:pPr>
            <a:r>
              <a:rPr lang="en-US" dirty="0"/>
              <a:t>Select</a:t>
            </a:r>
            <a:r>
              <a:rPr lang="en-US" b="1" i="1" dirty="0"/>
              <a:t> Edit</a:t>
            </a:r>
          </a:p>
          <a:p>
            <a:pPr marL="171450" indent="-171450">
              <a:buFont typeface="Arial" panose="020B0604020202020204" pitchFamily="34" charset="0"/>
              <a:buChar char="•"/>
            </a:pPr>
            <a:r>
              <a:rPr lang="en-US" dirty="0"/>
              <a:t>Select</a:t>
            </a:r>
            <a:r>
              <a:rPr lang="en-US" b="1" i="1" dirty="0"/>
              <a:t> Add</a:t>
            </a:r>
          </a:p>
        </p:txBody>
      </p:sp>
      <p:pic>
        <p:nvPicPr>
          <p:cNvPr id="3" name="Picture 2"/>
          <p:cNvPicPr>
            <a:picLocks noChangeAspect="1"/>
          </p:cNvPicPr>
          <p:nvPr/>
        </p:nvPicPr>
        <p:blipFill>
          <a:blip r:embed="rId3"/>
          <a:stretch>
            <a:fillRect/>
          </a:stretch>
        </p:blipFill>
        <p:spPr>
          <a:xfrm>
            <a:off x="4160165" y="1941415"/>
            <a:ext cx="1524171" cy="4107737"/>
          </a:xfrm>
          <a:prstGeom prst="rect">
            <a:avLst/>
          </a:prstGeom>
        </p:spPr>
      </p:pic>
      <p:sp>
        <p:nvSpPr>
          <p:cNvPr id="5" name="Rectangle 4"/>
          <p:cNvSpPr/>
          <p:nvPr/>
        </p:nvSpPr>
        <p:spPr>
          <a:xfrm>
            <a:off x="4095223" y="5726798"/>
            <a:ext cx="1212351" cy="289604"/>
          </a:xfrm>
          <a:prstGeom prst="rect">
            <a:avLst/>
          </a:prstGeom>
          <a:noFill/>
          <a:ln w="508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6143163" y="2569015"/>
            <a:ext cx="2362200" cy="704850"/>
          </a:xfrm>
          <a:prstGeom prst="rect">
            <a:avLst/>
          </a:prstGeom>
        </p:spPr>
      </p:pic>
      <p:pic>
        <p:nvPicPr>
          <p:cNvPr id="7" name="Picture 6"/>
          <p:cNvPicPr>
            <a:picLocks noChangeAspect="1"/>
          </p:cNvPicPr>
          <p:nvPr/>
        </p:nvPicPr>
        <p:blipFill>
          <a:blip r:embed="rId5"/>
          <a:stretch>
            <a:fillRect/>
          </a:stretch>
        </p:blipFill>
        <p:spPr>
          <a:xfrm>
            <a:off x="5927796" y="3883693"/>
            <a:ext cx="2792934" cy="1297830"/>
          </a:xfrm>
          <a:prstGeom prst="rect">
            <a:avLst/>
          </a:prstGeom>
        </p:spPr>
      </p:pic>
      <p:sp>
        <p:nvSpPr>
          <p:cNvPr id="10" name="Rectangle 9"/>
          <p:cNvSpPr/>
          <p:nvPr/>
        </p:nvSpPr>
        <p:spPr>
          <a:xfrm>
            <a:off x="7935244" y="4158671"/>
            <a:ext cx="863031" cy="373937"/>
          </a:xfrm>
          <a:prstGeom prst="rect">
            <a:avLst/>
          </a:prstGeom>
          <a:noFill/>
          <a:ln w="508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92747" y="2851841"/>
            <a:ext cx="863031" cy="373937"/>
          </a:xfrm>
          <a:prstGeom prst="rect">
            <a:avLst/>
          </a:prstGeom>
          <a:noFill/>
          <a:ln w="508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335116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Purchase Request</a:t>
            </a:r>
            <a:br>
              <a:rPr lang="en-US" b="1" dirty="0">
                <a:solidFill>
                  <a:srgbClr val="024D80"/>
                </a:solidFill>
              </a:rPr>
            </a:br>
            <a:r>
              <a:rPr lang="en-US" b="1" i="1" dirty="0">
                <a:solidFill>
                  <a:srgbClr val="6482AD"/>
                </a:solidFill>
              </a:rPr>
              <a:t>Attach Quote</a:t>
            </a:r>
            <a:endParaRPr lang="en-US" b="1" dirty="0">
              <a:solidFill>
                <a:srgbClr val="024D80"/>
              </a:solidFill>
            </a:endParaRPr>
          </a:p>
        </p:txBody>
      </p:sp>
      <p:sp>
        <p:nvSpPr>
          <p:cNvPr id="11" name="TextBox 10"/>
          <p:cNvSpPr txBox="1"/>
          <p:nvPr/>
        </p:nvSpPr>
        <p:spPr>
          <a:xfrm>
            <a:off x="494190" y="1927500"/>
            <a:ext cx="5844968" cy="1200329"/>
          </a:xfrm>
          <a:prstGeom prst="rect">
            <a:avLst/>
          </a:prstGeom>
          <a:noFill/>
        </p:spPr>
        <p:txBody>
          <a:bodyPr wrap="square" rtlCol="0">
            <a:spAutoFit/>
          </a:bodyPr>
          <a:lstStyle/>
          <a:p>
            <a:pPr marL="171450" indent="-171450">
              <a:buFont typeface="Arial" panose="020B0604020202020204" pitchFamily="34" charset="0"/>
              <a:buChar char="•"/>
            </a:pPr>
            <a:r>
              <a:rPr lang="en-US" dirty="0"/>
              <a:t>Select </a:t>
            </a:r>
            <a:r>
              <a:rPr lang="en-US" b="1" i="1" dirty="0"/>
              <a:t>Browse</a:t>
            </a:r>
          </a:p>
          <a:p>
            <a:pPr marL="171450" indent="-171450">
              <a:buFont typeface="Arial" panose="020B0604020202020204" pitchFamily="34" charset="0"/>
              <a:buChar char="•"/>
            </a:pPr>
            <a:r>
              <a:rPr lang="en-US" dirty="0"/>
              <a:t>Select the file</a:t>
            </a:r>
          </a:p>
          <a:p>
            <a:pPr marL="171450" indent="-171450" defTabSz="914400">
              <a:buFont typeface="Arial" panose="020B0604020202020204" pitchFamily="34" charset="0"/>
              <a:buChar char="•"/>
            </a:pPr>
            <a:r>
              <a:rPr lang="en-US" dirty="0"/>
              <a:t>Click</a:t>
            </a:r>
            <a:r>
              <a:rPr lang="en-US" b="1" i="1" dirty="0"/>
              <a:t> Next </a:t>
            </a:r>
          </a:p>
          <a:p>
            <a:pPr marL="171450" indent="-171450" defTabSz="914400">
              <a:buFont typeface="Arial" panose="020B0604020202020204" pitchFamily="34" charset="0"/>
              <a:buChar char="•"/>
            </a:pPr>
            <a:r>
              <a:rPr lang="en-US" dirty="0"/>
              <a:t>Select the document type (use </a:t>
            </a:r>
            <a:r>
              <a:rPr lang="en-US" b="1" i="1" dirty="0"/>
              <a:t>General</a:t>
            </a:r>
            <a:r>
              <a:rPr lang="en-US" i="1" dirty="0"/>
              <a:t>)</a:t>
            </a:r>
          </a:p>
        </p:txBody>
      </p:sp>
      <p:pic>
        <p:nvPicPr>
          <p:cNvPr id="4" name="Picture 3"/>
          <p:cNvPicPr>
            <a:picLocks noChangeAspect="1"/>
          </p:cNvPicPr>
          <p:nvPr/>
        </p:nvPicPr>
        <p:blipFill>
          <a:blip r:embed="rId3"/>
          <a:stretch>
            <a:fillRect/>
          </a:stretch>
        </p:blipFill>
        <p:spPr>
          <a:xfrm>
            <a:off x="401946" y="4380065"/>
            <a:ext cx="2657475" cy="1514475"/>
          </a:xfrm>
          <a:prstGeom prst="rect">
            <a:avLst/>
          </a:prstGeom>
        </p:spPr>
      </p:pic>
      <p:pic>
        <p:nvPicPr>
          <p:cNvPr id="8" name="Picture 7"/>
          <p:cNvPicPr>
            <a:picLocks noChangeAspect="1"/>
          </p:cNvPicPr>
          <p:nvPr/>
        </p:nvPicPr>
        <p:blipFill>
          <a:blip r:embed="rId4"/>
          <a:stretch>
            <a:fillRect/>
          </a:stretch>
        </p:blipFill>
        <p:spPr>
          <a:xfrm>
            <a:off x="3499956" y="4494623"/>
            <a:ext cx="2000250" cy="971550"/>
          </a:xfrm>
          <a:prstGeom prst="rect">
            <a:avLst/>
          </a:prstGeom>
        </p:spPr>
      </p:pic>
      <p:pic>
        <p:nvPicPr>
          <p:cNvPr id="9" name="Picture 8"/>
          <p:cNvPicPr>
            <a:picLocks noChangeAspect="1"/>
          </p:cNvPicPr>
          <p:nvPr/>
        </p:nvPicPr>
        <p:blipFill>
          <a:blip r:embed="rId5"/>
          <a:stretch>
            <a:fillRect/>
          </a:stretch>
        </p:blipFill>
        <p:spPr>
          <a:xfrm>
            <a:off x="5819133" y="1461864"/>
            <a:ext cx="3078287" cy="4690376"/>
          </a:xfrm>
          <a:prstGeom prst="rect">
            <a:avLst/>
          </a:prstGeom>
        </p:spPr>
      </p:pic>
      <p:sp>
        <p:nvSpPr>
          <p:cNvPr id="13" name="Rectangle 12"/>
          <p:cNvSpPr/>
          <p:nvPr/>
        </p:nvSpPr>
        <p:spPr>
          <a:xfrm>
            <a:off x="822960" y="4767209"/>
            <a:ext cx="2033256" cy="431515"/>
          </a:xfrm>
          <a:prstGeom prst="rect">
            <a:avLst/>
          </a:prstGeom>
          <a:noFill/>
          <a:ln w="603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78348" y="4705787"/>
            <a:ext cx="945449" cy="431515"/>
          </a:xfrm>
          <a:prstGeom prst="rect">
            <a:avLst/>
          </a:prstGeom>
          <a:noFill/>
          <a:ln w="603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15928" y="4869951"/>
            <a:ext cx="945449" cy="264134"/>
          </a:xfrm>
          <a:prstGeom prst="rect">
            <a:avLst/>
          </a:prstGeom>
          <a:noFill/>
          <a:ln w="6032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179188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Purchase Request</a:t>
            </a:r>
            <a:br>
              <a:rPr lang="en-US" b="1" dirty="0">
                <a:solidFill>
                  <a:srgbClr val="024D80"/>
                </a:solidFill>
              </a:rPr>
            </a:br>
            <a:r>
              <a:rPr lang="en-US" b="1" i="1" dirty="0">
                <a:solidFill>
                  <a:srgbClr val="6482AD"/>
                </a:solidFill>
              </a:rPr>
              <a:t>Attach Quote</a:t>
            </a:r>
            <a:endParaRPr lang="en-US" b="1" dirty="0">
              <a:solidFill>
                <a:srgbClr val="024D80"/>
              </a:solidFill>
            </a:endParaRPr>
          </a:p>
        </p:txBody>
      </p:sp>
      <p:sp>
        <p:nvSpPr>
          <p:cNvPr id="11" name="TextBox 10"/>
          <p:cNvSpPr txBox="1"/>
          <p:nvPr/>
        </p:nvSpPr>
        <p:spPr>
          <a:xfrm>
            <a:off x="494190" y="1927500"/>
            <a:ext cx="5844968" cy="1200329"/>
          </a:xfrm>
          <a:prstGeom prst="rect">
            <a:avLst/>
          </a:prstGeom>
          <a:noFill/>
        </p:spPr>
        <p:txBody>
          <a:bodyPr wrap="square" rtlCol="0">
            <a:spAutoFit/>
          </a:bodyPr>
          <a:lstStyle/>
          <a:p>
            <a:pPr marL="171450" indent="-171450">
              <a:buFont typeface="Arial" panose="020B0604020202020204" pitchFamily="34" charset="0"/>
              <a:buChar char="•"/>
            </a:pPr>
            <a:r>
              <a:rPr lang="en-US" dirty="0"/>
              <a:t>Select</a:t>
            </a:r>
            <a:r>
              <a:rPr lang="en-US" b="1" i="1" dirty="0"/>
              <a:t> Next</a:t>
            </a:r>
          </a:p>
          <a:p>
            <a:pPr marL="171450" indent="-171450">
              <a:buFont typeface="Arial" panose="020B0604020202020204" pitchFamily="34" charset="0"/>
              <a:buChar char="•"/>
            </a:pPr>
            <a:r>
              <a:rPr lang="en-US" dirty="0"/>
              <a:t>Select</a:t>
            </a:r>
            <a:r>
              <a:rPr lang="en-US" b="1" i="1" dirty="0"/>
              <a:t> Load</a:t>
            </a:r>
          </a:p>
          <a:p>
            <a:pPr marL="171450" indent="-171450">
              <a:buFont typeface="Arial" panose="020B0604020202020204" pitchFamily="34" charset="0"/>
              <a:buChar char="•"/>
            </a:pPr>
            <a:r>
              <a:rPr lang="en-US" dirty="0"/>
              <a:t>Add Roles for access: Supervisor, Finance</a:t>
            </a:r>
          </a:p>
          <a:p>
            <a:pPr marL="171450" indent="-171450">
              <a:buFont typeface="Arial" panose="020B0604020202020204" pitchFamily="34" charset="0"/>
              <a:buChar char="•"/>
            </a:pPr>
            <a:r>
              <a:rPr lang="en-US" b="1" i="1" dirty="0"/>
              <a:t>Select Done</a:t>
            </a:r>
          </a:p>
        </p:txBody>
      </p:sp>
      <p:pic>
        <p:nvPicPr>
          <p:cNvPr id="3" name="Picture 2"/>
          <p:cNvPicPr>
            <a:picLocks noChangeAspect="1"/>
          </p:cNvPicPr>
          <p:nvPr/>
        </p:nvPicPr>
        <p:blipFill>
          <a:blip r:embed="rId3"/>
          <a:stretch>
            <a:fillRect/>
          </a:stretch>
        </p:blipFill>
        <p:spPr>
          <a:xfrm>
            <a:off x="442642" y="3670613"/>
            <a:ext cx="2362200" cy="885825"/>
          </a:xfrm>
          <a:prstGeom prst="rect">
            <a:avLst/>
          </a:prstGeom>
        </p:spPr>
      </p:pic>
      <p:pic>
        <p:nvPicPr>
          <p:cNvPr id="5" name="Picture 4"/>
          <p:cNvPicPr>
            <a:picLocks noChangeAspect="1"/>
          </p:cNvPicPr>
          <p:nvPr/>
        </p:nvPicPr>
        <p:blipFill>
          <a:blip r:embed="rId4"/>
          <a:stretch>
            <a:fillRect/>
          </a:stretch>
        </p:blipFill>
        <p:spPr>
          <a:xfrm>
            <a:off x="3446491" y="3670613"/>
            <a:ext cx="1733550" cy="1200150"/>
          </a:xfrm>
          <a:prstGeom prst="rect">
            <a:avLst/>
          </a:prstGeom>
        </p:spPr>
      </p:pic>
      <p:pic>
        <p:nvPicPr>
          <p:cNvPr id="6" name="Picture 5"/>
          <p:cNvPicPr>
            <a:picLocks noChangeAspect="1"/>
          </p:cNvPicPr>
          <p:nvPr/>
        </p:nvPicPr>
        <p:blipFill>
          <a:blip r:embed="rId5"/>
          <a:stretch>
            <a:fillRect/>
          </a:stretch>
        </p:blipFill>
        <p:spPr>
          <a:xfrm>
            <a:off x="6111198" y="376057"/>
            <a:ext cx="1975707" cy="5940079"/>
          </a:xfrm>
          <a:prstGeom prst="rect">
            <a:avLst/>
          </a:prstGeom>
        </p:spPr>
      </p:pic>
      <p:pic>
        <p:nvPicPr>
          <p:cNvPr id="7" name="Picture 6"/>
          <p:cNvPicPr>
            <a:picLocks noChangeAspect="1"/>
          </p:cNvPicPr>
          <p:nvPr/>
        </p:nvPicPr>
        <p:blipFill>
          <a:blip r:embed="rId6"/>
          <a:stretch>
            <a:fillRect/>
          </a:stretch>
        </p:blipFill>
        <p:spPr>
          <a:xfrm>
            <a:off x="1930676" y="4937297"/>
            <a:ext cx="1943100" cy="952500"/>
          </a:xfrm>
          <a:prstGeom prst="rect">
            <a:avLst/>
          </a:prstGeom>
        </p:spPr>
      </p:pic>
      <p:sp>
        <p:nvSpPr>
          <p:cNvPr id="10" name="Rectangle 9"/>
          <p:cNvSpPr/>
          <p:nvPr/>
        </p:nvSpPr>
        <p:spPr>
          <a:xfrm>
            <a:off x="307733" y="4013163"/>
            <a:ext cx="993913" cy="455648"/>
          </a:xfrm>
          <a:prstGeom prst="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313266" y="3815040"/>
            <a:ext cx="993913" cy="455648"/>
          </a:xfrm>
          <a:prstGeom prst="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806535" y="5185723"/>
            <a:ext cx="993913" cy="455648"/>
          </a:xfrm>
          <a:prstGeom prst="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831343" y="2191079"/>
            <a:ext cx="1783311" cy="300677"/>
          </a:xfrm>
          <a:prstGeom prst="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922829" y="5340694"/>
            <a:ext cx="1783311" cy="300677"/>
          </a:xfrm>
          <a:prstGeom prst="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791704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24D80"/>
                </a:solidFill>
              </a:rPr>
              <a:t>Approval of Purchase Request </a:t>
            </a:r>
            <a:br>
              <a:rPr lang="en-US" b="1" dirty="0">
                <a:solidFill>
                  <a:srgbClr val="024D80"/>
                </a:solidFill>
              </a:rPr>
            </a:br>
            <a:r>
              <a:rPr lang="en-US" sz="3200" b="1" i="1" dirty="0">
                <a:solidFill>
                  <a:srgbClr val="6482AD"/>
                </a:solidFill>
              </a:rPr>
              <a:t>by Supervisor</a:t>
            </a:r>
            <a:endParaRPr lang="en-US" b="1" dirty="0">
              <a:solidFill>
                <a:srgbClr val="024D80"/>
              </a:solidFill>
            </a:endParaRPr>
          </a:p>
        </p:txBody>
      </p:sp>
      <p:sp>
        <p:nvSpPr>
          <p:cNvPr id="11" name="TextBox 10"/>
          <p:cNvSpPr txBox="1"/>
          <p:nvPr/>
        </p:nvSpPr>
        <p:spPr>
          <a:xfrm>
            <a:off x="369856" y="1737361"/>
            <a:ext cx="8450007" cy="2862322"/>
          </a:xfrm>
          <a:prstGeom prst="rect">
            <a:avLst/>
          </a:prstGeom>
          <a:noFill/>
        </p:spPr>
        <p:txBody>
          <a:bodyPr wrap="square" rtlCol="0">
            <a:spAutoFit/>
          </a:bodyPr>
          <a:lstStyle/>
          <a:p>
            <a:pPr marL="285750" indent="-285750">
              <a:buFont typeface="Arial" panose="020B0604020202020204" pitchFamily="34" charset="0"/>
              <a:buChar char="•"/>
            </a:pPr>
            <a:r>
              <a:rPr lang="en-US" dirty="0"/>
              <a:t>Once the request is ready for Supervisor Approval, change the Status to </a:t>
            </a:r>
            <a:r>
              <a:rPr lang="en-US" b="1" i="1" dirty="0"/>
              <a:t>Open</a:t>
            </a:r>
            <a:r>
              <a:rPr lang="en-US" dirty="0"/>
              <a:t>.  This will trigger the request for approval by the Shop Supervisor.</a:t>
            </a:r>
          </a:p>
          <a:p>
            <a:pPr marL="285750" indent="-285750">
              <a:buFont typeface="Arial" panose="020B0604020202020204" pitchFamily="34" charset="0"/>
              <a:buChar char="•"/>
            </a:pPr>
            <a:r>
              <a:rPr lang="en-US" dirty="0"/>
              <a:t>The Supervisor will review and approve the request:</a:t>
            </a:r>
          </a:p>
          <a:p>
            <a:pPr marL="742950" lvl="1" indent="-285750">
              <a:buFont typeface="Arial" panose="020B0604020202020204" pitchFamily="34" charset="0"/>
              <a:buChar char="•"/>
            </a:pPr>
            <a:r>
              <a:rPr lang="en-US" dirty="0"/>
              <a:t>Select the transaction</a:t>
            </a:r>
          </a:p>
          <a:p>
            <a:pPr marL="742950" lvl="1" indent="-285750">
              <a:buFont typeface="Arial" panose="020B0604020202020204" pitchFamily="34" charset="0"/>
              <a:buChar char="•"/>
            </a:pPr>
            <a:r>
              <a:rPr lang="en-US" dirty="0"/>
              <a:t>Click </a:t>
            </a:r>
            <a:r>
              <a:rPr lang="en-US" b="1" i="1" dirty="0"/>
              <a:t>Edit</a:t>
            </a:r>
          </a:p>
          <a:p>
            <a:pPr marL="742950" lvl="1" indent="-285750">
              <a:buFont typeface="Arial" panose="020B0604020202020204" pitchFamily="34" charset="0"/>
              <a:buChar char="•"/>
            </a:pPr>
            <a:r>
              <a:rPr lang="en-US" dirty="0"/>
              <a:t>Review </a:t>
            </a:r>
          </a:p>
          <a:p>
            <a:pPr marL="742950" lvl="1" indent="-285750">
              <a:buFont typeface="Arial" panose="020B0604020202020204" pitchFamily="34" charset="0"/>
              <a:buChar char="•"/>
            </a:pPr>
            <a:r>
              <a:rPr lang="en-US" dirty="0"/>
              <a:t>Select status as </a:t>
            </a:r>
            <a:r>
              <a:rPr lang="en-US" b="1" i="1" dirty="0"/>
              <a:t>Approved</a:t>
            </a:r>
          </a:p>
          <a:p>
            <a:pPr marL="742950" lvl="1" indent="-285750">
              <a:buFont typeface="Arial" panose="020B0604020202020204" pitchFamily="34" charset="0"/>
              <a:buChar char="•"/>
            </a:pPr>
            <a:r>
              <a:rPr lang="en-US" b="1" i="1" dirty="0"/>
              <a:t>Save </a:t>
            </a:r>
            <a:r>
              <a:rPr lang="en-US" dirty="0"/>
              <a:t>the entry</a:t>
            </a:r>
          </a:p>
          <a:p>
            <a:r>
              <a:rPr lang="en-US" dirty="0"/>
              <a:t/>
            </a:r>
            <a:br>
              <a:rPr lang="en-US" dirty="0"/>
            </a:b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486"/>
          <a:stretch/>
        </p:blipFill>
        <p:spPr>
          <a:xfrm>
            <a:off x="324376" y="4173031"/>
            <a:ext cx="4927173" cy="696409"/>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36968"/>
          <a:stretch/>
        </p:blipFill>
        <p:spPr>
          <a:xfrm>
            <a:off x="324376" y="5100007"/>
            <a:ext cx="4972653" cy="97299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1549" y="3822360"/>
            <a:ext cx="2838319" cy="2228080"/>
          </a:xfrm>
          <a:prstGeom prst="rect">
            <a:avLst/>
          </a:prstGeom>
        </p:spPr>
      </p:pic>
    </p:spTree>
    <p:extLst>
      <p:ext uri="{BB962C8B-B14F-4D97-AF65-F5344CB8AC3E}">
        <p14:creationId xmlns:p14="http://schemas.microsoft.com/office/powerpoint/2010/main" val="403424657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Purchasing Job Materials </a:t>
            </a:r>
            <a:br>
              <a:rPr lang="en-US" b="1" dirty="0">
                <a:solidFill>
                  <a:srgbClr val="024D80"/>
                </a:solidFill>
              </a:rPr>
            </a:br>
            <a:r>
              <a:rPr lang="en-US" sz="3200" b="1" i="1" dirty="0">
                <a:solidFill>
                  <a:srgbClr val="6482AD"/>
                </a:solidFill>
              </a:rPr>
              <a:t>Other </a:t>
            </a:r>
            <a:r>
              <a:rPr lang="en-US" sz="3200" b="1" i="1" dirty="0" smtClean="0">
                <a:solidFill>
                  <a:srgbClr val="6482AD"/>
                </a:solidFill>
              </a:rPr>
              <a:t>Processes - </a:t>
            </a:r>
            <a:r>
              <a:rPr lang="en-US" sz="3200" b="1" i="1" dirty="0" err="1" smtClean="0">
                <a:solidFill>
                  <a:srgbClr val="6482AD"/>
                </a:solidFill>
              </a:rPr>
              <a:t>ProCards</a:t>
            </a:r>
            <a:endParaRPr lang="en-US" b="1" dirty="0">
              <a:solidFill>
                <a:srgbClr val="024D80"/>
              </a:solidFill>
            </a:endParaRPr>
          </a:p>
        </p:txBody>
      </p:sp>
      <p:sp>
        <p:nvSpPr>
          <p:cNvPr id="11" name="TextBox 10"/>
          <p:cNvSpPr txBox="1"/>
          <p:nvPr/>
        </p:nvSpPr>
        <p:spPr>
          <a:xfrm>
            <a:off x="369856" y="1737361"/>
            <a:ext cx="8450007" cy="1477328"/>
          </a:xfrm>
          <a:prstGeom prst="rect">
            <a:avLst/>
          </a:prstGeom>
          <a:noFill/>
        </p:spPr>
        <p:txBody>
          <a:bodyPr wrap="square" rtlCol="0">
            <a:spAutoFit/>
          </a:bodyPr>
          <a:lstStyle/>
          <a:p>
            <a:pPr marL="285750" indent="-285750">
              <a:buFont typeface="Arial" panose="020B0604020202020204" pitchFamily="34" charset="0"/>
              <a:buChar char="•"/>
            </a:pPr>
            <a:r>
              <a:rPr lang="en-US" dirty="0"/>
              <a:t>As a last resort, a </a:t>
            </a:r>
            <a:r>
              <a:rPr lang="en-US" dirty="0" err="1"/>
              <a:t>ProCard</a:t>
            </a:r>
            <a:r>
              <a:rPr lang="en-US" dirty="0"/>
              <a:t> can be used for purchasing </a:t>
            </a:r>
            <a:r>
              <a:rPr lang="en-US" dirty="0" smtClean="0"/>
              <a:t>materials</a:t>
            </a:r>
          </a:p>
          <a:p>
            <a:pPr marL="285750" indent="-285750">
              <a:buFont typeface="Arial" panose="020B0604020202020204" pitchFamily="34" charset="0"/>
              <a:buChar char="•"/>
            </a:pPr>
            <a:r>
              <a:rPr lang="en-US" dirty="0" smtClean="0"/>
              <a:t>The </a:t>
            </a:r>
            <a:r>
              <a:rPr lang="en-US" dirty="0" err="1" smtClean="0"/>
              <a:t>AiM</a:t>
            </a:r>
            <a:r>
              <a:rPr lang="en-US" dirty="0" smtClean="0"/>
              <a:t> Work Order and Phase Number must be entered on the </a:t>
            </a:r>
            <a:r>
              <a:rPr lang="en-US" dirty="0" err="1" smtClean="0"/>
              <a:t>ProCard</a:t>
            </a:r>
            <a:r>
              <a:rPr lang="en-US" dirty="0" smtClean="0"/>
              <a:t> Reallocation form</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3" name="Picture 2"/>
          <p:cNvPicPr>
            <a:picLocks noChangeAspect="1"/>
          </p:cNvPicPr>
          <p:nvPr/>
        </p:nvPicPr>
        <p:blipFill>
          <a:blip r:embed="rId3"/>
          <a:stretch>
            <a:fillRect/>
          </a:stretch>
        </p:blipFill>
        <p:spPr>
          <a:xfrm>
            <a:off x="1490870" y="2613991"/>
            <a:ext cx="6500192" cy="3311620"/>
          </a:xfrm>
          <a:prstGeom prst="rect">
            <a:avLst/>
          </a:prstGeom>
        </p:spPr>
      </p:pic>
      <p:sp>
        <p:nvSpPr>
          <p:cNvPr id="4" name="Rectangle 3"/>
          <p:cNvSpPr/>
          <p:nvPr/>
        </p:nvSpPr>
        <p:spPr>
          <a:xfrm>
            <a:off x="4632959" y="2733260"/>
            <a:ext cx="1097281" cy="2230626"/>
          </a:xfrm>
          <a:prstGeom prst="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44626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Purchasing Job Materials </a:t>
            </a:r>
            <a:br>
              <a:rPr lang="en-US" b="1" dirty="0">
                <a:solidFill>
                  <a:srgbClr val="024D80"/>
                </a:solidFill>
              </a:rPr>
            </a:br>
            <a:r>
              <a:rPr lang="en-US" sz="3200" b="1" i="1" dirty="0">
                <a:solidFill>
                  <a:srgbClr val="6482AD"/>
                </a:solidFill>
              </a:rPr>
              <a:t>Other </a:t>
            </a:r>
            <a:r>
              <a:rPr lang="en-US" sz="3200" b="1" i="1" dirty="0" smtClean="0">
                <a:solidFill>
                  <a:srgbClr val="6482AD"/>
                </a:solidFill>
              </a:rPr>
              <a:t>Processes – Mansfield Supply</a:t>
            </a:r>
            <a:endParaRPr lang="en-US" b="1" dirty="0">
              <a:solidFill>
                <a:srgbClr val="024D80"/>
              </a:solidFill>
            </a:endParaRPr>
          </a:p>
        </p:txBody>
      </p:sp>
      <p:sp>
        <p:nvSpPr>
          <p:cNvPr id="11" name="TextBox 10"/>
          <p:cNvSpPr txBox="1"/>
          <p:nvPr/>
        </p:nvSpPr>
        <p:spPr>
          <a:xfrm>
            <a:off x="369856" y="1926205"/>
            <a:ext cx="8450007"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If </a:t>
            </a:r>
            <a:r>
              <a:rPr lang="en-US" dirty="0"/>
              <a:t>no other processes can be applied, including the use of a </a:t>
            </a:r>
            <a:r>
              <a:rPr lang="en-US" dirty="0" err="1"/>
              <a:t>ProCard</a:t>
            </a:r>
            <a:r>
              <a:rPr lang="en-US" dirty="0"/>
              <a:t>, purchase the supplies at Mansfield Supply</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solidFill>
                  <a:srgbClr val="0000FF"/>
                </a:solidFill>
              </a:rPr>
              <a:t>Write </a:t>
            </a:r>
            <a:r>
              <a:rPr lang="en-US" dirty="0">
                <a:solidFill>
                  <a:srgbClr val="0000FF"/>
                </a:solidFill>
              </a:rPr>
              <a:t>the Work Order and Phase number on </a:t>
            </a:r>
            <a:r>
              <a:rPr lang="en-US" dirty="0" smtClean="0">
                <a:solidFill>
                  <a:srgbClr val="0000FF"/>
                </a:solidFill>
              </a:rPr>
              <a:t>the receipt underneath your signature:</a:t>
            </a:r>
          </a:p>
          <a:p>
            <a:pPr marL="742950" lvl="1" indent="-285750">
              <a:buFont typeface="Arial" panose="020B0604020202020204" pitchFamily="34" charset="0"/>
              <a:buChar char="•"/>
            </a:pPr>
            <a:endParaRPr lang="en-US" dirty="0">
              <a:solidFill>
                <a:srgbClr val="0000FF"/>
              </a:solidFill>
            </a:endParaRPr>
          </a:p>
          <a:p>
            <a:pPr marL="742950" lvl="1" indent="-285750">
              <a:buFont typeface="Arial" panose="020B0604020202020204" pitchFamily="34" charset="0"/>
              <a:buChar char="•"/>
            </a:pPr>
            <a:endParaRPr lang="en-US" dirty="0" smtClean="0">
              <a:solidFill>
                <a:srgbClr val="0000FF"/>
              </a:solidFill>
            </a:endParaRPr>
          </a:p>
        </p:txBody>
      </p:sp>
      <p:pic>
        <p:nvPicPr>
          <p:cNvPr id="3" name="Picture 2"/>
          <p:cNvPicPr>
            <a:picLocks noChangeAspect="1"/>
          </p:cNvPicPr>
          <p:nvPr/>
        </p:nvPicPr>
        <p:blipFill>
          <a:blip r:embed="rId3"/>
          <a:stretch>
            <a:fillRect/>
          </a:stretch>
        </p:blipFill>
        <p:spPr>
          <a:xfrm rot="16424103">
            <a:off x="2876727" y="2979100"/>
            <a:ext cx="2959897" cy="4162425"/>
          </a:xfrm>
          <a:prstGeom prst="rect">
            <a:avLst/>
          </a:prstGeom>
        </p:spPr>
      </p:pic>
      <p:sp>
        <p:nvSpPr>
          <p:cNvPr id="4" name="Rectangle 3"/>
          <p:cNvSpPr/>
          <p:nvPr/>
        </p:nvSpPr>
        <p:spPr>
          <a:xfrm>
            <a:off x="3200400" y="5009322"/>
            <a:ext cx="2276061" cy="496956"/>
          </a:xfrm>
          <a:prstGeom prst="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61839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7" name="Rectangle 6"/>
          <p:cNvSpPr/>
          <p:nvPr/>
        </p:nvSpPr>
        <p:spPr>
          <a:xfrm>
            <a:off x="0" y="1708484"/>
            <a:ext cx="9144000" cy="1155032"/>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5725" y="1309288"/>
            <a:ext cx="8886825" cy="1450757"/>
          </a:xfrm>
          <a:ln>
            <a:noFill/>
          </a:ln>
        </p:spPr>
        <p:txBody>
          <a:bodyPr>
            <a:normAutofit/>
          </a:bodyPr>
          <a:lstStyle/>
          <a:p>
            <a:r>
              <a:rPr lang="en-US" sz="4000" b="1" dirty="0">
                <a:solidFill>
                  <a:schemeClr val="bg1"/>
                </a:solidFill>
              </a:rPr>
              <a:t>Customer Service Module</a:t>
            </a:r>
          </a:p>
        </p:txBody>
      </p:sp>
      <p:sp>
        <p:nvSpPr>
          <p:cNvPr id="5" name="Rectangle 4"/>
          <p:cNvSpPr/>
          <p:nvPr/>
        </p:nvSpPr>
        <p:spPr>
          <a:xfrm>
            <a:off x="0" y="6304547"/>
            <a:ext cx="9144000" cy="5534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0" y="6304547"/>
            <a:ext cx="9144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588137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Customer Request Process</a:t>
            </a:r>
            <a:br>
              <a:rPr lang="en-US" b="1" dirty="0">
                <a:solidFill>
                  <a:srgbClr val="024D80"/>
                </a:solidFill>
              </a:rPr>
            </a:br>
            <a:r>
              <a:rPr lang="en-US" sz="3200" b="1" i="1" dirty="0">
                <a:solidFill>
                  <a:srgbClr val="6482AD"/>
                </a:solidFill>
              </a:rPr>
              <a:t>Entering a Customer Request </a:t>
            </a:r>
            <a:endParaRPr lang="en-US" b="1" dirty="0">
              <a:solidFill>
                <a:srgbClr val="024D80"/>
              </a:solidFill>
            </a:endParaRPr>
          </a:p>
        </p:txBody>
      </p:sp>
      <p:sp>
        <p:nvSpPr>
          <p:cNvPr id="11" name="TextBox 10"/>
          <p:cNvSpPr txBox="1"/>
          <p:nvPr/>
        </p:nvSpPr>
        <p:spPr>
          <a:xfrm>
            <a:off x="369856" y="1737361"/>
            <a:ext cx="8450007" cy="4247317"/>
          </a:xfrm>
          <a:prstGeom prst="rect">
            <a:avLst/>
          </a:prstGeom>
          <a:noFill/>
        </p:spPr>
        <p:txBody>
          <a:bodyPr wrap="square" rtlCol="0">
            <a:spAutoFit/>
          </a:bodyPr>
          <a:lstStyle/>
          <a:p>
            <a:pPr marL="285750" indent="-285750">
              <a:buFont typeface="Arial" panose="020B0604020202020204" pitchFamily="34" charset="0"/>
              <a:buChar char="•"/>
            </a:pPr>
            <a:r>
              <a:rPr lang="en-US" dirty="0"/>
              <a:t>When a customer makes a request for a work order via phone call or walk in, a work order must be created in the Customer Service Module</a:t>
            </a:r>
          </a:p>
          <a:p>
            <a:pPr marL="285750" indent="-285750">
              <a:buFont typeface="Arial" panose="020B0604020202020204" pitchFamily="34" charset="0"/>
              <a:buChar char="•"/>
            </a:pPr>
            <a:r>
              <a:rPr lang="en-US" dirty="0"/>
              <a:t>Navigate to the Customer Service screen and click the link to Customer Request</a:t>
            </a:r>
          </a:p>
          <a:p>
            <a:pPr marL="285750" indent="-285750">
              <a:buFont typeface="Arial" panose="020B0604020202020204" pitchFamily="34" charset="0"/>
              <a:buChar char="•"/>
            </a:pPr>
            <a:r>
              <a:rPr lang="en-US" dirty="0"/>
              <a:t>Click on the </a:t>
            </a:r>
            <a:r>
              <a:rPr lang="en-US" i="1" dirty="0"/>
              <a:t>New</a:t>
            </a:r>
            <a:r>
              <a:rPr lang="en-US" dirty="0"/>
              <a:t> button</a:t>
            </a:r>
          </a:p>
          <a:p>
            <a:pPr marL="285750" indent="-285750">
              <a:buFont typeface="Arial" panose="020B0604020202020204" pitchFamily="34" charset="0"/>
              <a:buChar char="•"/>
            </a:pPr>
            <a:r>
              <a:rPr lang="en-US" dirty="0"/>
              <a:t>Fill in the following information:</a:t>
            </a:r>
          </a:p>
          <a:p>
            <a:pPr marL="742950" lvl="1" indent="-285750">
              <a:buFont typeface="Wingdings" panose="05000000000000000000" pitchFamily="2" charset="2"/>
              <a:buChar char="ü"/>
            </a:pPr>
            <a:r>
              <a:rPr lang="en-US" dirty="0"/>
              <a:t>Organization, Requestor and Contact information</a:t>
            </a:r>
          </a:p>
          <a:p>
            <a:pPr marL="742950" lvl="1" indent="-285750">
              <a:buFont typeface="Wingdings" panose="05000000000000000000" pitchFamily="2" charset="2"/>
              <a:buChar char="ü"/>
            </a:pPr>
            <a:r>
              <a:rPr lang="en-US" dirty="0"/>
              <a:t>Region, Facility, Property and Location</a:t>
            </a:r>
          </a:p>
          <a:p>
            <a:pPr marL="742950" lvl="1" indent="-285750">
              <a:buFont typeface="Wingdings" panose="05000000000000000000" pitchFamily="2" charset="2"/>
              <a:buChar char="ü"/>
            </a:pPr>
            <a:r>
              <a:rPr lang="en-US" dirty="0"/>
              <a:t>Problem Code (if applicable)</a:t>
            </a:r>
          </a:p>
          <a:p>
            <a:pPr marL="742950" lvl="1" indent="-285750">
              <a:buFont typeface="Wingdings" panose="05000000000000000000" pitchFamily="2" charset="2"/>
              <a:buChar char="ü"/>
            </a:pPr>
            <a:r>
              <a:rPr lang="en-US" dirty="0"/>
              <a:t>Description</a:t>
            </a:r>
          </a:p>
          <a:p>
            <a:pPr marL="742950" lvl="1" indent="-285750">
              <a:buFont typeface="Wingdings" panose="05000000000000000000" pitchFamily="2" charset="2"/>
              <a:buChar char="ü"/>
            </a:pPr>
            <a:r>
              <a:rPr lang="en-US" dirty="0"/>
              <a:t>Status</a:t>
            </a:r>
          </a:p>
          <a:p>
            <a:pPr marL="285750" indent="-285750">
              <a:buFont typeface="Arial" panose="020B0604020202020204" pitchFamily="34" charset="0"/>
              <a:buChar char="•"/>
            </a:pPr>
            <a:r>
              <a:rPr lang="en-US" dirty="0"/>
              <a:t>When a Problem Code is selected, the status of </a:t>
            </a:r>
          </a:p>
          <a:p>
            <a:r>
              <a:rPr lang="en-US" dirty="0"/>
              <a:t>      the request will default to “Requested”</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48531"/>
          <a:stretch/>
        </p:blipFill>
        <p:spPr>
          <a:xfrm>
            <a:off x="5948999" y="2913657"/>
            <a:ext cx="2717728" cy="1094580"/>
          </a:xfrm>
          <a:prstGeom prst="rect">
            <a:avLst/>
          </a:prstGeom>
        </p:spPr>
      </p:pic>
      <p:sp>
        <p:nvSpPr>
          <p:cNvPr id="9" name="Rectangle: Rounded Corners 8"/>
          <p:cNvSpPr/>
          <p:nvPr/>
        </p:nvSpPr>
        <p:spPr>
          <a:xfrm>
            <a:off x="5948999" y="3580340"/>
            <a:ext cx="2076469" cy="2232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1396" y="4218133"/>
            <a:ext cx="3538467" cy="1976441"/>
          </a:xfrm>
          <a:prstGeom prst="rect">
            <a:avLst/>
          </a:prstGeom>
        </p:spPr>
      </p:pic>
      <p:sp>
        <p:nvSpPr>
          <p:cNvPr id="7" name="Rectangle: Rounded Corners 6"/>
          <p:cNvSpPr/>
          <p:nvPr/>
        </p:nvSpPr>
        <p:spPr>
          <a:xfrm>
            <a:off x="5286816" y="4218133"/>
            <a:ext cx="2021047" cy="37965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1936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24D80"/>
                </a:solidFill>
              </a:rPr>
              <a:t>Work Management Data Standards</a:t>
            </a:r>
            <a:br>
              <a:rPr lang="en-US" b="1" dirty="0">
                <a:solidFill>
                  <a:srgbClr val="024D80"/>
                </a:solidFill>
              </a:rPr>
            </a:br>
            <a:r>
              <a:rPr lang="en-US" sz="3200" b="1" i="1" dirty="0">
                <a:solidFill>
                  <a:srgbClr val="6482AD"/>
                </a:solidFill>
              </a:rPr>
              <a:t>List of Standard Data Fields in </a:t>
            </a:r>
            <a:r>
              <a:rPr lang="en-US" sz="3200" b="1" i="1" dirty="0" err="1">
                <a:solidFill>
                  <a:srgbClr val="6482AD"/>
                </a:solidFill>
              </a:rPr>
              <a:t>AiM</a:t>
            </a:r>
            <a:endParaRPr lang="en-US" dirty="0"/>
          </a:p>
        </p:txBody>
      </p:sp>
      <p:sp>
        <p:nvSpPr>
          <p:cNvPr id="6" name="Content Placeholder 2"/>
          <p:cNvSpPr>
            <a:spLocks noGrp="1"/>
          </p:cNvSpPr>
          <p:nvPr>
            <p:ph sz="half" idx="1"/>
          </p:nvPr>
        </p:nvSpPr>
        <p:spPr>
          <a:xfrm>
            <a:off x="731520" y="2079234"/>
            <a:ext cx="7286325" cy="4023359"/>
          </a:xfrm>
        </p:spPr>
        <p:txBody>
          <a:bodyPr>
            <a:normAutofit/>
          </a:bodyPr>
          <a:lstStyle/>
          <a:p>
            <a:pPr marL="0" indent="-342900" defTabSz="457200">
              <a:buClr>
                <a:schemeClr val="accent6"/>
              </a:buClr>
              <a:buFont typeface="Arial" panose="020B0604020202020204" pitchFamily="34" charset="0"/>
              <a:buChar char="•"/>
            </a:pPr>
            <a:r>
              <a:rPr lang="en-US" sz="2200" b="1" i="1" dirty="0">
                <a:solidFill>
                  <a:schemeClr val="tx1"/>
                </a:solidFill>
              </a:rPr>
              <a:t>Contact Information: </a:t>
            </a:r>
            <a:r>
              <a:rPr lang="en-US" sz="2200" dirty="0">
                <a:solidFill>
                  <a:schemeClr val="tx1"/>
                </a:solidFill>
              </a:rPr>
              <a:t>Organization and Requestor</a:t>
            </a:r>
          </a:p>
          <a:p>
            <a:pPr marL="341313" indent="-341313" defTabSz="457200">
              <a:buClr>
                <a:schemeClr val="accent6"/>
              </a:buClr>
              <a:buFont typeface="Arial" panose="020B0604020202020204" pitchFamily="34" charset="0"/>
              <a:buChar char="•"/>
            </a:pPr>
            <a:r>
              <a:rPr lang="en-US" sz="2200" b="1" i="1" dirty="0">
                <a:solidFill>
                  <a:schemeClr val="tx1"/>
                </a:solidFill>
              </a:rPr>
              <a:t>Location Information: </a:t>
            </a:r>
            <a:r>
              <a:rPr lang="en-US" sz="2200" dirty="0">
                <a:solidFill>
                  <a:schemeClr val="tx1"/>
                </a:solidFill>
              </a:rPr>
              <a:t>Region, Campus and Property</a:t>
            </a:r>
          </a:p>
          <a:p>
            <a:pPr marL="342900" indent="-342900" defTabSz="457200">
              <a:buClr>
                <a:schemeClr val="accent6"/>
              </a:buClr>
              <a:buFont typeface="Arial" panose="020B0604020202020204" pitchFamily="34" charset="0"/>
              <a:buChar char="•"/>
            </a:pPr>
            <a:r>
              <a:rPr lang="en-US" sz="2200" b="1" i="1" dirty="0">
                <a:solidFill>
                  <a:schemeClr val="tx1"/>
                </a:solidFill>
              </a:rPr>
              <a:t>Work Management: </a:t>
            </a:r>
            <a:r>
              <a:rPr lang="en-US" sz="2200" dirty="0">
                <a:solidFill>
                  <a:schemeClr val="tx1"/>
                </a:solidFill>
              </a:rPr>
              <a:t>Work Type, Work Category, Job Priority, Work Order Status, Work Phase Status, Problem Code, Action Taken Code</a:t>
            </a:r>
          </a:p>
          <a:p>
            <a:pPr marL="342900" indent="-342900" defTabSz="457200">
              <a:buClr>
                <a:schemeClr val="accent6"/>
              </a:buClr>
              <a:buFont typeface="Arial" panose="020B0604020202020204" pitchFamily="34" charset="0"/>
              <a:buChar char="•"/>
            </a:pPr>
            <a:r>
              <a:rPr lang="en-US" sz="2200" b="1" i="1" dirty="0">
                <a:solidFill>
                  <a:schemeClr val="tx1"/>
                </a:solidFill>
              </a:rPr>
              <a:t>Asset Management: </a:t>
            </a:r>
            <a:r>
              <a:rPr lang="en-US" sz="2200" dirty="0">
                <a:solidFill>
                  <a:schemeClr val="tx1"/>
                </a:solidFill>
              </a:rPr>
              <a:t>Asset Classification, Asset Type, Asset Groups, Asset Status, Asset Failure Code, Manufacturers, Unit of Measure</a:t>
            </a:r>
          </a:p>
          <a:p>
            <a:pPr marL="0" indent="-342900" defTabSz="457200">
              <a:buClr>
                <a:schemeClr val="accent6"/>
              </a:buClr>
              <a:buFont typeface="Arial" panose="020B0604020202020204" pitchFamily="34" charset="0"/>
              <a:buChar char="•"/>
            </a:pPr>
            <a:endParaRPr lang="en-US" sz="2200" dirty="0">
              <a:solidFill>
                <a:schemeClr val="tx1"/>
              </a:solidFill>
            </a:endParaRPr>
          </a:p>
          <a:p>
            <a:pPr marL="0" indent="0" defTabSz="457200">
              <a:buClr>
                <a:schemeClr val="accent6"/>
              </a:buClr>
              <a:buNone/>
            </a:pPr>
            <a:endParaRPr lang="en-US" sz="2200" dirty="0">
              <a:solidFill>
                <a:schemeClr val="tx1"/>
              </a:solidFill>
            </a:endParaRPr>
          </a:p>
          <a:p>
            <a:pPr marL="0" indent="0" defTabSz="457200">
              <a:buClr>
                <a:schemeClr val="accent6"/>
              </a:buClr>
              <a:buNone/>
            </a:pPr>
            <a:endParaRPr lang="en-US" sz="2200" dirty="0">
              <a:solidFill>
                <a:schemeClr val="tx1"/>
              </a:solidFill>
              <a:sym typeface="Wingdings"/>
            </a:endParaRPr>
          </a:p>
          <a:p>
            <a:pPr marL="0" indent="0">
              <a:buNone/>
            </a:pPr>
            <a:endParaRPr lang="en-US" sz="2400" dirty="0"/>
          </a:p>
        </p:txBody>
      </p:sp>
    </p:spTree>
    <p:extLst>
      <p:ext uri="{BB962C8B-B14F-4D97-AF65-F5344CB8AC3E}">
        <p14:creationId xmlns:p14="http://schemas.microsoft.com/office/powerpoint/2010/main" val="27926236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33768" b="51224"/>
          <a:stretch/>
        </p:blipFill>
        <p:spPr>
          <a:xfrm>
            <a:off x="458675" y="4114779"/>
            <a:ext cx="2551474" cy="1470335"/>
          </a:xfrm>
          <a:prstGeom prst="rect">
            <a:avLst/>
          </a:prstGeom>
        </p:spPr>
      </p:pic>
      <p:sp>
        <p:nvSpPr>
          <p:cNvPr id="2" name="Title 1"/>
          <p:cNvSpPr>
            <a:spLocks noGrp="1"/>
          </p:cNvSpPr>
          <p:nvPr>
            <p:ph type="title"/>
          </p:nvPr>
        </p:nvSpPr>
        <p:spPr/>
        <p:txBody>
          <a:bodyPr/>
          <a:lstStyle/>
          <a:p>
            <a:r>
              <a:rPr lang="en-US" b="1" dirty="0">
                <a:solidFill>
                  <a:srgbClr val="024D80"/>
                </a:solidFill>
              </a:rPr>
              <a:t>Customer Request Process</a:t>
            </a:r>
            <a:br>
              <a:rPr lang="en-US" b="1" dirty="0">
                <a:solidFill>
                  <a:srgbClr val="024D80"/>
                </a:solidFill>
              </a:rPr>
            </a:br>
            <a:r>
              <a:rPr lang="en-US" sz="3200" b="1" i="1" dirty="0">
                <a:solidFill>
                  <a:srgbClr val="6482AD"/>
                </a:solidFill>
              </a:rPr>
              <a:t>Approving a Customer Request </a:t>
            </a:r>
            <a:endParaRPr lang="en-US" b="1" dirty="0">
              <a:solidFill>
                <a:srgbClr val="024D80"/>
              </a:solidFill>
            </a:endParaRPr>
          </a:p>
        </p:txBody>
      </p:sp>
      <p:sp>
        <p:nvSpPr>
          <p:cNvPr id="11" name="TextBox 10"/>
          <p:cNvSpPr txBox="1"/>
          <p:nvPr/>
        </p:nvSpPr>
        <p:spPr>
          <a:xfrm>
            <a:off x="369856" y="1737361"/>
            <a:ext cx="8450007" cy="2862322"/>
          </a:xfrm>
          <a:prstGeom prst="rect">
            <a:avLst/>
          </a:prstGeom>
          <a:noFill/>
        </p:spPr>
        <p:txBody>
          <a:bodyPr wrap="square" rtlCol="0">
            <a:spAutoFit/>
          </a:bodyPr>
          <a:lstStyle/>
          <a:p>
            <a:pPr marL="285750" indent="-285750">
              <a:buFont typeface="Arial" panose="020B0604020202020204" pitchFamily="34" charset="0"/>
              <a:buChar char="•"/>
            </a:pPr>
            <a:r>
              <a:rPr lang="en-US" dirty="0"/>
              <a:t>A customer request approval is completed by authorized staff after a Customer Request has been entered in the system.</a:t>
            </a:r>
          </a:p>
          <a:p>
            <a:pPr marL="285750" indent="-285750">
              <a:buFont typeface="Arial" panose="020B0604020202020204" pitchFamily="34" charset="0"/>
              <a:buChar char="•"/>
            </a:pPr>
            <a:r>
              <a:rPr lang="en-US" dirty="0"/>
              <a:t>Navigate to the Customer Service Screen and click the link to the Customer Request Approval, Click on the </a:t>
            </a:r>
            <a:r>
              <a:rPr lang="en-US" i="1" dirty="0"/>
              <a:t>Execute</a:t>
            </a:r>
            <a:r>
              <a:rPr lang="en-US" dirty="0"/>
              <a:t> button</a:t>
            </a:r>
          </a:p>
          <a:p>
            <a:pPr marL="285750" indent="-285750">
              <a:buFont typeface="Arial" panose="020B0604020202020204" pitchFamily="34" charset="0"/>
              <a:buChar char="•"/>
            </a:pPr>
            <a:r>
              <a:rPr lang="en-US" dirty="0"/>
              <a:t>Select the desired Customer Request by clicking on the respective number in the Transaction column, Click on the </a:t>
            </a:r>
            <a:r>
              <a:rPr lang="en-US" i="1" dirty="0"/>
              <a:t>Edit</a:t>
            </a:r>
            <a:r>
              <a:rPr lang="en-US" dirty="0"/>
              <a:t> button</a:t>
            </a:r>
          </a:p>
          <a:p>
            <a:pPr marL="285750" indent="-285750">
              <a:buFont typeface="Arial" panose="020B0604020202020204" pitchFamily="34" charset="0"/>
              <a:buChar char="•"/>
            </a:pPr>
            <a:r>
              <a:rPr lang="en-US" dirty="0"/>
              <a:t>The Funding Method box will default to Shop.</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
        <p:nvSpPr>
          <p:cNvPr id="13" name="Rectangle: Rounded Corners 12"/>
          <p:cNvSpPr/>
          <p:nvPr/>
        </p:nvSpPr>
        <p:spPr>
          <a:xfrm>
            <a:off x="568739" y="5281380"/>
            <a:ext cx="2021047" cy="2999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b="22761"/>
          <a:stretch/>
        </p:blipFill>
        <p:spPr>
          <a:xfrm>
            <a:off x="3825718" y="3894056"/>
            <a:ext cx="4178575" cy="1687251"/>
          </a:xfrm>
          <a:prstGeom prst="rect">
            <a:avLst/>
          </a:prstGeom>
        </p:spPr>
      </p:pic>
      <p:sp>
        <p:nvSpPr>
          <p:cNvPr id="10" name="Rectangle: Rounded Corners 9"/>
          <p:cNvSpPr/>
          <p:nvPr/>
        </p:nvSpPr>
        <p:spPr>
          <a:xfrm>
            <a:off x="5767978" y="4765721"/>
            <a:ext cx="837652" cy="2949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976248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Customer Request Process</a:t>
            </a:r>
            <a:br>
              <a:rPr lang="en-US" b="1" dirty="0">
                <a:solidFill>
                  <a:srgbClr val="024D80"/>
                </a:solidFill>
              </a:rPr>
            </a:br>
            <a:r>
              <a:rPr lang="en-US" sz="3200" b="1" i="1" dirty="0">
                <a:solidFill>
                  <a:srgbClr val="6482AD"/>
                </a:solidFill>
              </a:rPr>
              <a:t>Approving a Customer Request </a:t>
            </a:r>
            <a:endParaRPr lang="en-US" b="1" dirty="0">
              <a:solidFill>
                <a:srgbClr val="024D80"/>
              </a:solidFill>
            </a:endParaRPr>
          </a:p>
        </p:txBody>
      </p:sp>
      <p:sp>
        <p:nvSpPr>
          <p:cNvPr id="11" name="TextBox 10"/>
          <p:cNvSpPr txBox="1"/>
          <p:nvPr/>
        </p:nvSpPr>
        <p:spPr>
          <a:xfrm>
            <a:off x="369856" y="1737361"/>
            <a:ext cx="8450007" cy="2031325"/>
          </a:xfrm>
          <a:prstGeom prst="rect">
            <a:avLst/>
          </a:prstGeom>
          <a:noFill/>
        </p:spPr>
        <p:txBody>
          <a:bodyPr wrap="square" rtlCol="0">
            <a:spAutoFit/>
          </a:bodyPr>
          <a:lstStyle/>
          <a:p>
            <a:pPr marL="285750" indent="-285750">
              <a:buFont typeface="Arial" panose="020B0604020202020204" pitchFamily="34" charset="0"/>
              <a:buChar char="•"/>
            </a:pPr>
            <a:r>
              <a:rPr lang="en-US" dirty="0"/>
              <a:t>Enter the name of the shop that will be responding to the request/problem in the Shop field and then click on magnifying glass.</a:t>
            </a:r>
          </a:p>
          <a:p>
            <a:pPr marL="285750" indent="-285750">
              <a:buFont typeface="Arial" panose="020B0604020202020204" pitchFamily="34" charset="0"/>
              <a:buChar char="•"/>
            </a:pPr>
            <a:r>
              <a:rPr lang="en-US" dirty="0"/>
              <a:t>Selecting the Shop will automatically bring up the option to assign a Shop Person.  Select the Shop Person who will be assigned to the work order.</a:t>
            </a:r>
          </a:p>
          <a:p>
            <a:pPr marL="285750" indent="-285750">
              <a:buFont typeface="Arial" panose="020B0604020202020204" pitchFamily="34" charset="0"/>
              <a:buChar char="•"/>
            </a:pPr>
            <a:r>
              <a:rPr lang="en-US" dirty="0"/>
              <a:t>If no Shop Person needs to be assigned at this point, click on the </a:t>
            </a:r>
            <a:r>
              <a:rPr lang="en-US" i="1" dirty="0"/>
              <a:t>Done</a:t>
            </a:r>
            <a:r>
              <a:rPr lang="en-US" dirty="0"/>
              <a:t> button to exit.</a:t>
            </a:r>
          </a:p>
          <a:p>
            <a:pPr marL="285750" indent="-285750">
              <a:buFont typeface="Arial" panose="020B0604020202020204" pitchFamily="34" charset="0"/>
              <a:buChar char="•"/>
            </a:pPr>
            <a:r>
              <a:rPr lang="en-US" dirty="0"/>
              <a:t>Enter the priority of the Phase </a:t>
            </a:r>
          </a:p>
          <a:p>
            <a:pPr marL="285750" indent="-285750">
              <a:buFont typeface="Arial" panose="020B0604020202020204" pitchFamily="34" charset="0"/>
              <a:buChar char="•"/>
            </a:pPr>
            <a:r>
              <a:rPr lang="en-US" dirty="0"/>
              <a:t>Update the status to </a:t>
            </a:r>
            <a:r>
              <a:rPr lang="en-US" b="1" i="1" dirty="0"/>
              <a:t>Approved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436" y="3973085"/>
            <a:ext cx="2743583" cy="619211"/>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044"/>
          <a:stretch/>
        </p:blipFill>
        <p:spPr>
          <a:xfrm>
            <a:off x="651436" y="4836673"/>
            <a:ext cx="2717320" cy="73226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6245" y="3337349"/>
            <a:ext cx="3442721" cy="2079267"/>
          </a:xfrm>
          <a:prstGeom prst="rect">
            <a:avLst/>
          </a:prstGeom>
        </p:spPr>
      </p:pic>
      <p:sp>
        <p:nvSpPr>
          <p:cNvPr id="17" name="Rectangle: Rounded Corners 16"/>
          <p:cNvSpPr/>
          <p:nvPr/>
        </p:nvSpPr>
        <p:spPr>
          <a:xfrm>
            <a:off x="651436" y="3990747"/>
            <a:ext cx="2351646" cy="3791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p:cNvSpPr/>
          <p:nvPr/>
        </p:nvSpPr>
        <p:spPr>
          <a:xfrm>
            <a:off x="651436" y="4836673"/>
            <a:ext cx="2351646" cy="3791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p:cNvSpPr/>
          <p:nvPr/>
        </p:nvSpPr>
        <p:spPr>
          <a:xfrm>
            <a:off x="4492508" y="4327265"/>
            <a:ext cx="784768" cy="26538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2509" y="5466644"/>
            <a:ext cx="2212802" cy="787608"/>
          </a:xfrm>
          <a:prstGeom prst="rect">
            <a:avLst/>
          </a:prstGeom>
        </p:spPr>
      </p:pic>
      <p:sp>
        <p:nvSpPr>
          <p:cNvPr id="13" name="Rectangle: Rounded Corners 12"/>
          <p:cNvSpPr/>
          <p:nvPr/>
        </p:nvSpPr>
        <p:spPr>
          <a:xfrm>
            <a:off x="4492508" y="5595063"/>
            <a:ext cx="1781207" cy="26538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01654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7" name="Rectangle 6"/>
          <p:cNvSpPr/>
          <p:nvPr/>
        </p:nvSpPr>
        <p:spPr>
          <a:xfrm>
            <a:off x="0" y="1708484"/>
            <a:ext cx="9144000" cy="1155032"/>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5725" y="1309288"/>
            <a:ext cx="8886825" cy="1450757"/>
          </a:xfrm>
          <a:ln>
            <a:noFill/>
          </a:ln>
        </p:spPr>
        <p:txBody>
          <a:bodyPr>
            <a:normAutofit/>
          </a:bodyPr>
          <a:lstStyle/>
          <a:p>
            <a:r>
              <a:rPr lang="en-US" sz="4000" b="1" dirty="0">
                <a:solidFill>
                  <a:schemeClr val="bg1"/>
                </a:solidFill>
              </a:rPr>
              <a:t>Finance Module</a:t>
            </a:r>
          </a:p>
        </p:txBody>
      </p:sp>
      <p:sp>
        <p:nvSpPr>
          <p:cNvPr id="5" name="Rectangle 4"/>
          <p:cNvSpPr/>
          <p:nvPr/>
        </p:nvSpPr>
        <p:spPr>
          <a:xfrm>
            <a:off x="0" y="6304547"/>
            <a:ext cx="9144000" cy="5534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0" y="6304547"/>
            <a:ext cx="9144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803507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Associating Invoices </a:t>
            </a:r>
            <a:br>
              <a:rPr lang="en-US" b="1" dirty="0">
                <a:solidFill>
                  <a:srgbClr val="024D80"/>
                </a:solidFill>
              </a:rPr>
            </a:br>
            <a:r>
              <a:rPr lang="en-US" sz="3200" b="1" i="1" dirty="0">
                <a:solidFill>
                  <a:srgbClr val="6482AD"/>
                </a:solidFill>
              </a:rPr>
              <a:t>For Work Completed With Service Contracts </a:t>
            </a:r>
            <a:endParaRPr lang="en-US" b="1" dirty="0">
              <a:solidFill>
                <a:srgbClr val="024D80"/>
              </a:solidFill>
            </a:endParaRPr>
          </a:p>
        </p:txBody>
      </p:sp>
      <p:sp>
        <p:nvSpPr>
          <p:cNvPr id="11" name="TextBox 10"/>
          <p:cNvSpPr txBox="1"/>
          <p:nvPr/>
        </p:nvSpPr>
        <p:spPr>
          <a:xfrm>
            <a:off x="369856" y="1737361"/>
            <a:ext cx="8450007" cy="1477328"/>
          </a:xfrm>
          <a:prstGeom prst="rect">
            <a:avLst/>
          </a:prstGeom>
          <a:noFill/>
        </p:spPr>
        <p:txBody>
          <a:bodyPr wrap="square" rtlCol="0">
            <a:spAutoFit/>
          </a:bodyPr>
          <a:lstStyle/>
          <a:p>
            <a:pPr marL="285750" indent="-285750">
              <a:buFont typeface="Arial" panose="020B0604020202020204" pitchFamily="34" charset="0"/>
              <a:buChar char="•"/>
            </a:pPr>
            <a:r>
              <a:rPr lang="en-US" dirty="0"/>
              <a:t>The receiving and paying of invoices is all tracked in KFS.  In order to properly associate these costs with the work performed, an integration between KFS and </a:t>
            </a:r>
            <a:r>
              <a:rPr lang="en-US" dirty="0" err="1"/>
              <a:t>AiM</a:t>
            </a:r>
            <a:r>
              <a:rPr lang="en-US" dirty="0"/>
              <a:t> performs the data entry steps below.  It is also possible (but not advisable) to populate this information manually</a:t>
            </a:r>
          </a:p>
          <a:p>
            <a:pPr marL="285750" indent="-285750">
              <a:buFont typeface="Arial" panose="020B0604020202020204" pitchFamily="34" charset="0"/>
              <a:buChar char="•"/>
            </a:pPr>
            <a:r>
              <a:rPr lang="en-US" dirty="0"/>
              <a:t>Navigate to the </a:t>
            </a:r>
            <a:r>
              <a:rPr lang="en-US" i="1" dirty="0"/>
              <a:t>Service Contract Invoice Screen</a:t>
            </a:r>
            <a:r>
              <a:rPr lang="en-US" dirty="0"/>
              <a:t>, Click </a:t>
            </a:r>
            <a:r>
              <a:rPr lang="en-US" i="1" dirty="0"/>
              <a:t>New</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 y="3512921"/>
            <a:ext cx="2809875" cy="230505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8811" y="3556384"/>
            <a:ext cx="3902641" cy="2218123"/>
          </a:xfrm>
          <a:prstGeom prst="rect">
            <a:avLst/>
          </a:prstGeom>
        </p:spPr>
      </p:pic>
    </p:spTree>
    <p:extLst>
      <p:ext uri="{BB962C8B-B14F-4D97-AF65-F5344CB8AC3E}">
        <p14:creationId xmlns:p14="http://schemas.microsoft.com/office/powerpoint/2010/main" val="92341260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Associating Invoices </a:t>
            </a:r>
            <a:br>
              <a:rPr lang="en-US" b="1" dirty="0">
                <a:solidFill>
                  <a:srgbClr val="024D80"/>
                </a:solidFill>
              </a:rPr>
            </a:br>
            <a:r>
              <a:rPr lang="en-US" sz="3200" b="1" i="1" dirty="0">
                <a:solidFill>
                  <a:srgbClr val="6482AD"/>
                </a:solidFill>
              </a:rPr>
              <a:t>For Work Completed With Service Contracts </a:t>
            </a:r>
            <a:endParaRPr lang="en-US" b="1" dirty="0">
              <a:solidFill>
                <a:srgbClr val="024D80"/>
              </a:solidFill>
            </a:endParaRPr>
          </a:p>
        </p:txBody>
      </p:sp>
      <p:sp>
        <p:nvSpPr>
          <p:cNvPr id="11" name="TextBox 10"/>
          <p:cNvSpPr txBox="1"/>
          <p:nvPr/>
        </p:nvSpPr>
        <p:spPr>
          <a:xfrm>
            <a:off x="369856" y="1737361"/>
            <a:ext cx="8450007" cy="646331"/>
          </a:xfrm>
          <a:prstGeom prst="rect">
            <a:avLst/>
          </a:prstGeom>
          <a:noFill/>
        </p:spPr>
        <p:txBody>
          <a:bodyPr wrap="square" rtlCol="0">
            <a:spAutoFit/>
          </a:bodyPr>
          <a:lstStyle/>
          <a:p>
            <a:pPr marL="285750" indent="-285750">
              <a:buFont typeface="Arial" panose="020B0604020202020204" pitchFamily="34" charset="0"/>
              <a:buChar char="•"/>
            </a:pPr>
            <a:r>
              <a:rPr lang="en-US" dirty="0"/>
              <a:t> A completed Service Contract Invoice is shown here.</a:t>
            </a:r>
          </a:p>
          <a:p>
            <a:pPr marL="285750" indent="-285750">
              <a:buFont typeface="Arial" panose="020B0604020202020204" pitchFamily="34" charset="0"/>
              <a:buChar char="•"/>
            </a:pPr>
            <a:r>
              <a:rPr lang="en-US" dirty="0"/>
              <a:t>For costs to be applied the invoice needs to be set to Department-Approved status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37690"/>
            <a:ext cx="9144000" cy="3925229"/>
          </a:xfrm>
          <a:prstGeom prst="rect">
            <a:avLst/>
          </a:prstGeom>
        </p:spPr>
      </p:pic>
    </p:spTree>
    <p:extLst>
      <p:ext uri="{BB962C8B-B14F-4D97-AF65-F5344CB8AC3E}">
        <p14:creationId xmlns:p14="http://schemas.microsoft.com/office/powerpoint/2010/main" val="169086945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24D80"/>
                </a:solidFill>
              </a:rPr>
              <a:t>Associating Invoices </a:t>
            </a:r>
            <a:br>
              <a:rPr lang="en-US" b="1" dirty="0">
                <a:solidFill>
                  <a:srgbClr val="024D80"/>
                </a:solidFill>
              </a:rPr>
            </a:br>
            <a:r>
              <a:rPr lang="en-US" sz="3200" b="1" i="1" dirty="0">
                <a:solidFill>
                  <a:srgbClr val="6482AD"/>
                </a:solidFill>
              </a:rPr>
              <a:t>For Work Completed With Service Contracts </a:t>
            </a:r>
            <a:endParaRPr lang="en-US" b="1" dirty="0">
              <a:solidFill>
                <a:srgbClr val="024D80"/>
              </a:solidFill>
            </a:endParaRPr>
          </a:p>
        </p:txBody>
      </p:sp>
      <p:sp>
        <p:nvSpPr>
          <p:cNvPr id="11" name="TextBox 10"/>
          <p:cNvSpPr txBox="1"/>
          <p:nvPr/>
        </p:nvSpPr>
        <p:spPr>
          <a:xfrm>
            <a:off x="369856" y="1737361"/>
            <a:ext cx="8450007" cy="646331"/>
          </a:xfrm>
          <a:prstGeom prst="rect">
            <a:avLst/>
          </a:prstGeom>
          <a:noFill/>
        </p:spPr>
        <p:txBody>
          <a:bodyPr wrap="square" rtlCol="0">
            <a:spAutoFit/>
          </a:bodyPr>
          <a:lstStyle/>
          <a:p>
            <a:pPr marL="285750" indent="-285750">
              <a:buFont typeface="Arial" panose="020B0604020202020204" pitchFamily="34" charset="0"/>
              <a:buChar char="•"/>
            </a:pPr>
            <a:r>
              <a:rPr lang="en-US" dirty="0"/>
              <a:t> The proper application of the costs against the work order can be confirmed by going to the work order and clicking the </a:t>
            </a:r>
            <a:r>
              <a:rPr lang="en-US" i="1" dirty="0"/>
              <a:t>Cost Analysis link</a:t>
            </a:r>
            <a:r>
              <a:rPr lang="en-US" dirty="0"/>
              <a:t> in the </a:t>
            </a:r>
            <a:r>
              <a:rPr lang="en-US" i="1" dirty="0"/>
              <a:t>View pane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 y="2896360"/>
            <a:ext cx="9144000" cy="2824255"/>
          </a:xfrm>
          <a:prstGeom prst="rect">
            <a:avLst/>
          </a:prstGeom>
        </p:spPr>
      </p:pic>
    </p:spTree>
    <p:extLst>
      <p:ext uri="{BB962C8B-B14F-4D97-AF65-F5344CB8AC3E}">
        <p14:creationId xmlns:p14="http://schemas.microsoft.com/office/powerpoint/2010/main" val="213854464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7" name="Rectangle 6"/>
          <p:cNvSpPr/>
          <p:nvPr/>
        </p:nvSpPr>
        <p:spPr>
          <a:xfrm>
            <a:off x="0" y="1708484"/>
            <a:ext cx="9144000" cy="1155032"/>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5725" y="1309288"/>
            <a:ext cx="8886825" cy="1450757"/>
          </a:xfrm>
          <a:ln>
            <a:noFill/>
          </a:ln>
        </p:spPr>
        <p:txBody>
          <a:bodyPr>
            <a:normAutofit/>
          </a:bodyPr>
          <a:lstStyle/>
          <a:p>
            <a:r>
              <a:rPr lang="en-US" sz="4000" b="1" dirty="0">
                <a:solidFill>
                  <a:schemeClr val="bg1"/>
                </a:solidFill>
              </a:rPr>
              <a:t>Fire O&amp;M Module</a:t>
            </a:r>
          </a:p>
        </p:txBody>
      </p:sp>
      <p:sp>
        <p:nvSpPr>
          <p:cNvPr id="5" name="Rectangle 4"/>
          <p:cNvSpPr/>
          <p:nvPr/>
        </p:nvSpPr>
        <p:spPr>
          <a:xfrm>
            <a:off x="0" y="6304547"/>
            <a:ext cx="9144000" cy="5534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0" y="6304547"/>
            <a:ext cx="9144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65961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b="10778"/>
          <a:stretch/>
        </p:blipFill>
        <p:spPr>
          <a:xfrm>
            <a:off x="1519273" y="2200829"/>
            <a:ext cx="5944115" cy="467794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4695" y="2609646"/>
            <a:ext cx="5102102" cy="4269127"/>
          </a:xfrm>
          <a:prstGeom prst="rect">
            <a:avLst/>
          </a:prstGeom>
        </p:spPr>
      </p:pic>
      <p:sp>
        <p:nvSpPr>
          <p:cNvPr id="2" name="Title 1"/>
          <p:cNvSpPr>
            <a:spLocks noGrp="1"/>
          </p:cNvSpPr>
          <p:nvPr>
            <p:ph type="title"/>
          </p:nvPr>
        </p:nvSpPr>
        <p:spPr/>
        <p:txBody>
          <a:bodyPr/>
          <a:lstStyle/>
          <a:p>
            <a:r>
              <a:rPr lang="en-US" b="1" dirty="0">
                <a:solidFill>
                  <a:srgbClr val="024D80"/>
                </a:solidFill>
              </a:rPr>
              <a:t>Fire O&amp;M Application</a:t>
            </a:r>
            <a:br>
              <a:rPr lang="en-US" b="1" dirty="0">
                <a:solidFill>
                  <a:srgbClr val="024D80"/>
                </a:solidFill>
              </a:rPr>
            </a:br>
            <a:r>
              <a:rPr lang="en-US" sz="3200" b="1" i="1" dirty="0">
                <a:solidFill>
                  <a:srgbClr val="6482AD"/>
                </a:solidFill>
              </a:rPr>
              <a:t>Log in Screen</a:t>
            </a:r>
            <a:endParaRPr lang="en-US" b="1" dirty="0">
              <a:solidFill>
                <a:srgbClr val="024D80"/>
              </a:solidFill>
            </a:endParaRPr>
          </a:p>
        </p:txBody>
      </p:sp>
      <p:sp>
        <p:nvSpPr>
          <p:cNvPr id="11" name="TextBox 10"/>
          <p:cNvSpPr txBox="1"/>
          <p:nvPr/>
        </p:nvSpPr>
        <p:spPr>
          <a:xfrm>
            <a:off x="369856" y="1737361"/>
            <a:ext cx="8450007" cy="646331"/>
          </a:xfrm>
          <a:prstGeom prst="rect">
            <a:avLst/>
          </a:prstGeom>
          <a:noFill/>
        </p:spPr>
        <p:txBody>
          <a:bodyPr wrap="square" rtlCol="0">
            <a:spAutoFit/>
          </a:bodyPr>
          <a:lstStyle/>
          <a:p>
            <a:pPr marL="285750" indent="-285750">
              <a:buFont typeface="Arial" panose="020B0604020202020204" pitchFamily="34" charset="0"/>
              <a:buChar char="•"/>
            </a:pPr>
            <a:r>
              <a:rPr lang="en-US" dirty="0"/>
              <a:t>Log in screen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8689817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b="10778"/>
          <a:stretch/>
        </p:blipFill>
        <p:spPr>
          <a:xfrm>
            <a:off x="1519273" y="2200829"/>
            <a:ext cx="5944115" cy="4677945"/>
          </a:xfrm>
          <a:prstGeom prst="rect">
            <a:avLst/>
          </a:prstGeom>
        </p:spPr>
      </p:pic>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38013" y="2618264"/>
            <a:ext cx="5088783" cy="4260510"/>
          </a:xfrm>
          <a:prstGeom prst="rect">
            <a:avLst/>
          </a:prstGeom>
        </p:spPr>
      </p:pic>
      <p:sp>
        <p:nvSpPr>
          <p:cNvPr id="2" name="Title 1"/>
          <p:cNvSpPr>
            <a:spLocks noGrp="1"/>
          </p:cNvSpPr>
          <p:nvPr>
            <p:ph type="title"/>
          </p:nvPr>
        </p:nvSpPr>
        <p:spPr/>
        <p:txBody>
          <a:bodyPr/>
          <a:lstStyle/>
          <a:p>
            <a:r>
              <a:rPr lang="en-US" b="1" dirty="0">
                <a:solidFill>
                  <a:srgbClr val="024D80"/>
                </a:solidFill>
              </a:rPr>
              <a:t>Fire O&amp;M Application</a:t>
            </a:r>
            <a:br>
              <a:rPr lang="en-US" b="1" dirty="0">
                <a:solidFill>
                  <a:srgbClr val="024D80"/>
                </a:solidFill>
              </a:rPr>
            </a:br>
            <a:r>
              <a:rPr lang="en-US" sz="3200" b="1" i="1" dirty="0">
                <a:solidFill>
                  <a:srgbClr val="6482AD"/>
                </a:solidFill>
              </a:rPr>
              <a:t>Main Page</a:t>
            </a:r>
            <a:endParaRPr lang="en-US" b="1" dirty="0">
              <a:solidFill>
                <a:srgbClr val="024D80"/>
              </a:solidFill>
            </a:endParaRPr>
          </a:p>
        </p:txBody>
      </p:sp>
      <p:sp>
        <p:nvSpPr>
          <p:cNvPr id="11" name="TextBox 10"/>
          <p:cNvSpPr txBox="1"/>
          <p:nvPr/>
        </p:nvSpPr>
        <p:spPr>
          <a:xfrm>
            <a:off x="369856" y="1737361"/>
            <a:ext cx="8450007" cy="646331"/>
          </a:xfrm>
          <a:prstGeom prst="rect">
            <a:avLst/>
          </a:prstGeom>
          <a:noFill/>
        </p:spPr>
        <p:txBody>
          <a:bodyPr wrap="square" rtlCol="0">
            <a:spAutoFit/>
          </a:bodyPr>
          <a:lstStyle/>
          <a:p>
            <a:pPr marL="285750" indent="-285750">
              <a:buFont typeface="Arial" panose="020B0604020202020204" pitchFamily="34" charset="0"/>
              <a:buChar char="•"/>
            </a:pPr>
            <a:r>
              <a:rPr lang="en-US" dirty="0" err="1"/>
              <a:t>AiM</a:t>
            </a:r>
            <a:r>
              <a:rPr lang="en-US" dirty="0"/>
              <a:t> Fire Main page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830227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b="10778"/>
          <a:stretch/>
        </p:blipFill>
        <p:spPr>
          <a:xfrm>
            <a:off x="1519273" y="2200829"/>
            <a:ext cx="5944115" cy="4677945"/>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38013" y="2618264"/>
            <a:ext cx="5088783" cy="4239736"/>
          </a:xfrm>
          <a:prstGeom prst="rect">
            <a:avLst/>
          </a:prstGeom>
        </p:spPr>
      </p:pic>
      <p:sp>
        <p:nvSpPr>
          <p:cNvPr id="2" name="Title 1"/>
          <p:cNvSpPr>
            <a:spLocks noGrp="1"/>
          </p:cNvSpPr>
          <p:nvPr>
            <p:ph type="title"/>
          </p:nvPr>
        </p:nvSpPr>
        <p:spPr/>
        <p:txBody>
          <a:bodyPr/>
          <a:lstStyle/>
          <a:p>
            <a:r>
              <a:rPr lang="en-US" b="1" dirty="0">
                <a:solidFill>
                  <a:srgbClr val="024D80"/>
                </a:solidFill>
              </a:rPr>
              <a:t>Fire O&amp;M Application</a:t>
            </a:r>
            <a:br>
              <a:rPr lang="en-US" b="1" dirty="0">
                <a:solidFill>
                  <a:srgbClr val="024D80"/>
                </a:solidFill>
              </a:rPr>
            </a:br>
            <a:r>
              <a:rPr lang="en-US" sz="3200" b="1" i="1" dirty="0">
                <a:solidFill>
                  <a:srgbClr val="6482AD"/>
                </a:solidFill>
              </a:rPr>
              <a:t>Daily Assignments</a:t>
            </a:r>
            <a:endParaRPr lang="en-US" b="1" dirty="0">
              <a:solidFill>
                <a:srgbClr val="024D80"/>
              </a:solidFill>
            </a:endParaRPr>
          </a:p>
        </p:txBody>
      </p:sp>
      <p:sp>
        <p:nvSpPr>
          <p:cNvPr id="11" name="TextBox 10"/>
          <p:cNvSpPr txBox="1"/>
          <p:nvPr/>
        </p:nvSpPr>
        <p:spPr>
          <a:xfrm>
            <a:off x="369856" y="1737361"/>
            <a:ext cx="8450007" cy="646331"/>
          </a:xfrm>
          <a:prstGeom prst="rect">
            <a:avLst/>
          </a:prstGeom>
          <a:noFill/>
        </p:spPr>
        <p:txBody>
          <a:bodyPr wrap="square" rtlCol="0">
            <a:spAutoFit/>
          </a:bodyPr>
          <a:lstStyle/>
          <a:p>
            <a:pPr marL="285750" indent="-285750">
              <a:buFont typeface="Arial" panose="020B0604020202020204" pitchFamily="34" charset="0"/>
              <a:buChar char="•"/>
            </a:pPr>
            <a:r>
              <a:rPr lang="en-US" dirty="0"/>
              <a:t>Technician assignment queue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591925813"/>
      </p:ext>
    </p:extLst>
  </p:cSld>
  <p:clrMapOvr>
    <a:masterClrMapping/>
  </p:clrMapOvr>
</p:sld>
</file>

<file path=ppt/theme/theme1.xml><?xml version="1.0" encoding="utf-8"?>
<a:theme xmlns:a="http://schemas.openxmlformats.org/drawingml/2006/main" name="Retrospec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2.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B471F6386A5F47A4958EAA064494FA" ma:contentTypeVersion="4" ma:contentTypeDescription="Create a new document." ma:contentTypeScope="" ma:versionID="d43b81545be5a93955e3ca48b7fc73c2">
  <xsd:schema xmlns:xsd="http://www.w3.org/2001/XMLSchema" xmlns:xs="http://www.w3.org/2001/XMLSchema" xmlns:p="http://schemas.microsoft.com/office/2006/metadata/properties" xmlns:ns2="9d0ab077-0db7-4f6e-8a22-242b2e964830" xmlns:ns3="3697c6fe-cc79-43f5-ba2d-d13b2ff96508" targetNamespace="http://schemas.microsoft.com/office/2006/metadata/properties" ma:root="true" ma:fieldsID="93e165b42db22e96fbcb3a260d8e1b89" ns2:_="" ns3:_="">
    <xsd:import namespace="9d0ab077-0db7-4f6e-8a22-242b2e964830"/>
    <xsd:import namespace="3697c6fe-cc79-43f5-ba2d-d13b2ff9650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ab077-0db7-4f6e-8a22-242b2e96483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97c6fe-cc79-43f5-ba2d-d13b2ff9650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A131DB-3A5F-401A-812C-E796A1C143FF}">
  <ds:schemaRefs>
    <ds:schemaRef ds:uri="http://schemas.microsoft.com/sharepoint/v3/contenttype/forms"/>
  </ds:schemaRefs>
</ds:datastoreItem>
</file>

<file path=customXml/itemProps2.xml><?xml version="1.0" encoding="utf-8"?>
<ds:datastoreItem xmlns:ds="http://schemas.openxmlformats.org/officeDocument/2006/customXml" ds:itemID="{CC161FCC-2B40-487F-A73D-7DDF1C82826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3697c6fe-cc79-43f5-ba2d-d13b2ff96508"/>
    <ds:schemaRef ds:uri="9d0ab077-0db7-4f6e-8a22-242b2e964830"/>
    <ds:schemaRef ds:uri="http://www.w3.org/XML/1998/namespace"/>
  </ds:schemaRefs>
</ds:datastoreItem>
</file>

<file path=customXml/itemProps3.xml><?xml version="1.0" encoding="utf-8"?>
<ds:datastoreItem xmlns:ds="http://schemas.openxmlformats.org/officeDocument/2006/customXml" ds:itemID="{8A0025AC-825E-4176-9731-1C932CFCDC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0ab077-0db7-4f6e-8a22-242b2e964830"/>
    <ds:schemaRef ds:uri="3697c6fe-cc79-43f5-ba2d-d13b2ff965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6541</TotalTime>
  <Words>13524</Words>
  <Application>Microsoft Office PowerPoint</Application>
  <PresentationFormat>On-screen Show (4:3)</PresentationFormat>
  <Paragraphs>1961</Paragraphs>
  <Slides>119</Slides>
  <Notes>119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119</vt:i4>
      </vt:variant>
    </vt:vector>
  </HeadingPairs>
  <TitlesOfParts>
    <vt:vector size="129" baseType="lpstr">
      <vt:lpstr>Arial</vt:lpstr>
      <vt:lpstr>Calibri</vt:lpstr>
      <vt:lpstr>Calibri Light</vt:lpstr>
      <vt:lpstr>Cambria</vt:lpstr>
      <vt:lpstr>Century Gothic</vt:lpstr>
      <vt:lpstr>Ebrima</vt:lpstr>
      <vt:lpstr>Stencil</vt:lpstr>
      <vt:lpstr>Times New Roman</vt:lpstr>
      <vt:lpstr>Wingdings</vt:lpstr>
      <vt:lpstr>Retrospect</vt:lpstr>
      <vt:lpstr>AssetWorks AiM 9.1 Work Management Training </vt:lpstr>
      <vt:lpstr>Agenda</vt:lpstr>
      <vt:lpstr>Agenda</vt:lpstr>
      <vt:lpstr>Process Breakdown </vt:lpstr>
      <vt:lpstr>Part 1: Core Concepts and Data Standards </vt:lpstr>
      <vt:lpstr>Goals of Training</vt:lpstr>
      <vt:lpstr>Achievement of Goals</vt:lpstr>
      <vt:lpstr>Core Concepts</vt:lpstr>
      <vt:lpstr>Work Management Data Standards List of Standard Data Fields in AiM</vt:lpstr>
      <vt:lpstr>Contact and Location Standards</vt:lpstr>
      <vt:lpstr>Contact and Location Standards Requestor Hierarchy </vt:lpstr>
      <vt:lpstr>Contact and Location Standards Property Hierarchy </vt:lpstr>
      <vt:lpstr>Classifying Types of Maintenance</vt:lpstr>
      <vt:lpstr>Work Classification Standards  Hierarchy</vt:lpstr>
      <vt:lpstr>Work Classification Standards  Work Type</vt:lpstr>
      <vt:lpstr>Work Classification Standards  Work Type</vt:lpstr>
      <vt:lpstr>Defining Maintenance</vt:lpstr>
      <vt:lpstr>Defining Maintenance</vt:lpstr>
      <vt:lpstr>Defining Maintenance</vt:lpstr>
      <vt:lpstr>Preventive Maintenance Sample PM Tasks</vt:lpstr>
      <vt:lpstr>Defining Maintenance</vt:lpstr>
      <vt:lpstr>Predictive Maintenance Examples</vt:lpstr>
      <vt:lpstr>Defining Maintenance</vt:lpstr>
      <vt:lpstr>UCONN Adopted Classification for Building Systems</vt:lpstr>
      <vt:lpstr>Work Classification Standards  Problem Codes</vt:lpstr>
      <vt:lpstr>Work Classification Standards  Action Taken Codes</vt:lpstr>
      <vt:lpstr>Priority and Status Codes</vt:lpstr>
      <vt:lpstr>Prioritizing Work</vt:lpstr>
      <vt:lpstr>Prioritizing Work</vt:lpstr>
      <vt:lpstr>Work Order Data Standards Work Order Status</vt:lpstr>
      <vt:lpstr>Work Order Data Standards Work Order Phase Status</vt:lpstr>
      <vt:lpstr>Asset Standards</vt:lpstr>
      <vt:lpstr>Asset Standards  Hierarchy</vt:lpstr>
      <vt:lpstr>Asset Data Standards Failure Cause Codes</vt:lpstr>
      <vt:lpstr>Navigating AssetWorks AiM</vt:lpstr>
      <vt:lpstr>Log in to AiM Using Net ID</vt:lpstr>
      <vt:lpstr>The Main WorkDesk Menu</vt:lpstr>
      <vt:lpstr>PowerPoint Presentation</vt:lpstr>
      <vt:lpstr>Part 2: Work Management Processes</vt:lpstr>
      <vt:lpstr>Work Management Module</vt:lpstr>
      <vt:lpstr>Work Management Module Links to All Tabs</vt:lpstr>
      <vt:lpstr>Work Management Module  Work Order and Phase Tab</vt:lpstr>
      <vt:lpstr>Work Order Data Standards Must Have Information</vt:lpstr>
      <vt:lpstr>Enter a New Work Order Work Order Tab</vt:lpstr>
      <vt:lpstr>Enter a New Work Order In Response to a Problem or Inspection</vt:lpstr>
      <vt:lpstr>Enter A New Work Order  No Applicable Problem Code</vt:lpstr>
      <vt:lpstr>Enter a New Work Order Requestor Information</vt:lpstr>
      <vt:lpstr>Enter a New Work Order Location Information</vt:lpstr>
      <vt:lpstr>Enter a New Work Order Job Priority</vt:lpstr>
      <vt:lpstr>Enter A New Work Order  Phase Information</vt:lpstr>
      <vt:lpstr>Work Order Phase Data Standards Must Have Information</vt:lpstr>
      <vt:lpstr>Enter A New Work Order  Phase Shop</vt:lpstr>
      <vt:lpstr>Enter A New Work Order  Phase Work Location</vt:lpstr>
      <vt:lpstr>Enter A New Work Order  Phase Priority </vt:lpstr>
      <vt:lpstr>Enter A New Work Order  Phase Funding Method</vt:lpstr>
      <vt:lpstr>Enter A New Work Order  Phase Work Code</vt:lpstr>
      <vt:lpstr>Enter a New Work Order  Work Order Status</vt:lpstr>
      <vt:lpstr>Enter a New Work Order  Phase Status</vt:lpstr>
      <vt:lpstr>Enter A New Work Order  Add Additional Phase</vt:lpstr>
      <vt:lpstr>Update A Work Order/Phase  Work Order and Phase Searching Function</vt:lpstr>
      <vt:lpstr>Try it Out! Work Order/Phase Search</vt:lpstr>
      <vt:lpstr>Update A Work Order/Phase  Editing Work Order/Phase</vt:lpstr>
      <vt:lpstr>Update A Work Order/Phase  Linking to Equipment</vt:lpstr>
      <vt:lpstr>Update A Work Order/Phase  Selecting Failure Code</vt:lpstr>
      <vt:lpstr>Update A Work Order/Phase  Selecting Repair Code</vt:lpstr>
      <vt:lpstr>Update A Work Order/Phase  Editing Status</vt:lpstr>
      <vt:lpstr>Work Management Module Limited Work Order </vt:lpstr>
      <vt:lpstr>Work Management Module Quick Work Order </vt:lpstr>
      <vt:lpstr>Work Management Module Daily Assignments</vt:lpstr>
      <vt:lpstr>Work Management Module Daily Assignments</vt:lpstr>
      <vt:lpstr>Work Management Module Daily Assignments</vt:lpstr>
      <vt:lpstr>Work Management Module Daily Assignments</vt:lpstr>
      <vt:lpstr>Purchase of Materials and/or Services</vt:lpstr>
      <vt:lpstr>Ways to Purchase Materials and/or Services</vt:lpstr>
      <vt:lpstr>Service Contract </vt:lpstr>
      <vt:lpstr>Purchase Material from Central Warehouse</vt:lpstr>
      <vt:lpstr>Purchasing Through HuskyBuy</vt:lpstr>
      <vt:lpstr>Purchase Request Non-HuskyBuy Requests</vt:lpstr>
      <vt:lpstr>Purchase Request Non-HuskyBuy Requests </vt:lpstr>
      <vt:lpstr>Purchase Request Non-HuskyBuy Requests</vt:lpstr>
      <vt:lpstr>Purchase Request Non-HuskyBuy Requests</vt:lpstr>
      <vt:lpstr>Purchase Request Attach Quote</vt:lpstr>
      <vt:lpstr>Purchase Request Attach Quote</vt:lpstr>
      <vt:lpstr>Purchase Request Attach Quote</vt:lpstr>
      <vt:lpstr>Approval of Purchase Request  by Supervisor</vt:lpstr>
      <vt:lpstr>Purchasing Job Materials  Other Processes - ProCards</vt:lpstr>
      <vt:lpstr>Purchasing Job Materials  Other Processes – Mansfield Supply</vt:lpstr>
      <vt:lpstr>Customer Service Module</vt:lpstr>
      <vt:lpstr>Customer Request Process Entering a Customer Request </vt:lpstr>
      <vt:lpstr>Customer Request Process Approving a Customer Request </vt:lpstr>
      <vt:lpstr>Customer Request Process Approving a Customer Request </vt:lpstr>
      <vt:lpstr>Finance Module</vt:lpstr>
      <vt:lpstr>Associating Invoices  For Work Completed With Service Contracts </vt:lpstr>
      <vt:lpstr>Associating Invoices  For Work Completed With Service Contracts </vt:lpstr>
      <vt:lpstr>Associating Invoices  For Work Completed With Service Contracts </vt:lpstr>
      <vt:lpstr>Fire O&amp;M Module</vt:lpstr>
      <vt:lpstr>Fire O&amp;M Application Log in Screen</vt:lpstr>
      <vt:lpstr>Fire O&amp;M Application Main Page</vt:lpstr>
      <vt:lpstr>Fire O&amp;M Application Daily Assignments</vt:lpstr>
      <vt:lpstr>Fire O&amp;M Application Queue </vt:lpstr>
      <vt:lpstr>Fire O&amp;M Application Work order screen</vt:lpstr>
      <vt:lpstr>Fire O&amp;M Application Linking to an Asset</vt:lpstr>
      <vt:lpstr>Fire O&amp;M Application Work Order Phase Screen</vt:lpstr>
      <vt:lpstr>Fire O&amp;M Application Work Order Phase Status</vt:lpstr>
      <vt:lpstr>Fire O&amp;M Application Failure Code</vt:lpstr>
      <vt:lpstr>Fire O&amp;M Application Work Order Notes</vt:lpstr>
      <vt:lpstr>Fire O&amp;M Application Closing a Labor Entry</vt:lpstr>
      <vt:lpstr>Time and Attendance  </vt:lpstr>
      <vt:lpstr>Time Card Navigation in AiM</vt:lpstr>
      <vt:lpstr>Time Card Time Card Must Have Information</vt:lpstr>
      <vt:lpstr>Time Card Time Card Status Descriptions</vt:lpstr>
      <vt:lpstr>Time Card Labor Rate</vt:lpstr>
      <vt:lpstr>Time Card Rapid Timecard Entry</vt:lpstr>
      <vt:lpstr>Time Card Timecard Approval</vt:lpstr>
      <vt:lpstr>Time Card Timecard Adjustments</vt:lpstr>
      <vt:lpstr>Time Card Timecard Generator</vt:lpstr>
      <vt:lpstr>Pre-Defined Screen Queries </vt:lpstr>
      <vt:lpstr>Pre-Defined Screen Queries Report Listing</vt:lpstr>
      <vt:lpstr>Pre-Defined Screen Queries Top Ten Potential Reports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Mayra Portalatin</dc:creator>
  <cp:lastModifiedBy>Perron, George</cp:lastModifiedBy>
  <cp:revision>1428</cp:revision>
  <cp:lastPrinted>2017-08-31T21:22:49Z</cp:lastPrinted>
  <dcterms:created xsi:type="dcterms:W3CDTF">2016-09-20T17:10:24Z</dcterms:created>
  <dcterms:modified xsi:type="dcterms:W3CDTF">2017-10-24T13:17:58Z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0x010100D0B471F6386A5F47A4958EAA064494FA</vt:lpwstr>
  </property>
</Properties>
</file>