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1" r:id="rId5"/>
  </p:sldMasterIdLst>
  <p:notesMasterIdLst>
    <p:notesMasterId r:id="rId225"/>
  </p:notesMasterIdLst>
  <p:handoutMasterIdLst>
    <p:handoutMasterId r:id="rId226"/>
  </p:handoutMasterIdLst>
  <p:sldIdLst>
    <p:sldId id="256" r:id="rId6"/>
    <p:sldId id="267" r:id="rId7"/>
    <p:sldId id="295" r:id="rId8"/>
    <p:sldId id="322" r:id="rId9"/>
    <p:sldId id="270" r:id="rId10"/>
    <p:sldId id="294" r:id="rId11"/>
    <p:sldId id="271" r:id="rId12"/>
    <p:sldId id="268" r:id="rId13"/>
    <p:sldId id="272" r:id="rId14"/>
    <p:sldId id="273" r:id="rId15"/>
    <p:sldId id="274" r:id="rId16"/>
    <p:sldId id="275" r:id="rId17"/>
    <p:sldId id="276" r:id="rId18"/>
    <p:sldId id="287" r:id="rId19"/>
    <p:sldId id="288" r:id="rId20"/>
    <p:sldId id="525" r:id="rId21"/>
    <p:sldId id="278" r:id="rId22"/>
    <p:sldId id="280" r:id="rId23"/>
    <p:sldId id="281" r:id="rId24"/>
    <p:sldId id="289" r:id="rId25"/>
    <p:sldId id="292" r:id="rId26"/>
    <p:sldId id="282" r:id="rId27"/>
    <p:sldId id="283" r:id="rId28"/>
    <p:sldId id="323" r:id="rId29"/>
    <p:sldId id="352" r:id="rId30"/>
    <p:sldId id="353" r:id="rId31"/>
    <p:sldId id="293" r:id="rId32"/>
    <p:sldId id="284" r:id="rId33"/>
    <p:sldId id="354" r:id="rId34"/>
    <p:sldId id="355" r:id="rId35"/>
    <p:sldId id="297" r:id="rId36"/>
    <p:sldId id="303" r:id="rId37"/>
    <p:sldId id="356" r:id="rId38"/>
    <p:sldId id="357" r:id="rId39"/>
    <p:sldId id="307" r:id="rId40"/>
    <p:sldId id="308" r:id="rId41"/>
    <p:sldId id="320" r:id="rId42"/>
    <p:sldId id="321" r:id="rId43"/>
    <p:sldId id="309" r:id="rId44"/>
    <p:sldId id="310" r:id="rId45"/>
    <p:sldId id="325" r:id="rId46"/>
    <p:sldId id="326" r:id="rId47"/>
    <p:sldId id="296" r:id="rId48"/>
    <p:sldId id="374" r:id="rId49"/>
    <p:sldId id="298" r:id="rId50"/>
    <p:sldId id="328" r:id="rId51"/>
    <p:sldId id="299" r:id="rId52"/>
    <p:sldId id="358" r:id="rId53"/>
    <p:sldId id="359" r:id="rId54"/>
    <p:sldId id="360" r:id="rId55"/>
    <p:sldId id="332" r:id="rId56"/>
    <p:sldId id="361" r:id="rId57"/>
    <p:sldId id="362" r:id="rId58"/>
    <p:sldId id="363" r:id="rId59"/>
    <p:sldId id="365" r:id="rId60"/>
    <p:sldId id="366" r:id="rId61"/>
    <p:sldId id="368" r:id="rId62"/>
    <p:sldId id="369" r:id="rId63"/>
    <p:sldId id="375" r:id="rId64"/>
    <p:sldId id="371" r:id="rId65"/>
    <p:sldId id="370" r:id="rId66"/>
    <p:sldId id="367" r:id="rId67"/>
    <p:sldId id="340" r:id="rId68"/>
    <p:sldId id="346" r:id="rId69"/>
    <p:sldId id="372" r:id="rId70"/>
    <p:sldId id="348" r:id="rId71"/>
    <p:sldId id="376" r:id="rId72"/>
    <p:sldId id="349" r:id="rId73"/>
    <p:sldId id="350" r:id="rId74"/>
    <p:sldId id="341" r:id="rId75"/>
    <p:sldId id="377" r:id="rId76"/>
    <p:sldId id="378" r:id="rId77"/>
    <p:sldId id="381" r:id="rId78"/>
    <p:sldId id="382" r:id="rId79"/>
    <p:sldId id="380" r:id="rId80"/>
    <p:sldId id="383" r:id="rId81"/>
    <p:sldId id="384" r:id="rId82"/>
    <p:sldId id="385" r:id="rId83"/>
    <p:sldId id="386" r:id="rId84"/>
    <p:sldId id="387" r:id="rId85"/>
    <p:sldId id="388" r:id="rId86"/>
    <p:sldId id="389" r:id="rId87"/>
    <p:sldId id="390" r:id="rId88"/>
    <p:sldId id="391" r:id="rId89"/>
    <p:sldId id="395" r:id="rId90"/>
    <p:sldId id="396" r:id="rId91"/>
    <p:sldId id="397" r:id="rId92"/>
    <p:sldId id="401" r:id="rId93"/>
    <p:sldId id="452" r:id="rId94"/>
    <p:sldId id="450" r:id="rId95"/>
    <p:sldId id="402" r:id="rId96"/>
    <p:sldId id="400" r:id="rId97"/>
    <p:sldId id="403" r:id="rId98"/>
    <p:sldId id="454" r:id="rId99"/>
    <p:sldId id="455" r:id="rId100"/>
    <p:sldId id="453" r:id="rId101"/>
    <p:sldId id="456" r:id="rId102"/>
    <p:sldId id="457" r:id="rId103"/>
    <p:sldId id="458" r:id="rId104"/>
    <p:sldId id="459" r:id="rId105"/>
    <p:sldId id="404" r:id="rId106"/>
    <p:sldId id="405" r:id="rId107"/>
    <p:sldId id="407" r:id="rId108"/>
    <p:sldId id="408" r:id="rId109"/>
    <p:sldId id="413" r:id="rId110"/>
    <p:sldId id="414" r:id="rId111"/>
    <p:sldId id="416" r:id="rId112"/>
    <p:sldId id="417" r:id="rId113"/>
    <p:sldId id="418" r:id="rId114"/>
    <p:sldId id="419" r:id="rId115"/>
    <p:sldId id="420" r:id="rId116"/>
    <p:sldId id="421" r:id="rId117"/>
    <p:sldId id="422" r:id="rId118"/>
    <p:sldId id="423" r:id="rId119"/>
    <p:sldId id="424" r:id="rId120"/>
    <p:sldId id="425" r:id="rId121"/>
    <p:sldId id="426" r:id="rId122"/>
    <p:sldId id="427" r:id="rId123"/>
    <p:sldId id="428" r:id="rId124"/>
    <p:sldId id="429" r:id="rId125"/>
    <p:sldId id="432" r:id="rId126"/>
    <p:sldId id="449" r:id="rId127"/>
    <p:sldId id="431" r:id="rId128"/>
    <p:sldId id="433" r:id="rId129"/>
    <p:sldId id="435" r:id="rId130"/>
    <p:sldId id="434" r:id="rId131"/>
    <p:sldId id="436" r:id="rId132"/>
    <p:sldId id="437" r:id="rId133"/>
    <p:sldId id="442" r:id="rId134"/>
    <p:sldId id="439" r:id="rId135"/>
    <p:sldId id="440" r:id="rId136"/>
    <p:sldId id="441" r:id="rId137"/>
    <p:sldId id="438" r:id="rId138"/>
    <p:sldId id="443" r:id="rId139"/>
    <p:sldId id="444" r:id="rId140"/>
    <p:sldId id="460" r:id="rId141"/>
    <p:sldId id="462" r:id="rId142"/>
    <p:sldId id="461" r:id="rId143"/>
    <p:sldId id="463" r:id="rId144"/>
    <p:sldId id="464" r:id="rId145"/>
    <p:sldId id="469" r:id="rId146"/>
    <p:sldId id="470" r:id="rId147"/>
    <p:sldId id="465" r:id="rId148"/>
    <p:sldId id="466" r:id="rId149"/>
    <p:sldId id="467" r:id="rId150"/>
    <p:sldId id="468" r:id="rId151"/>
    <p:sldId id="471" r:id="rId152"/>
    <p:sldId id="472" r:id="rId153"/>
    <p:sldId id="473" r:id="rId154"/>
    <p:sldId id="474" r:id="rId155"/>
    <p:sldId id="505" r:id="rId156"/>
    <p:sldId id="475" r:id="rId157"/>
    <p:sldId id="477" r:id="rId158"/>
    <p:sldId id="478" r:id="rId159"/>
    <p:sldId id="479" r:id="rId160"/>
    <p:sldId id="480" r:id="rId161"/>
    <p:sldId id="481" r:id="rId162"/>
    <p:sldId id="482" r:id="rId163"/>
    <p:sldId id="487" r:id="rId164"/>
    <p:sldId id="506" r:id="rId165"/>
    <p:sldId id="483" r:id="rId166"/>
    <p:sldId id="485" r:id="rId167"/>
    <p:sldId id="486" r:id="rId168"/>
    <p:sldId id="488" r:id="rId169"/>
    <p:sldId id="490" r:id="rId170"/>
    <p:sldId id="491" r:id="rId171"/>
    <p:sldId id="495" r:id="rId172"/>
    <p:sldId id="492" r:id="rId173"/>
    <p:sldId id="493" r:id="rId174"/>
    <p:sldId id="494" r:id="rId175"/>
    <p:sldId id="496" r:id="rId176"/>
    <p:sldId id="497" r:id="rId177"/>
    <p:sldId id="498" r:id="rId178"/>
    <p:sldId id="499" r:id="rId179"/>
    <p:sldId id="500" r:id="rId180"/>
    <p:sldId id="501" r:id="rId181"/>
    <p:sldId id="526" r:id="rId182"/>
    <p:sldId id="551" r:id="rId183"/>
    <p:sldId id="552" r:id="rId184"/>
    <p:sldId id="553" r:id="rId185"/>
    <p:sldId id="554" r:id="rId186"/>
    <p:sldId id="555" r:id="rId187"/>
    <p:sldId id="556" r:id="rId188"/>
    <p:sldId id="502" r:id="rId189"/>
    <p:sldId id="507" r:id="rId190"/>
    <p:sldId id="512" r:id="rId191"/>
    <p:sldId id="503" r:id="rId192"/>
    <p:sldId id="508" r:id="rId193"/>
    <p:sldId id="509" r:id="rId194"/>
    <p:sldId id="510" r:id="rId195"/>
    <p:sldId id="511" r:id="rId196"/>
    <p:sldId id="514" r:id="rId197"/>
    <p:sldId id="515" r:id="rId198"/>
    <p:sldId id="516" r:id="rId199"/>
    <p:sldId id="517" r:id="rId200"/>
    <p:sldId id="518" r:id="rId201"/>
    <p:sldId id="562" r:id="rId202"/>
    <p:sldId id="557" r:id="rId203"/>
    <p:sldId id="558" r:id="rId204"/>
    <p:sldId id="523" r:id="rId205"/>
    <p:sldId id="524" r:id="rId206"/>
    <p:sldId id="519" r:id="rId207"/>
    <p:sldId id="520" r:id="rId208"/>
    <p:sldId id="522" r:id="rId209"/>
    <p:sldId id="532" r:id="rId210"/>
    <p:sldId id="533" r:id="rId211"/>
    <p:sldId id="534" r:id="rId212"/>
    <p:sldId id="535" r:id="rId213"/>
    <p:sldId id="536" r:id="rId214"/>
    <p:sldId id="537" r:id="rId215"/>
    <p:sldId id="538" r:id="rId216"/>
    <p:sldId id="539" r:id="rId217"/>
    <p:sldId id="540" r:id="rId218"/>
    <p:sldId id="547" r:id="rId219"/>
    <p:sldId id="541" r:id="rId220"/>
    <p:sldId id="542" r:id="rId221"/>
    <p:sldId id="544" r:id="rId222"/>
    <p:sldId id="545" r:id="rId223"/>
    <p:sldId id="546" r:id="rId224"/>
  </p:sldIdLst>
  <p:sldSz cx="12188825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 Castillo, Araceli" initials="DCA" lastIdx="1" clrIdx="0">
    <p:extLst>
      <p:ext uri="{19B8F6BF-5375-455C-9EA6-DF929625EA0E}">
        <p15:presenceInfo xmlns:p15="http://schemas.microsoft.com/office/powerpoint/2012/main" userId="S-1-5-21-823518204-1303643608-725345543-4643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39"/>
        <p:guide orient="horz" pos="21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26" Type="http://schemas.openxmlformats.org/officeDocument/2006/relationships/handoutMaster" Target="handoutMasters/handoutMaster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slide" Target="slides/slide211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227" Type="http://schemas.openxmlformats.org/officeDocument/2006/relationships/commentAuthors" Target="commentAuthors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slide" Target="slides/slide212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28" Type="http://schemas.openxmlformats.org/officeDocument/2006/relationships/presProps" Target="presProps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slide" Target="slides/slide213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229" Type="http://schemas.openxmlformats.org/officeDocument/2006/relationships/viewProps" Target="viewProps.xml"/><Relationship Id="rId14" Type="http://schemas.openxmlformats.org/officeDocument/2006/relationships/slide" Target="slides/slide9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8" Type="http://schemas.openxmlformats.org/officeDocument/2006/relationships/slide" Target="slides/slide3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219" Type="http://schemas.openxmlformats.org/officeDocument/2006/relationships/slide" Target="slides/slide214.xml"/><Relationship Id="rId230" Type="http://schemas.openxmlformats.org/officeDocument/2006/relationships/theme" Target="theme/theme1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0" Type="http://schemas.openxmlformats.org/officeDocument/2006/relationships/slide" Target="slides/slide215.xml"/><Relationship Id="rId22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10" Type="http://schemas.openxmlformats.org/officeDocument/2006/relationships/slide" Target="slides/slide205.xml"/><Relationship Id="rId215" Type="http://schemas.openxmlformats.org/officeDocument/2006/relationships/slide" Target="slides/slide210.xml"/><Relationship Id="rId26" Type="http://schemas.openxmlformats.org/officeDocument/2006/relationships/slide" Target="slides/slide21.xml"/><Relationship Id="rId231" Type="http://schemas.openxmlformats.org/officeDocument/2006/relationships/tableStyles" Target="tableStyles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customXml" Target="../customXml/item1.xml"/><Relationship Id="rId212" Type="http://schemas.openxmlformats.org/officeDocument/2006/relationships/slide" Target="slides/slide207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202" Type="http://schemas.openxmlformats.org/officeDocument/2006/relationships/slide" Target="slides/slide197.xml"/><Relationship Id="rId223" Type="http://schemas.openxmlformats.org/officeDocument/2006/relationships/slide" Target="slides/slide21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30" Type="http://schemas.openxmlformats.org/officeDocument/2006/relationships/slide" Target="slides/slide2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189" Type="http://schemas.openxmlformats.org/officeDocument/2006/relationships/slide" Target="slides/slide184.xml"/><Relationship Id="rId3" Type="http://schemas.openxmlformats.org/officeDocument/2006/relationships/customXml" Target="../customXml/item3.xml"/><Relationship Id="rId214" Type="http://schemas.openxmlformats.org/officeDocument/2006/relationships/slide" Target="slides/slide20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C8CEC3D-96F7-401F-9673-3EE7F75C9C5B}" type="datetimeFigureOut">
              <a:rPr lang="en-US"/>
              <a:t>7/11/2017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r>
              <a:rPr lang="en-US"/>
              <a:t>UCONN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98ED8CD-4E4C-49AC-BDC6-2963BA49E54F}" type="slidenum">
              <a:rPr/>
              <a:t>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032BCF4-D26D-4DAF-9F57-FE1E61FE7935}" type="datetimeFigureOut">
              <a:rPr lang="en-US"/>
              <a:t>7/11/2017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r>
              <a:rPr lang="en-US"/>
              <a:t>UCONN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FB91549-43BF-425A-AF25-75262019208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91549-43BF-425A-AF25-7526201920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68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requestor’s Net ID is known, simply enter it into the Requestor field and click the spyglass icon beside the Requestor field, this will populate the organization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91549-43BF-425A-AF25-7526201920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34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If property number is known, simply enter it into the Property field and click the spyglass icon beside the Property field, this will populate the organization information.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91549-43BF-425A-AF25-7526201920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70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en-US" sz="1200" kern="1200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a Key/Key Copy is not available for such location, then there is a pause in the process and the New Key/Key Copy process needs to be initiated.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91549-43BF-425A-AF25-75262019208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1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</a:t>
            </a:r>
            <a:r>
              <a:rPr lang="en-US" baseline="0"/>
              <a:t> is a signed release page attachment.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91549-43BF-425A-AF25-75262019208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72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Optionally, you could add another key to show that multiple keys reside on a ring.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91549-43BF-425A-AF25-75262019208C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5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Locks won’t automatically populate if there are multiple active locks for that Access Point.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91549-43BF-425A-AF25-75262019208C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51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oking up to clouds and blue sky surrounded by glass-walled building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25" y="0"/>
            <a:ext cx="73152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3" y="685801"/>
            <a:ext cx="3962400" cy="47243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013" y="5410200"/>
            <a:ext cx="3962400" cy="762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483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875213" y="685800"/>
            <a:ext cx="6705600" cy="5486400"/>
          </a:xfrm>
          <a:ln w="635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UConn Facilities and Operations  </a:t>
            </a:r>
            <a:fld id="{5AC4FAC0-DFD5-4FB5-BD96-B5F228FE1CC5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204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UConn Facilities and Operations  </a:t>
            </a:r>
            <a:fld id="{5AC4FAC0-DFD5-4FB5-BD96-B5F228FE1CC5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6294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85412" y="685800"/>
            <a:ext cx="129540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685800"/>
            <a:ext cx="9474253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UConn Facilities and Operations  </a:t>
            </a:r>
            <a:fld id="{5AC4FAC0-DFD5-4FB5-BD96-B5F228FE1CC5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005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FAC0-DFD5-4FB5-BD96-B5F228FE1CC5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592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082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08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457A-9376-49FD-B478-1B812EF5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87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457A-9376-49FD-B478-1B812EF5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0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24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24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457A-9376-49FD-B478-1B812EF5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88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001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457A-9376-49FD-B478-1B812EF5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55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24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3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16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457A-9376-49FD-B478-1B812EF5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46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457A-9376-49FD-B478-1B812EF5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01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UConn Facilities and Operations  </a:t>
            </a:r>
            <a:fld id="{5AC4FAC0-DFD5-4FB5-BD96-B5F228FE1CC5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86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457A-9376-49FD-B478-1B812EF5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53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87425"/>
            <a:ext cx="61706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457A-9376-49FD-B478-1B812EF5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8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706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457A-9376-49FD-B478-1B812EF5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52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457A-9376-49FD-B478-1B812EF5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79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313" y="365125"/>
            <a:ext cx="2627312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2713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B457A-9376-49FD-B478-1B812EF5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4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2590800"/>
            <a:ext cx="8229599" cy="28194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425" y="5410200"/>
            <a:ext cx="8231187" cy="762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FAC0-DFD5-4FB5-BD96-B5F228FE1CC5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51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685800"/>
            <a:ext cx="502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1614" y="685800"/>
            <a:ext cx="5029199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FAC0-DFD5-4FB5-BD96-B5F228FE1CC5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701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664" y="685800"/>
            <a:ext cx="5029200" cy="9906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664" y="1676400"/>
            <a:ext cx="502920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1613" y="685800"/>
            <a:ext cx="5029200" cy="9906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0025" y="1676400"/>
            <a:ext cx="502920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FAC0-DFD5-4FB5-BD96-B5F228FE1CC5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09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42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4FAC0-DFD5-4FB5-BD96-B5F228FE1CC5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279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8318" y="6356351"/>
            <a:ext cx="2844059" cy="365125"/>
          </a:xfrm>
        </p:spPr>
        <p:txBody>
          <a:bodyPr/>
          <a:lstStyle/>
          <a:p>
            <a:r>
              <a:rPr lang="en-US"/>
              <a:t>UConn Facilities and Operations  </a:t>
            </a:r>
            <a:fld id="{80D52FF0-DF1B-405F-904F-9C5F50BDF4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1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212" y="685800"/>
            <a:ext cx="670417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UConn Facilities and Operations  </a:t>
            </a:r>
            <a:fld id="{5AC4FAC0-DFD5-4FB5-BD96-B5F228FE1CC5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472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10287000" cy="419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Facilities and Operations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UConn Facilities and Operations  </a:t>
            </a:r>
            <a:fld id="{5AC4FAC0-DFD5-4FB5-BD96-B5F228FE1CC5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92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3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8575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orbe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80744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6479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48840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328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16936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30098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24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Facilities and Operations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B457A-9376-49FD-B478-1B812EF52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8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57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1.png"/><Relationship Id="rId4" Type="http://schemas.openxmlformats.org/officeDocument/2006/relationships/image" Target="../media/image3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69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69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slide" Target="slide136.xml"/><Relationship Id="rId18" Type="http://schemas.openxmlformats.org/officeDocument/2006/relationships/slide" Target="slide210.xml"/><Relationship Id="rId3" Type="http://schemas.openxmlformats.org/officeDocument/2006/relationships/slide" Target="slide24.xml"/><Relationship Id="rId7" Type="http://schemas.openxmlformats.org/officeDocument/2006/relationships/slide" Target="slide67.xml"/><Relationship Id="rId12" Type="http://schemas.openxmlformats.org/officeDocument/2006/relationships/slide" Target="slide129.xml"/><Relationship Id="rId17" Type="http://schemas.openxmlformats.org/officeDocument/2006/relationships/slide" Target="slide200.xml"/><Relationship Id="rId2" Type="http://schemas.openxmlformats.org/officeDocument/2006/relationships/slide" Target="slide4.xml"/><Relationship Id="rId16" Type="http://schemas.openxmlformats.org/officeDocument/2006/relationships/slide" Target="slide18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9.xml"/><Relationship Id="rId11" Type="http://schemas.openxmlformats.org/officeDocument/2006/relationships/slide" Target="slide121.xml"/><Relationship Id="rId5" Type="http://schemas.openxmlformats.org/officeDocument/2006/relationships/slide" Target="slide44.xml"/><Relationship Id="rId15" Type="http://schemas.openxmlformats.org/officeDocument/2006/relationships/slide" Target="slide159.xml"/><Relationship Id="rId10" Type="http://schemas.openxmlformats.org/officeDocument/2006/relationships/slide" Target="slide105.xml"/><Relationship Id="rId19" Type="http://schemas.openxmlformats.org/officeDocument/2006/relationships/image" Target="../media/image3.png"/><Relationship Id="rId4" Type="http://schemas.openxmlformats.org/officeDocument/2006/relationships/slide" Target="slide31.xml"/><Relationship Id="rId9" Type="http://schemas.openxmlformats.org/officeDocument/2006/relationships/slide" Target="slide96.xml"/><Relationship Id="rId14" Type="http://schemas.openxmlformats.org/officeDocument/2006/relationships/slide" Target="slide1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812" y="2364535"/>
            <a:ext cx="3124199" cy="2057399"/>
          </a:xfrm>
        </p:spPr>
        <p:txBody>
          <a:bodyPr/>
          <a:lstStyle/>
          <a:p>
            <a:r>
              <a:rPr lang="en-US">
                <a:latin typeface="Britannic Bold" panose="020B0903060703020204" pitchFamily="34" charset="0"/>
              </a:rPr>
              <a:t>KEY &amp; ACCESS CONTROL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0412" y="4421934"/>
            <a:ext cx="2362199" cy="516696"/>
          </a:xfrm>
        </p:spPr>
        <p:txBody>
          <a:bodyPr>
            <a:normAutofit/>
          </a:bodyPr>
          <a:lstStyle/>
          <a:p>
            <a:r>
              <a:rPr lang="en-US">
                <a:latin typeface="Arial Black" panose="020B0A04020102020204" pitchFamily="34" charset="0"/>
              </a:rPr>
              <a:t>TRAINING </a:t>
            </a:r>
          </a:p>
        </p:txBody>
      </p:sp>
      <p:pic>
        <p:nvPicPr>
          <p:cNvPr id="4" name="Picture 3" descr="10 de março de 2015 11 de março de 2015 Adaut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2" y="1142999"/>
            <a:ext cx="5231765" cy="4811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5764958"/>
            <a:ext cx="1872029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55612" y="988694"/>
            <a:ext cx="8077200" cy="45739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7012" y="5707602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66212" y="205740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 Requestor &amp; Name search criteria, then click </a:t>
            </a:r>
            <a:r>
              <a:rPr lang="en-US" sz="2000" b="1" i="1">
                <a:latin typeface="Georgia" panose="02040502050405020303" pitchFamily="18" charset="0"/>
              </a:rPr>
              <a:t>Execute.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812" y="1914330"/>
            <a:ext cx="685800" cy="2192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217612" y="2209801"/>
            <a:ext cx="381000" cy="5427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67994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7" y="1353014"/>
            <a:ext cx="10906125" cy="25075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879525" y="4241989"/>
            <a:ext cx="6471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Georgia" panose="02040502050405020303" pitchFamily="18" charset="0"/>
              </a:rPr>
              <a:t>Note:</a:t>
            </a:r>
            <a:r>
              <a:rPr lang="en-US" sz="2000">
                <a:latin typeface="Georgia" panose="02040502050405020303" pitchFamily="18" charset="0"/>
              </a:rPr>
              <a:t> Location information is automatically populated</a:t>
            </a:r>
          </a:p>
          <a:p>
            <a:endParaRPr lang="en-US" sz="2000">
              <a:latin typeface="Georgia" panose="02040502050405020303" pitchFamily="18" charset="0"/>
            </a:endParaRPr>
          </a:p>
          <a:p>
            <a:pPr algn="ctr"/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Load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86857" y="3416033"/>
            <a:ext cx="609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291657" y="2806433"/>
            <a:ext cx="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79412" y="55626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Renewal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100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6629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Renewal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1245061"/>
            <a:ext cx="9889234" cy="35328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1166327" y="4267199"/>
            <a:ext cx="6400800" cy="2829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702454" y="4359619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27412" y="5013867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Key and click “Return/Renew” link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101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85503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Renewal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42" y="1219199"/>
            <a:ext cx="10610739" cy="29488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965226" y="4511400"/>
            <a:ext cx="10258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Verify/update Status, enter new Expiration Date and update Quantity, then 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  <a:p>
            <a:pPr algn="ctr"/>
            <a:r>
              <a:rPr lang="en-US" sz="2000" b="1" i="1">
                <a:latin typeface="Georgia" panose="02040502050405020303" pitchFamily="18" charset="0"/>
              </a:rPr>
              <a:t>Note: </a:t>
            </a:r>
            <a:r>
              <a:rPr lang="en-US" sz="2000">
                <a:latin typeface="Georgia" panose="02040502050405020303" pitchFamily="18" charset="0"/>
              </a:rPr>
              <a:t>Return Date should be blank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102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89042" y="1447800"/>
            <a:ext cx="609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463144" y="2101176"/>
            <a:ext cx="1688835" cy="2376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75580" y="2978983"/>
            <a:ext cx="1676400" cy="2660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455401" y="3787127"/>
            <a:ext cx="1676400" cy="3174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89045" y="2551121"/>
            <a:ext cx="1676400" cy="243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242675" y="2517962"/>
            <a:ext cx="1112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Leave Blank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18612" y="2569325"/>
            <a:ext cx="609600" cy="210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61572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Renewal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1306286"/>
            <a:ext cx="9209281" cy="33272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180012" y="4953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sp>
        <p:nvSpPr>
          <p:cNvPr id="2" name="Rectangle 1"/>
          <p:cNvSpPr/>
          <p:nvPr/>
        </p:nvSpPr>
        <p:spPr>
          <a:xfrm>
            <a:off x="1470196" y="1524000"/>
            <a:ext cx="661816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284412" y="1828800"/>
            <a:ext cx="5334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103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98933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Renewal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2" y="1524000"/>
            <a:ext cx="10880329" cy="297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104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3619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612" y="1981200"/>
            <a:ext cx="10971372" cy="198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</a:t>
            </a:r>
          </a:p>
          <a:p>
            <a:pPr algn="ctr"/>
            <a:endParaRPr lang="en-US">
              <a:solidFill>
                <a:srgbClr val="002060"/>
              </a:solidFill>
              <a:latin typeface="Britannic Bold" panose="020B0903060703020204" pitchFamily="34" charset="0"/>
            </a:endParaRPr>
          </a:p>
          <a:p>
            <a:pPr algn="ctr"/>
            <a:r>
              <a:rPr lang="en-US" i="1">
                <a:solidFill>
                  <a:srgbClr val="002060"/>
                </a:solidFill>
                <a:latin typeface="Britannic Bold" panose="020B0903060703020204" pitchFamily="34" charset="0"/>
              </a:rPr>
              <a:t>*Key Ring*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105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11236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1295400"/>
            <a:ext cx="2363590" cy="31739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812" y="1295400"/>
            <a:ext cx="2329825" cy="31739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567395" y="3369129"/>
            <a:ext cx="1295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89812" y="3048000"/>
            <a:ext cx="1162050" cy="2276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15195" y="3445329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628062" y="3208778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39442" y="20674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On </a:t>
            </a:r>
            <a:r>
              <a:rPr lang="en-US" sz="2000" i="1" err="1">
                <a:latin typeface="Georgia" panose="02040502050405020303" pitchFamily="18" charset="0"/>
              </a:rPr>
              <a:t>WorkDesk</a:t>
            </a:r>
            <a:r>
              <a:rPr lang="en-US" sz="2000">
                <a:latin typeface="Georgia" panose="02040502050405020303" pitchFamily="18" charset="0"/>
              </a:rPr>
              <a:t>,</a:t>
            </a:r>
          </a:p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u="sng">
                <a:latin typeface="Georgia" panose="02040502050405020303" pitchFamily="18" charset="0"/>
              </a:rPr>
              <a:t>Key &amp; Access Control</a:t>
            </a:r>
            <a:r>
              <a:rPr lang="en-US" sz="2000">
                <a:latin typeface="Georgia" panose="02040502050405020303" pitchFamily="18" charset="0"/>
              </a:rPr>
              <a:t>, then click Key Ring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106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4" name="Footer Placeholder 2"/>
          <p:cNvSpPr txBox="1">
            <a:spLocks/>
          </p:cNvSpPr>
          <p:nvPr/>
        </p:nvSpPr>
        <p:spPr>
          <a:xfrm>
            <a:off x="492044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83140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" y="1363950"/>
            <a:ext cx="9220200" cy="3290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5180012" y="4908460"/>
            <a:ext cx="156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</a:t>
            </a:r>
            <a:r>
              <a:rPr lang="en-US" sz="2000" i="1">
                <a:latin typeface="Georgia" panose="02040502050405020303" pitchFamily="18" charset="0"/>
              </a:rPr>
              <a:t> </a:t>
            </a:r>
            <a:r>
              <a:rPr lang="en-US" sz="2000" b="1" i="1">
                <a:latin typeface="Georgia" panose="02040502050405020303" pitchFamily="18" charset="0"/>
              </a:rPr>
              <a:t>New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7612" y="1592550"/>
            <a:ext cx="7620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979612" y="2043081"/>
            <a:ext cx="304800" cy="3876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107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7990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3777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1412856"/>
            <a:ext cx="10267950" cy="26722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1903412" y="1793856"/>
            <a:ext cx="22860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341812" y="2174856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47012" y="2022456"/>
            <a:ext cx="12954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218612" y="2174856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80422" y="457200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Enter Key Ring name and description, then search Ring Type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108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1412" y="6392247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56762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812" y="533400"/>
            <a:ext cx="3971925" cy="4667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3579812" y="2133600"/>
            <a:ext cx="2667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399212" y="22860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380412" y="266697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Ring Type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109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0698" y="6267485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97026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531812" y="838200"/>
            <a:ext cx="8229600" cy="4724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5612" y="5638393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18612" y="25146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Select Requestor’s Net ID</a:t>
            </a:r>
          </a:p>
        </p:txBody>
      </p:sp>
      <p:sp>
        <p:nvSpPr>
          <p:cNvPr id="5" name="Rectangle 4"/>
          <p:cNvSpPr/>
          <p:nvPr/>
        </p:nvSpPr>
        <p:spPr>
          <a:xfrm>
            <a:off x="608012" y="2376182"/>
            <a:ext cx="533400" cy="1384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217612" y="2452382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65595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2" y="1154579"/>
            <a:ext cx="9774677" cy="33507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2360612" y="2602379"/>
            <a:ext cx="15240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037012" y="2754779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65712" y="47244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 Cabinet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8752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70292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012" y="1143000"/>
            <a:ext cx="4029075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756149" y="3743235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Cabinet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18576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06" y="1453201"/>
            <a:ext cx="10844212" cy="28235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180012" y="45720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Slot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23639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56" y="1506673"/>
            <a:ext cx="10577512" cy="27765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10818812" y="3792673"/>
            <a:ext cx="526256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047412" y="3259273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41912" y="4724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</a:t>
            </a:r>
            <a:r>
              <a:rPr lang="en-US" sz="2000" b="1" i="1">
                <a:latin typeface="Georgia" panose="02040502050405020303" pitchFamily="18" charset="0"/>
              </a:rPr>
              <a:t>Add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113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2" name="Footer Placeholder 2"/>
          <p:cNvSpPr txBox="1">
            <a:spLocks/>
          </p:cNvSpPr>
          <p:nvPr/>
        </p:nvSpPr>
        <p:spPr>
          <a:xfrm>
            <a:off x="47990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23060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344" y="1219200"/>
            <a:ext cx="5629275" cy="27695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5" name="Straight Arrow Connector 4"/>
          <p:cNvCxnSpPr/>
          <p:nvPr/>
        </p:nvCxnSpPr>
        <p:spPr>
          <a:xfrm flipH="1">
            <a:off x="5027612" y="2603985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141912" y="4456017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 Key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5055571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45959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012" y="1391298"/>
            <a:ext cx="3895725" cy="2724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027612" y="4495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Key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48752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89159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612" y="1250825"/>
            <a:ext cx="3495675" cy="3105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3884612" y="3460625"/>
            <a:ext cx="2133602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63265" y="4624813"/>
            <a:ext cx="2138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 Key Copy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094414" y="3613025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5141912" y="634994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80923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143" y="1871506"/>
            <a:ext cx="3324225" cy="1857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987130" y="4045575"/>
            <a:ext cx="2138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Key Copy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4930855" y="635324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70407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21" y="1736285"/>
            <a:ext cx="10098382" cy="25148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046412" y="4598658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Georgia" panose="02040502050405020303" pitchFamily="18" charset="0"/>
              </a:rPr>
              <a:t>Note:</a:t>
            </a:r>
            <a:r>
              <a:rPr lang="en-US" sz="2000" i="1">
                <a:latin typeface="Georgia" panose="02040502050405020303" pitchFamily="18" charset="0"/>
              </a:rPr>
              <a:t> Add more keys as needed, then 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045221" y="2041085"/>
            <a:ext cx="762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426221" y="2422085"/>
            <a:ext cx="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118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74904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87" y="1325370"/>
            <a:ext cx="10229850" cy="31799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0012" y="4724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sp>
        <p:nvSpPr>
          <p:cNvPr id="2" name="Rectangle 1"/>
          <p:cNvSpPr/>
          <p:nvPr/>
        </p:nvSpPr>
        <p:spPr>
          <a:xfrm>
            <a:off x="941387" y="1553970"/>
            <a:ext cx="581025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522412" y="1782570"/>
            <a:ext cx="3810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119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1412" y="636257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51786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79412" y="609600"/>
            <a:ext cx="7924800" cy="4648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7012" y="5582632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61412" y="1656427"/>
            <a:ext cx="3124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Georgia" panose="02040502050405020303" pitchFamily="18" charset="0"/>
              </a:rPr>
              <a:t>Note: </a:t>
            </a:r>
            <a:r>
              <a:rPr lang="en-US" sz="2000">
                <a:latin typeface="Georgia" panose="02040502050405020303" pitchFamily="18" charset="0"/>
              </a:rPr>
              <a:t>Institution, Department, Organization information is automatically populated</a:t>
            </a:r>
          </a:p>
          <a:p>
            <a:endParaRPr lang="en-US" sz="2000">
              <a:latin typeface="Georgia" panose="02040502050405020303" pitchFamily="18" charset="0"/>
            </a:endParaRPr>
          </a:p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>
                <a:latin typeface="Georgia" panose="02040502050405020303" pitchFamily="18" charset="0"/>
              </a:rPr>
              <a:t>Add</a:t>
            </a:r>
            <a:r>
              <a:rPr lang="en-US" sz="2000">
                <a:latin typeface="Georgia" panose="02040502050405020303" pitchFamily="18" charset="0"/>
              </a:rPr>
              <a:t> button to add locations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18412" y="3810000"/>
            <a:ext cx="609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923212" y="3276600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26209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307" y="1676400"/>
            <a:ext cx="9834010" cy="27667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Ring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8752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78087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612" y="1981200"/>
            <a:ext cx="10971372" cy="198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</a:t>
            </a:r>
          </a:p>
          <a:p>
            <a:pPr algn="ctr"/>
            <a:endParaRPr lang="en-US">
              <a:solidFill>
                <a:srgbClr val="002060"/>
              </a:solidFill>
              <a:latin typeface="Britannic Bold" panose="020B0903060703020204" pitchFamily="34" charset="0"/>
            </a:endParaRPr>
          </a:p>
          <a:p>
            <a:pPr algn="ctr"/>
            <a:r>
              <a:rPr lang="en-US" i="1">
                <a:solidFill>
                  <a:srgbClr val="002060"/>
                </a:solidFill>
                <a:latin typeface="Britannic Bold" panose="020B0903060703020204" pitchFamily="34" charset="0"/>
              </a:rPr>
              <a:t>*Key Ring Release*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69723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Ring Release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1371600"/>
            <a:ext cx="2133600" cy="30977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812" y="1371600"/>
            <a:ext cx="2273891" cy="30977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559702" y="3429000"/>
            <a:ext cx="1295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99110" y="4038600"/>
            <a:ext cx="1438502" cy="188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970212" y="35814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913812" y="41148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41812" y="21055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On </a:t>
            </a:r>
            <a:r>
              <a:rPr lang="en-US" sz="2000" i="1" err="1">
                <a:latin typeface="Georgia" panose="02040502050405020303" pitchFamily="18" charset="0"/>
              </a:rPr>
              <a:t>WorkDesk</a:t>
            </a:r>
            <a:r>
              <a:rPr lang="en-US" sz="2000">
                <a:latin typeface="Georgia" panose="02040502050405020303" pitchFamily="18" charset="0"/>
              </a:rPr>
              <a:t>,</a:t>
            </a:r>
          </a:p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u="sng">
                <a:latin typeface="Georgia" panose="02040502050405020303" pitchFamily="18" charset="0"/>
              </a:rPr>
              <a:t>Key &amp; Access Control</a:t>
            </a:r>
            <a:r>
              <a:rPr lang="en-US" sz="2000">
                <a:latin typeface="Georgia" panose="02040502050405020303" pitchFamily="18" charset="0"/>
              </a:rPr>
              <a:t>, then click Key Ring Release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122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4" name="Footer Placeholder 2"/>
          <p:cNvSpPr txBox="1">
            <a:spLocks/>
          </p:cNvSpPr>
          <p:nvPr/>
        </p:nvSpPr>
        <p:spPr>
          <a:xfrm>
            <a:off x="48752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51668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12" y="1469529"/>
            <a:ext cx="7511467" cy="34330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9412" y="56388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Ring Release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6212" y="5070639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New</a:t>
            </a:r>
          </a:p>
        </p:txBody>
      </p:sp>
      <p:sp>
        <p:nvSpPr>
          <p:cNvPr id="8" name="Rectangle 7"/>
          <p:cNvSpPr/>
          <p:nvPr/>
        </p:nvSpPr>
        <p:spPr>
          <a:xfrm>
            <a:off x="2443000" y="1600200"/>
            <a:ext cx="533400" cy="3911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122612" y="1877008"/>
            <a:ext cx="304800" cy="2565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123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4957600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14285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212" y="1905000"/>
            <a:ext cx="3267075" cy="1847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9412" y="54864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Ring Release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2012" y="2644259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Search/select Locksmith 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4951412" y="632460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07004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070" y="1361955"/>
            <a:ext cx="8554650" cy="33181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275012" y="5011113"/>
            <a:ext cx="6314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Search/enter Released By and Requestor information then, search Ring ID field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265612" y="4038600"/>
            <a:ext cx="304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303212" y="5718999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Ring Release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125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5065712" y="6370695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8304212" y="2057400"/>
            <a:ext cx="128527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675812" y="2209800"/>
            <a:ext cx="38258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304212" y="3368746"/>
            <a:ext cx="14478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9808132" y="3505200"/>
            <a:ext cx="25026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84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012" y="1828800"/>
            <a:ext cx="3190875" cy="1628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6475412" y="2443132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Locksmith Key Ring ID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9412" y="5581685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Ring Release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73648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354" y="1330754"/>
            <a:ext cx="8763000" cy="33812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9412" y="5543938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Ring Release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7600" y="4907587"/>
            <a:ext cx="464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Enter Estimated Return Date and time, then 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127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60612" y="4254759"/>
            <a:ext cx="1677988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00000" y="1524000"/>
            <a:ext cx="679612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985800" y="1828800"/>
            <a:ext cx="3810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189412" y="4483359"/>
            <a:ext cx="76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3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24157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1371600"/>
            <a:ext cx="8848928" cy="36945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9412" y="5449045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Ring Release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8752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96667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612" y="1981200"/>
            <a:ext cx="10971372" cy="198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</a:t>
            </a:r>
          </a:p>
          <a:p>
            <a:pPr algn="ctr"/>
            <a:endParaRPr lang="en-US">
              <a:solidFill>
                <a:srgbClr val="002060"/>
              </a:solidFill>
              <a:latin typeface="Britannic Bold" panose="020B0903060703020204" pitchFamily="34" charset="0"/>
            </a:endParaRPr>
          </a:p>
          <a:p>
            <a:pPr algn="ctr"/>
            <a:r>
              <a:rPr lang="en-US" i="1">
                <a:solidFill>
                  <a:srgbClr val="002060"/>
                </a:solidFill>
                <a:latin typeface="Britannic Bold" panose="020B0903060703020204" pitchFamily="34" charset="0"/>
              </a:rPr>
              <a:t>*Key Ring Return*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6763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379412" y="441325"/>
            <a:ext cx="82296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7012" y="5716905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2412" y="2514600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 Region, Facility and Property information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956" y="2438400"/>
            <a:ext cx="1828800" cy="1752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549524" y="3717925"/>
            <a:ext cx="9144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33934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" y="1315570"/>
            <a:ext cx="9686925" cy="35045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9412" y="56388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Ring Return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3812" y="5029428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Search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6175" y="1544170"/>
            <a:ext cx="6858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908175" y="1925170"/>
            <a:ext cx="3810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130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875212" y="632460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43588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329" y="1186304"/>
            <a:ext cx="10658475" cy="36205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9412" y="56388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Ring Return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2612" y="5022760"/>
            <a:ext cx="544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Enter search criteria, then click </a:t>
            </a:r>
            <a:r>
              <a:rPr lang="en-US" sz="2000" b="1" i="1">
                <a:latin typeface="Georgia" panose="02040502050405020303" pitchFamily="18" charset="0"/>
              </a:rPr>
              <a:t>Execute</a:t>
            </a:r>
          </a:p>
        </p:txBody>
      </p:sp>
      <p:sp>
        <p:nvSpPr>
          <p:cNvPr id="5" name="Rectangle 4"/>
          <p:cNvSpPr/>
          <p:nvPr/>
        </p:nvSpPr>
        <p:spPr>
          <a:xfrm>
            <a:off x="891329" y="1567304"/>
            <a:ext cx="9144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577129" y="1948304"/>
            <a:ext cx="381000" cy="1010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3236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70006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" y="1736496"/>
            <a:ext cx="10768261" cy="137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15242" y="5508596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Ring Return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4515" y="3773283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transaction number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132012" y="2603241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903412" y="2374641"/>
            <a:ext cx="4572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132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507774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87636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" y="1219200"/>
            <a:ext cx="10744200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9412" y="56388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Ring Return</a:t>
            </a:r>
          </a:p>
        </p:txBody>
      </p:sp>
      <p:sp>
        <p:nvSpPr>
          <p:cNvPr id="4" name="Rectangle 3"/>
          <p:cNvSpPr/>
          <p:nvPr/>
        </p:nvSpPr>
        <p:spPr>
          <a:xfrm>
            <a:off x="531812" y="1371600"/>
            <a:ext cx="609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206694" y="1724608"/>
            <a:ext cx="468118" cy="5613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41912" y="5094864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Edit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133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895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253378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393" y="1276987"/>
            <a:ext cx="8648700" cy="34060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9412" y="56388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Ring Return</a:t>
            </a:r>
          </a:p>
        </p:txBody>
      </p:sp>
      <p:sp>
        <p:nvSpPr>
          <p:cNvPr id="4" name="Rectangle 3"/>
          <p:cNvSpPr/>
          <p:nvPr/>
        </p:nvSpPr>
        <p:spPr>
          <a:xfrm>
            <a:off x="8610600" y="3879760"/>
            <a:ext cx="1447800" cy="8520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847012" y="4305798"/>
            <a:ext cx="69889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74812" y="502276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 Return To and enter Return Date and Time, then 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134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74392" y="1447800"/>
            <a:ext cx="581419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884343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11042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1600200"/>
            <a:ext cx="8220075" cy="31600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9412" y="54864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Ring Return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503396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85582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1812" y="27432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6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49508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1371600"/>
            <a:ext cx="2306846" cy="30977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812" y="1371600"/>
            <a:ext cx="2273891" cy="30977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522412" y="3401786"/>
            <a:ext cx="1295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89812" y="2286000"/>
            <a:ext cx="1251307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970212" y="3477986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735325" y="2416629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06321" y="20674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On </a:t>
            </a:r>
            <a:r>
              <a:rPr lang="en-US" sz="2000" i="1" err="1">
                <a:latin typeface="Georgia" panose="02040502050405020303" pitchFamily="18" charset="0"/>
              </a:rPr>
              <a:t>WorkDesk</a:t>
            </a:r>
            <a:r>
              <a:rPr lang="en-US" sz="2000">
                <a:latin typeface="Georgia" panose="02040502050405020303" pitchFamily="18" charset="0"/>
              </a:rPr>
              <a:t>,</a:t>
            </a:r>
          </a:p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u="sng">
                <a:latin typeface="Georgia" panose="02040502050405020303" pitchFamily="18" charset="0"/>
              </a:rPr>
              <a:t>Key &amp; Access Control</a:t>
            </a:r>
            <a:r>
              <a:rPr lang="en-US" sz="2000">
                <a:latin typeface="Georgia" panose="02040502050405020303" pitchFamily="18" charset="0"/>
              </a:rPr>
              <a:t>, then click Access Point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137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4" name="Footer Placeholder 2"/>
          <p:cNvSpPr txBox="1">
            <a:spLocks/>
          </p:cNvSpPr>
          <p:nvPr/>
        </p:nvSpPr>
        <p:spPr>
          <a:xfrm>
            <a:off x="4887321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05687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24" y="1237501"/>
            <a:ext cx="9782175" cy="38990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520739" y="21336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Click</a:t>
            </a:r>
            <a:r>
              <a:rPr lang="en-US" sz="2000">
                <a:latin typeface="Georgia" panose="02040502050405020303" pitchFamily="18" charset="0"/>
              </a:rPr>
              <a:t> </a:t>
            </a:r>
            <a:r>
              <a:rPr lang="en-US" b="1" i="1">
                <a:latin typeface="Georgia" panose="02040502050405020303" pitchFamily="18" charset="0"/>
              </a:rPr>
              <a:t>New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1413" y="1447524"/>
            <a:ext cx="685800" cy="3618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979612" y="1828524"/>
            <a:ext cx="3810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138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1412" y="636257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5506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5012" y="4740216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 Access Point, then search Access Type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1219201"/>
            <a:ext cx="9519856" cy="31781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2132012" y="1676400"/>
            <a:ext cx="24384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799012" y="1981200"/>
            <a:ext cx="76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456612" y="2286000"/>
            <a:ext cx="0" cy="419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139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2" name="Footer Placeholder 2"/>
          <p:cNvSpPr txBox="1">
            <a:spLocks/>
          </p:cNvSpPr>
          <p:nvPr/>
        </p:nvSpPr>
        <p:spPr>
          <a:xfrm>
            <a:off x="4986940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3726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609600"/>
            <a:ext cx="8229600" cy="4267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7012" y="54864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66212" y="25146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on CT region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31812" y="1524000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99971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" y="685800"/>
            <a:ext cx="3248025" cy="43910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70612" y="260540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Access Type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4951412" y="635324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750526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2" y="1242725"/>
            <a:ext cx="9360522" cy="32452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7012" y="490846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 location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141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08212" y="2514600"/>
            <a:ext cx="1676400" cy="1295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4989512" y="6352135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80799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87" y="1420326"/>
            <a:ext cx="10991850" cy="3254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5" name="Straight Arrow Connector 4"/>
          <p:cNvCxnSpPr/>
          <p:nvPr/>
        </p:nvCxnSpPr>
        <p:spPr>
          <a:xfrm>
            <a:off x="11287448" y="3657600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1058848" y="4191000"/>
            <a:ext cx="47625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27637" y="5023437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Add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142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5003669" y="6387453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61798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62" y="1600200"/>
            <a:ext cx="9791700" cy="2057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2894012" y="3999049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Enter Lock ID &amp; description, then search Lock Type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143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50276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49362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" y="914400"/>
            <a:ext cx="2971800" cy="41096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094412" y="261675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Lock Type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4951412" y="635324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81556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76" y="1245333"/>
            <a:ext cx="9276242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01" y="3657600"/>
            <a:ext cx="2621237" cy="21730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9412" y="60198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1412" y="4344035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 Manufacturer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145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4412" y="2895599"/>
            <a:ext cx="2068964" cy="3309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581976" y="2997933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68485" y="6340475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20739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54" y="1187300"/>
            <a:ext cx="10210800" cy="20333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46" y="3665038"/>
            <a:ext cx="2617952" cy="20705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9412" y="6005763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6354" y="40386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Click User Defined Fields and enter Entry Function, Finish, Trim and Handle Type information, then 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331912" y="1761175"/>
            <a:ext cx="0" cy="4427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12812" y="1447799"/>
            <a:ext cx="533400" cy="1462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53146" y="5000089"/>
            <a:ext cx="2617952" cy="723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928107" y="5366704"/>
            <a:ext cx="76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146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3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792984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2" y="1488457"/>
            <a:ext cx="10118092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7358" y="54102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6212" y="4192218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5212" y="1739725"/>
            <a:ext cx="609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674812" y="2044525"/>
            <a:ext cx="4572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147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29242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1384947"/>
            <a:ext cx="9982464" cy="304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2412" y="47572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sp>
        <p:nvSpPr>
          <p:cNvPr id="6" name="Rectangle 5"/>
          <p:cNvSpPr/>
          <p:nvPr/>
        </p:nvSpPr>
        <p:spPr>
          <a:xfrm>
            <a:off x="989012" y="1613547"/>
            <a:ext cx="533664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98876" y="1918347"/>
            <a:ext cx="3810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148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0001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1371600"/>
            <a:ext cx="10231179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33623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988695"/>
            <a:ext cx="7696200" cy="44854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3212" y="5572365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758318" y="2841834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on Facility ID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28678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1812" y="27432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Cores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6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104114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Access Points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4" y="1970267"/>
            <a:ext cx="2164522" cy="29066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44" y="1970267"/>
            <a:ext cx="2205168" cy="29066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536342" y="3886199"/>
            <a:ext cx="1295400" cy="1928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92856" y="3048000"/>
            <a:ext cx="1233618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970212" y="3962400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733737" y="31242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94212" y="2761868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On </a:t>
            </a:r>
            <a:r>
              <a:rPr lang="en-US" sz="2000" i="1" err="1">
                <a:latin typeface="Georgia" panose="02040502050405020303" pitchFamily="18" charset="0"/>
              </a:rPr>
              <a:t>WorkDesk</a:t>
            </a:r>
            <a:r>
              <a:rPr lang="en-US" sz="2000">
                <a:latin typeface="Georgia" panose="02040502050405020303" pitchFamily="18" charset="0"/>
              </a:rPr>
              <a:t>,</a:t>
            </a:r>
          </a:p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u="sng">
                <a:latin typeface="Georgia" panose="02040502050405020303" pitchFamily="18" charset="0"/>
              </a:rPr>
              <a:t>Key &amp; Access Control</a:t>
            </a:r>
            <a:r>
              <a:rPr lang="en-US" sz="2000">
                <a:latin typeface="Georgia" panose="02040502050405020303" pitchFamily="18" charset="0"/>
              </a:rPr>
              <a:t>, then click Core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151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4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71790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Cores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1390710"/>
            <a:ext cx="9944100" cy="304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5027612" y="48006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New</a:t>
            </a:r>
          </a:p>
        </p:txBody>
      </p:sp>
      <p:sp>
        <p:nvSpPr>
          <p:cNvPr id="2" name="Rectangle 1"/>
          <p:cNvSpPr/>
          <p:nvPr/>
        </p:nvSpPr>
        <p:spPr>
          <a:xfrm>
            <a:off x="989012" y="1619310"/>
            <a:ext cx="59055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655762" y="2000310"/>
            <a:ext cx="3810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152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651653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Cores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95" y="1596899"/>
            <a:ext cx="10333433" cy="27943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741612" y="4772226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 Core label and description, then search Core Type</a:t>
            </a:r>
          </a:p>
        </p:txBody>
      </p:sp>
      <p:sp>
        <p:nvSpPr>
          <p:cNvPr id="5" name="Rectangle 4"/>
          <p:cNvSpPr/>
          <p:nvPr/>
        </p:nvSpPr>
        <p:spPr>
          <a:xfrm>
            <a:off x="2070695" y="1977899"/>
            <a:ext cx="2438400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61495" y="2358899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852495" y="2282699"/>
            <a:ext cx="12954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0224095" y="2435099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153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2" name="Footer Placeholder 2"/>
          <p:cNvSpPr txBox="1">
            <a:spLocks/>
          </p:cNvSpPr>
          <p:nvPr/>
        </p:nvSpPr>
        <p:spPr>
          <a:xfrm>
            <a:off x="4661495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10216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Cores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612" y="1066800"/>
            <a:ext cx="3286125" cy="3267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6323012" y="2500282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Core Type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98612" y="3429000"/>
            <a:ext cx="2895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180012" y="35814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154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08005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Cores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20" y="1450911"/>
            <a:ext cx="10258184" cy="2895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156354" y="4760721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 Location information, then search Access Point and Lock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4020" y="2822511"/>
            <a:ext cx="1828800" cy="152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42020" y="2830287"/>
            <a:ext cx="1828800" cy="9066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899020" y="3508311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099420" y="3279711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155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2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88598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1812" y="54102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Cores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2222059"/>
            <a:ext cx="9753600" cy="13782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5027612" y="44196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Access Point</a:t>
            </a:r>
          </a:p>
        </p:txBody>
      </p:sp>
      <p:sp>
        <p:nvSpPr>
          <p:cNvPr id="5" name="Rectangle 4"/>
          <p:cNvSpPr/>
          <p:nvPr/>
        </p:nvSpPr>
        <p:spPr>
          <a:xfrm>
            <a:off x="989012" y="3136459"/>
            <a:ext cx="609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751012" y="3288859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156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5019804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79008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Cores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55" y="1268057"/>
            <a:ext cx="9725025" cy="26592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972943" y="4528240"/>
            <a:ext cx="10182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latin typeface="Georgia" panose="02040502050405020303" pitchFamily="18" charset="0"/>
              </a:rPr>
              <a:t>Note: </a:t>
            </a:r>
            <a:r>
              <a:rPr lang="en-US" sz="2000">
                <a:latin typeface="Georgia" panose="02040502050405020303" pitchFamily="18" charset="0"/>
              </a:rPr>
              <a:t>Lock information is automatically populated </a:t>
            </a:r>
          </a:p>
          <a:p>
            <a:pPr algn="ctr"/>
            <a:endParaRPr lang="en-US" sz="2000">
              <a:latin typeface="Georgia" panose="02040502050405020303" pitchFamily="18" charset="0"/>
            </a:endParaRPr>
          </a:p>
          <a:p>
            <a:pPr algn="ctr"/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157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72943" y="1447800"/>
            <a:ext cx="633412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61229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Cores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104" y="1711347"/>
            <a:ext cx="10062415" cy="30824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94864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1812" y="27432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6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51076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12" y="1219200"/>
            <a:ext cx="2538412" cy="37655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7012" y="5564393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5748" y="272845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on Property 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64951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1295400"/>
            <a:ext cx="2363590" cy="31739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812" y="1295400"/>
            <a:ext cx="2329825" cy="31739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522412" y="3352800"/>
            <a:ext cx="1295400" cy="3056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89812" y="2667000"/>
            <a:ext cx="1233618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970212" y="3506001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750909" y="27432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27377" y="2220662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On </a:t>
            </a:r>
            <a:r>
              <a:rPr lang="en-US" sz="2000" i="1" err="1">
                <a:latin typeface="Georgia" panose="02040502050405020303" pitchFamily="18" charset="0"/>
              </a:rPr>
              <a:t>WorkDesk</a:t>
            </a:r>
            <a:r>
              <a:rPr lang="en-US" sz="2000">
                <a:latin typeface="Georgia" panose="02040502050405020303" pitchFamily="18" charset="0"/>
              </a:rPr>
              <a:t>,</a:t>
            </a:r>
          </a:p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u="sng">
                <a:latin typeface="Georgia" panose="02040502050405020303" pitchFamily="18" charset="0"/>
              </a:rPr>
              <a:t>Key &amp; Access Control</a:t>
            </a:r>
            <a:r>
              <a:rPr lang="en-US" sz="2000">
                <a:latin typeface="Georgia" panose="02040502050405020303" pitchFamily="18" charset="0"/>
              </a:rPr>
              <a:t>, then click Key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160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4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13305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161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1466905"/>
            <a:ext cx="8934450" cy="27467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8612" y="4419600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New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6212" y="1619305"/>
            <a:ext cx="609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979612" y="1924105"/>
            <a:ext cx="457200" cy="6840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57413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162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1361092"/>
            <a:ext cx="10314450" cy="2913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698014" y="4646690"/>
            <a:ext cx="929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Enter Key ID, Description, Reference Number , then search Key Type and Class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894012" y="1894492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298306" y="2732692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298306" y="3113692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599612" y="2275492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16937" y="5912153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8812" y="5086562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Determine if Serialized and/or Restricted</a:t>
            </a:r>
          </a:p>
        </p:txBody>
      </p:sp>
      <p:sp>
        <p:nvSpPr>
          <p:cNvPr id="2" name="Rectangle 1"/>
          <p:cNvSpPr/>
          <p:nvPr/>
        </p:nvSpPr>
        <p:spPr>
          <a:xfrm>
            <a:off x="4418012" y="5505388"/>
            <a:ext cx="3517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>
                <a:latin typeface="Georgia" panose="02040502050405020303" pitchFamily="18" charset="0"/>
              </a:rPr>
              <a:t>Note: </a:t>
            </a:r>
            <a:r>
              <a:rPr lang="en-US">
                <a:latin typeface="Georgia" panose="02040502050405020303" pitchFamily="18" charset="0"/>
              </a:rPr>
              <a:t>Status is Active by default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5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05516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1412" y="6220408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163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3" y="1592799"/>
            <a:ext cx="3810000" cy="281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612" y="1592799"/>
            <a:ext cx="4105275" cy="281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4150486" y="480756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Key Type and Key Class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1412" y="624840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8491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164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1" y="1530949"/>
            <a:ext cx="9286875" cy="28601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536949" y="46482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i="1" u="sng">
                <a:latin typeface="Georgia" panose="02040502050405020303" pitchFamily="18" charset="0"/>
              </a:rPr>
              <a:t>Key Codes </a:t>
            </a:r>
            <a:r>
              <a:rPr lang="en-US" sz="2000">
                <a:latin typeface="Georgia" panose="02040502050405020303" pitchFamily="18" charset="0"/>
              </a:rPr>
              <a:t>link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1411" y="2179383"/>
            <a:ext cx="38100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674811" y="2255583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870448" y="625462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20656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165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49" y="1471127"/>
            <a:ext cx="9077325" cy="28860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065460" y="4752946"/>
            <a:ext cx="5981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Enter Keyway and Key </a:t>
            </a:r>
            <a:r>
              <a:rPr lang="en-US" sz="2000" err="1">
                <a:latin typeface="Georgia" panose="02040502050405020303" pitchFamily="18" charset="0"/>
              </a:rPr>
              <a:t>Bitting</a:t>
            </a:r>
            <a:r>
              <a:rPr lang="en-US" sz="2000">
                <a:latin typeface="Georgia" panose="02040502050405020303" pitchFamily="18" charset="0"/>
              </a:rPr>
              <a:t>, then 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7" name="Rectangle 6"/>
          <p:cNvSpPr/>
          <p:nvPr/>
        </p:nvSpPr>
        <p:spPr>
          <a:xfrm>
            <a:off x="1481848" y="3100873"/>
            <a:ext cx="1452563" cy="1066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17650" y="1752600"/>
            <a:ext cx="569912" cy="266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065460" y="3505200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163761" y="2171700"/>
            <a:ext cx="381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4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40049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166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712" y="914400"/>
            <a:ext cx="3657600" cy="38766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7237412" y="2590800"/>
            <a:ext cx="2284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Georgia" panose="02040502050405020303" pitchFamily="18" charset="0"/>
              </a:rPr>
              <a:t>Click </a:t>
            </a:r>
            <a:r>
              <a:rPr lang="en-US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7" name="Rectangle 6"/>
          <p:cNvSpPr/>
          <p:nvPr/>
        </p:nvSpPr>
        <p:spPr>
          <a:xfrm>
            <a:off x="2398712" y="1219200"/>
            <a:ext cx="9525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503612" y="1752600"/>
            <a:ext cx="5334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5027612" y="624840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33557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167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40" y="1562211"/>
            <a:ext cx="9692505" cy="2819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5035164" y="47244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u="sng">
                <a:latin typeface="Georgia" panose="02040502050405020303" pitchFamily="18" charset="0"/>
              </a:rPr>
              <a:t>Storage</a:t>
            </a:r>
            <a:r>
              <a:rPr lang="en-US" sz="2000">
                <a:latin typeface="Georgia" panose="02040502050405020303" pitchFamily="18" charset="0"/>
              </a:rPr>
              <a:t> link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777433" y="2781190"/>
            <a:ext cx="432351" cy="2668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44640" y="2667000"/>
            <a:ext cx="307943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5032021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17808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168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24" y="1737805"/>
            <a:ext cx="10467975" cy="17874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4799012" y="4074342"/>
            <a:ext cx="2284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Add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1085512" y="2576005"/>
            <a:ext cx="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5026898" y="624840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83453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169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443" y="1465832"/>
            <a:ext cx="10180796" cy="31590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1010443" y="3066032"/>
            <a:ext cx="1674972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990214" y="3675632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0412" y="4908460"/>
            <a:ext cx="30608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Select Cabinet and Slot</a:t>
            </a:r>
            <a:endParaRPr lang="en-US" sz="2000" b="1" i="1">
              <a:latin typeface="Georgia" panose="020405020504050203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5141912" y="6250975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57863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593572" y="685800"/>
            <a:ext cx="7467600" cy="45097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70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46847" y="2584106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on Location ID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60877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170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812" y="1978055"/>
            <a:ext cx="3886200" cy="1666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4722812" y="4024282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on Cabinet ID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4989512" y="624840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98683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171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1352680"/>
            <a:ext cx="9685496" cy="27706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0412" y="44958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on Slot ID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5141912" y="624840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29988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172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97" y="1686134"/>
            <a:ext cx="9609296" cy="28541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8112" y="490846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0697" y="1905000"/>
            <a:ext cx="678057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834955" y="2362200"/>
            <a:ext cx="3048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70945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72340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173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2" y="1752600"/>
            <a:ext cx="9590281" cy="1640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7612" y="1905000"/>
            <a:ext cx="609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903412" y="2209800"/>
            <a:ext cx="3048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2412" y="4077579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62614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174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" y="1507423"/>
            <a:ext cx="10020300" cy="28726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6212" y="4643762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Load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99047" y="3984881"/>
            <a:ext cx="438865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027647" y="3451481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4968485" y="624840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0448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175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10" y="1162625"/>
            <a:ext cx="3057525" cy="20383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1128210" y="1467425"/>
            <a:ext cx="10668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055812" y="2362200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90010" y="1696025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56312" y="4918422"/>
            <a:ext cx="333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Select Location ID(s), then 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810" y="1162625"/>
            <a:ext cx="6477000" cy="25281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412" y="4290088"/>
            <a:ext cx="1842088" cy="18420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5865812" y="3889978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 search criteria, then click </a:t>
            </a:r>
            <a:r>
              <a:rPr lang="en-US" sz="2000" b="1" i="1">
                <a:latin typeface="Georgia" panose="02040502050405020303" pitchFamily="18" charset="0"/>
              </a:rPr>
              <a:t>Execute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4587" y="3580853"/>
            <a:ext cx="333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Location, click </a:t>
            </a:r>
            <a:r>
              <a:rPr lang="en-US" sz="2000" b="1" i="1">
                <a:latin typeface="Georgia" panose="02040502050405020303" pitchFamily="18" charset="0"/>
              </a:rPr>
              <a:t>Next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85810" y="1371600"/>
            <a:ext cx="699002" cy="324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08412" y="4572000"/>
            <a:ext cx="762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2"/>
          <p:cNvSpPr txBox="1">
            <a:spLocks/>
          </p:cNvSpPr>
          <p:nvPr/>
        </p:nvSpPr>
        <p:spPr>
          <a:xfrm>
            <a:off x="4951412" y="635324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56021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176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2" y="1371690"/>
            <a:ext cx="10398377" cy="32871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0895012" y="3429000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08612" y="506542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Load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44759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177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12" y="1230086"/>
            <a:ext cx="2289416" cy="1645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012" y="1321156"/>
            <a:ext cx="5562600" cy="14981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08012" y="3034355"/>
            <a:ext cx="333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Core, click </a:t>
            </a:r>
            <a:r>
              <a:rPr lang="en-US" sz="2000" b="1" i="1">
                <a:latin typeface="Georgia" panose="02040502050405020303" pitchFamily="18" charset="0"/>
              </a:rPr>
              <a:t>Next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91896" y="2961663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 search criteria, then click </a:t>
            </a:r>
            <a:r>
              <a:rPr lang="en-US" sz="2000" b="1" i="1">
                <a:latin typeface="Georgia" panose="02040502050405020303" pitchFamily="18" charset="0"/>
              </a:rPr>
              <a:t>Execute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812" y="3776918"/>
            <a:ext cx="3846369" cy="14532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6475412" y="41910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Select Core ID(s), then 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9012" y="2286000"/>
            <a:ext cx="533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20080" y="1524000"/>
            <a:ext cx="578531" cy="2956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99012" y="1553716"/>
            <a:ext cx="609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36812" y="4076700"/>
            <a:ext cx="6858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3602" y="16764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/>
          <p:cNvSpPr txBox="1">
            <a:spLocks/>
          </p:cNvSpPr>
          <p:nvPr/>
        </p:nvSpPr>
        <p:spPr>
          <a:xfrm>
            <a:off x="4951412" y="624840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29163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AC4FAC0-DFD5-4FB5-BD96-B5F228FE1CC5}" type="slidenum">
              <a:rPr lang="en-US" smtClean="0"/>
              <a:pPr/>
              <a:t>178</a:t>
            </a:fld>
            <a:r>
              <a:rPr lang="en-US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1295400"/>
            <a:ext cx="8562975" cy="33216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28833" y="3352800"/>
            <a:ext cx="438865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828212" y="2819400"/>
            <a:ext cx="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32412" y="4867856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Load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</p:spTree>
    <p:extLst>
      <p:ext uri="{BB962C8B-B14F-4D97-AF65-F5344CB8AC3E}">
        <p14:creationId xmlns:p14="http://schemas.microsoft.com/office/powerpoint/2010/main" val="35371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AC4FAC0-DFD5-4FB5-BD96-B5F228FE1CC5}" type="slidenum">
              <a:rPr lang="en-US" smtClean="0"/>
              <a:pPr/>
              <a:t>179</a:t>
            </a:fld>
            <a:r>
              <a:rPr lang="en-US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612" y="988695"/>
            <a:ext cx="2275823" cy="1628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812" y="1066800"/>
            <a:ext cx="4068260" cy="1628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791" y="3492499"/>
            <a:ext cx="2068021" cy="1962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2812" y="2861325"/>
            <a:ext cx="379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Access Point, click </a:t>
            </a:r>
            <a:r>
              <a:rPr lang="en-US" sz="2000" b="1" i="1">
                <a:latin typeface="Georgia" panose="02040502050405020303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5910" y="281846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 search criteria, then click </a:t>
            </a:r>
            <a:r>
              <a:rPr lang="en-US" sz="2000" b="1" i="1">
                <a:latin typeface="Georgia" panose="02040502050405020303" pitchFamily="18" charset="0"/>
              </a:rPr>
              <a:t>Execute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5510" y="4273519"/>
            <a:ext cx="5004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Select Access Point ID(s), then 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98612" y="1295400"/>
            <a:ext cx="762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29681" y="2209800"/>
            <a:ext cx="762000" cy="207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83515" y="3726195"/>
            <a:ext cx="762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5312" y="1201957"/>
            <a:ext cx="762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12812" y="2862258"/>
            <a:ext cx="379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Access Point, click </a:t>
            </a:r>
            <a:r>
              <a:rPr lang="en-US" sz="2000" b="1" i="1">
                <a:latin typeface="Georgia" panose="02040502050405020303" pitchFamily="18" charset="0"/>
              </a:rPr>
              <a:t>Next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85910" y="2819400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 search criteria, then click </a:t>
            </a:r>
            <a:r>
              <a:rPr lang="en-US" sz="2000" b="1" i="1">
                <a:latin typeface="Georgia" panose="02040502050405020303" pitchFamily="18" charset="0"/>
              </a:rPr>
              <a:t>Execute</a:t>
            </a:r>
          </a:p>
        </p:txBody>
      </p:sp>
    </p:spTree>
    <p:extLst>
      <p:ext uri="{BB962C8B-B14F-4D97-AF65-F5344CB8AC3E}">
        <p14:creationId xmlns:p14="http://schemas.microsoft.com/office/powerpoint/2010/main" val="329316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79412" y="517525"/>
            <a:ext cx="8077200" cy="5105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7012" y="5646738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89364" y="2847945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 Access Point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6412" y="2498725"/>
            <a:ext cx="18288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027612" y="2803525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03487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AC4FAC0-DFD5-4FB5-BD96-B5F228FE1CC5}" type="slidenum">
              <a:rPr lang="en-US" smtClean="0"/>
              <a:pPr/>
              <a:t>180</a:t>
            </a:fld>
            <a:r>
              <a:rPr lang="en-US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212" y="1371600"/>
            <a:ext cx="7491942" cy="34554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4312" y="5054539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Load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71012" y="3200400"/>
            <a:ext cx="329142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535583" y="2743200"/>
            <a:ext cx="0" cy="3561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09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AC4FAC0-DFD5-4FB5-BD96-B5F228FE1CC5}" type="slidenum">
              <a:rPr lang="en-US" smtClean="0"/>
              <a:pPr/>
              <a:t>181</a:t>
            </a:fld>
            <a:r>
              <a:rPr lang="en-US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64" y="1361798"/>
            <a:ext cx="2291847" cy="17135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812" y="1371600"/>
            <a:ext cx="4572000" cy="17037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012" y="3844924"/>
            <a:ext cx="2624692" cy="1609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5348" y="3222374"/>
            <a:ext cx="302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Lock, click </a:t>
            </a:r>
            <a:r>
              <a:rPr lang="en-US" sz="2000" b="1" i="1">
                <a:latin typeface="Georgia" panose="02040502050405020303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5668" y="3227753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 search criteria, then click </a:t>
            </a:r>
            <a:r>
              <a:rPr lang="en-US" sz="2000" b="1" i="1">
                <a:latin typeface="Georgia" panose="02040502050405020303" pitchFamily="18" charset="0"/>
              </a:rPr>
              <a:t>Execute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0804" y="4372114"/>
            <a:ext cx="5004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Select Lock ID(s), then 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0364" y="1676400"/>
            <a:ext cx="691648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17005" y="2819400"/>
            <a:ext cx="562607" cy="2835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968358" y="1524000"/>
            <a:ext cx="691648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56012" y="4077158"/>
            <a:ext cx="691648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1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AC4FAC0-DFD5-4FB5-BD96-B5F228FE1CC5}" type="slidenum">
              <a:rPr lang="en-US" smtClean="0"/>
              <a:pPr/>
              <a:t>182</a:t>
            </a:fld>
            <a:r>
              <a:rPr lang="en-US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12" y="1219200"/>
            <a:ext cx="8236565" cy="40315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51012" y="1371600"/>
            <a:ext cx="4572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84812" y="5454649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12812" y="1478902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94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AC4FAC0-DFD5-4FB5-BD96-B5F228FE1CC5}" type="slidenum">
              <a:rPr lang="en-US" smtClean="0"/>
              <a:pPr/>
              <a:t>183</a:t>
            </a:fld>
            <a:r>
              <a:rPr lang="en-US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588" y="1262704"/>
            <a:ext cx="8291513" cy="40694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Add New Key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6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184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1812" y="27432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6" name="Footer Placeholder 2"/>
          <p:cNvSpPr txBox="1">
            <a:spLocks/>
          </p:cNvSpPr>
          <p:nvPr/>
        </p:nvSpPr>
        <p:spPr>
          <a:xfrm>
            <a:off x="4951412" y="635324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07139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1447800"/>
            <a:ext cx="2250101" cy="30215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812" y="1447800"/>
            <a:ext cx="2217957" cy="30215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522412" y="3412671"/>
            <a:ext cx="1295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13612" y="2743200"/>
            <a:ext cx="1233618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970212" y="3488871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674709" y="28194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18012" y="2203532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On </a:t>
            </a:r>
            <a:r>
              <a:rPr lang="en-US" sz="2000" i="1" err="1">
                <a:latin typeface="Georgia" panose="02040502050405020303" pitchFamily="18" charset="0"/>
              </a:rPr>
              <a:t>WorkDesk</a:t>
            </a:r>
            <a:r>
              <a:rPr lang="en-US" sz="2000">
                <a:latin typeface="Georgia" panose="02040502050405020303" pitchFamily="18" charset="0"/>
              </a:rPr>
              <a:t>,</a:t>
            </a:r>
          </a:p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u="sng">
                <a:latin typeface="Georgia" panose="02040502050405020303" pitchFamily="18" charset="0"/>
              </a:rPr>
              <a:t>Key &amp; Access Control</a:t>
            </a:r>
            <a:r>
              <a:rPr lang="en-US" sz="2000">
                <a:latin typeface="Georgia" panose="02040502050405020303" pitchFamily="18" charset="0"/>
              </a:rPr>
              <a:t>, then click Key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185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4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05680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186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12" y="1676400"/>
            <a:ext cx="8934450" cy="27467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5075237" y="47244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New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0012" y="1828800"/>
            <a:ext cx="609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903412" y="2133600"/>
            <a:ext cx="228600" cy="3618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60127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</p:spTree>
    <p:extLst>
      <p:ext uri="{BB962C8B-B14F-4D97-AF65-F5344CB8AC3E}">
        <p14:creationId xmlns:p14="http://schemas.microsoft.com/office/powerpoint/2010/main" val="20697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187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2" y="1301926"/>
            <a:ext cx="10332192" cy="2921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6" name="Straight Arrow Connector 5"/>
          <p:cNvCxnSpPr/>
          <p:nvPr/>
        </p:nvCxnSpPr>
        <p:spPr>
          <a:xfrm flipH="1">
            <a:off x="3046412" y="1835326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579812" y="2673526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579812" y="3054526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991951" y="3581400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570412" y="2140126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03412" y="4473453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Enter Key ID, Description,  set Key Type to Electronic, Key Class is populated, status is Active by default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8974" y="5230848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Set Serialized and Restricted to "No”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5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</p:spTree>
    <p:extLst>
      <p:ext uri="{BB962C8B-B14F-4D97-AF65-F5344CB8AC3E}">
        <p14:creationId xmlns:p14="http://schemas.microsoft.com/office/powerpoint/2010/main" val="194126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188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412" y="1295400"/>
            <a:ext cx="2705100" cy="2247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361506" y="3879342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Select Electronic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1412" y="2286000"/>
            <a:ext cx="8382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113212" y="24384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</p:spTree>
    <p:extLst>
      <p:ext uri="{BB962C8B-B14F-4D97-AF65-F5344CB8AC3E}">
        <p14:creationId xmlns:p14="http://schemas.microsoft.com/office/powerpoint/2010/main" val="144917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189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1219200"/>
            <a:ext cx="10344633" cy="3450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103812" y="48768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u="sng">
                <a:latin typeface="Georgia" panose="02040502050405020303" pitchFamily="18" charset="0"/>
              </a:rPr>
              <a:t>Storage</a:t>
            </a:r>
            <a:r>
              <a:rPr lang="en-US" sz="2000">
                <a:latin typeface="Georgia" panose="02040502050405020303" pitchFamily="18" charset="0"/>
              </a:rPr>
              <a:t> link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4951412" y="6351527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836612" y="2438400"/>
            <a:ext cx="38100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293812" y="2514600"/>
            <a:ext cx="304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</p:spTree>
    <p:extLst>
      <p:ext uri="{BB962C8B-B14F-4D97-AF65-F5344CB8AC3E}">
        <p14:creationId xmlns:p14="http://schemas.microsoft.com/office/powerpoint/2010/main" val="184498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79412" y="472440"/>
            <a:ext cx="82296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7012" y="57912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13812" y="2663130"/>
            <a:ext cx="269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Access Point ID</a:t>
            </a:r>
            <a:endParaRPr lang="en-US" sz="2000" b="1" i="1">
              <a:latin typeface="Georgia" panose="02040502050405020303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989012" y="2148840"/>
            <a:ext cx="609600" cy="5295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7398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190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1752600"/>
            <a:ext cx="10013932" cy="2514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332412" y="463099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Add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971212" y="2819400"/>
            <a:ext cx="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</p:spTree>
    <p:extLst>
      <p:ext uri="{BB962C8B-B14F-4D97-AF65-F5344CB8AC3E}">
        <p14:creationId xmlns:p14="http://schemas.microsoft.com/office/powerpoint/2010/main" val="155950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191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812" y="1456033"/>
            <a:ext cx="8924925" cy="29389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482722" y="4862313"/>
            <a:ext cx="5309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 Schedule System and Schedule Name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4812" y="2903833"/>
            <a:ext cx="1752600" cy="1295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705742" y="3437233"/>
            <a:ext cx="990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1412" y="635324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</p:spTree>
    <p:extLst>
      <p:ext uri="{BB962C8B-B14F-4D97-AF65-F5344CB8AC3E}">
        <p14:creationId xmlns:p14="http://schemas.microsoft.com/office/powerpoint/2010/main" val="304786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192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249" y="1916315"/>
            <a:ext cx="4143375" cy="1924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044860" y="4301372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Schedule ID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50276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</p:spTree>
    <p:extLst>
      <p:ext uri="{BB962C8B-B14F-4D97-AF65-F5344CB8AC3E}">
        <p14:creationId xmlns:p14="http://schemas.microsoft.com/office/powerpoint/2010/main" val="176004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193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1981200"/>
            <a:ext cx="9082087" cy="17502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303354" y="4446961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Schedule Name ID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4989154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</p:spTree>
    <p:extLst>
      <p:ext uri="{BB962C8B-B14F-4D97-AF65-F5344CB8AC3E}">
        <p14:creationId xmlns:p14="http://schemas.microsoft.com/office/powerpoint/2010/main" val="325894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194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1828800"/>
            <a:ext cx="10362830" cy="220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103442" y="46482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7" name="Rectangle 6"/>
          <p:cNvSpPr/>
          <p:nvPr/>
        </p:nvSpPr>
        <p:spPr>
          <a:xfrm>
            <a:off x="912442" y="1981200"/>
            <a:ext cx="6858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750642" y="2362200"/>
            <a:ext cx="4572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</p:spTree>
    <p:extLst>
      <p:ext uri="{BB962C8B-B14F-4D97-AF65-F5344CB8AC3E}">
        <p14:creationId xmlns:p14="http://schemas.microsoft.com/office/powerpoint/2010/main" val="49586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195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762" y="2057400"/>
            <a:ext cx="9695100" cy="20147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180012" y="4495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2562" y="2209800"/>
            <a:ext cx="6858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970762" y="2590800"/>
            <a:ext cx="4572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</p:spTree>
    <p:extLst>
      <p:ext uri="{BB962C8B-B14F-4D97-AF65-F5344CB8AC3E}">
        <p14:creationId xmlns:p14="http://schemas.microsoft.com/office/powerpoint/2010/main" val="128012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196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2" y="1600200"/>
            <a:ext cx="9810750" cy="28542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818812" y="3352800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666412" y="3962400"/>
            <a:ext cx="43815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84787" y="4808456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Load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</p:spTree>
    <p:extLst>
      <p:ext uri="{BB962C8B-B14F-4D97-AF65-F5344CB8AC3E}">
        <p14:creationId xmlns:p14="http://schemas.microsoft.com/office/powerpoint/2010/main" val="163724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AC4FAC0-DFD5-4FB5-BD96-B5F228FE1CC5}" type="slidenum">
              <a:rPr lang="en-US" smtClean="0"/>
              <a:pPr/>
              <a:t>197</a:t>
            </a:fld>
            <a:r>
              <a:rPr lang="en-US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64" y="1361798"/>
            <a:ext cx="2291847" cy="17135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812" y="1371600"/>
            <a:ext cx="4572000" cy="17037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012" y="3844924"/>
            <a:ext cx="2624692" cy="1609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8100" y="3233161"/>
            <a:ext cx="3039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Lock, click </a:t>
            </a:r>
            <a:r>
              <a:rPr lang="en-US" sz="2000" b="1" i="1">
                <a:latin typeface="Georgia" panose="02040502050405020303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5668" y="3227753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 search criteria, then click </a:t>
            </a:r>
            <a:r>
              <a:rPr lang="en-US" sz="2000" b="1" i="1">
                <a:latin typeface="Georgia" panose="02040502050405020303" pitchFamily="18" charset="0"/>
              </a:rPr>
              <a:t>Execute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0704" y="4356733"/>
            <a:ext cx="5004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Select Lock ID(s), then 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0364" y="1676400"/>
            <a:ext cx="691648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17005" y="2819400"/>
            <a:ext cx="562607" cy="2835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968358" y="1524000"/>
            <a:ext cx="691648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56012" y="4077158"/>
            <a:ext cx="691648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</p:spTree>
    <p:extLst>
      <p:ext uri="{BB962C8B-B14F-4D97-AF65-F5344CB8AC3E}">
        <p14:creationId xmlns:p14="http://schemas.microsoft.com/office/powerpoint/2010/main" val="195619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198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12" y="1295400"/>
            <a:ext cx="9695839" cy="32114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760412" y="1447800"/>
            <a:ext cx="762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27612" y="4868046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</p:spTree>
    <p:extLst>
      <p:ext uri="{BB962C8B-B14F-4D97-AF65-F5344CB8AC3E}">
        <p14:creationId xmlns:p14="http://schemas.microsoft.com/office/powerpoint/2010/main" val="86526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199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7" y="1371600"/>
            <a:ext cx="10382250" cy="34370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Schedule</a:t>
            </a:r>
          </a:p>
        </p:txBody>
      </p:sp>
    </p:spTree>
    <p:extLst>
      <p:ext uri="{BB962C8B-B14F-4D97-AF65-F5344CB8AC3E}">
        <p14:creationId xmlns:p14="http://schemas.microsoft.com/office/powerpoint/2010/main" val="381359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6212" y="762000"/>
            <a:ext cx="51054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Georgia" panose="02040502050405020303" pitchFamily="18" charset="0"/>
              </a:rPr>
              <a:t>CONTENTS:</a:t>
            </a:r>
          </a:p>
          <a:p>
            <a:endParaRPr lang="en-US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>
                <a:latin typeface="Georgia" panose="02040502050405020303" pitchFamily="18" charset="0"/>
              </a:rPr>
              <a:t>New Key or Card Access Request</a:t>
            </a:r>
          </a:p>
          <a:p>
            <a:endParaRPr lang="en-US" sz="1400">
              <a:latin typeface="Georgia" panose="020405020504050203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>
                <a:latin typeface="Georgia" panose="02040502050405020303" pitchFamily="18" charset="0"/>
              </a:rPr>
              <a:t>Key Request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400">
                <a:latin typeface="Georgia" panose="02040502050405020303" pitchFamily="18" charset="0"/>
                <a:hlinkClick r:id="rId2" action="ppaction://hlinksldjump"/>
              </a:rPr>
              <a:t>Create</a:t>
            </a:r>
            <a:endParaRPr lang="en-US" sz="1400">
              <a:latin typeface="Georgia" panose="02040502050405020303" pitchFamily="18" charset="0"/>
            </a:endParaRP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400">
                <a:latin typeface="Georgia" panose="02040502050405020303" pitchFamily="18" charset="0"/>
                <a:hlinkClick r:id="rId3" action="ppaction://hlinksldjump"/>
              </a:rPr>
              <a:t>Approve</a:t>
            </a:r>
            <a:endParaRPr lang="en-US" sz="1400">
              <a:latin typeface="Georgia" panose="02040502050405020303" pitchFamily="18" charset="0"/>
            </a:endParaRP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400">
                <a:latin typeface="Georgia" panose="02040502050405020303" pitchFamily="18" charset="0"/>
                <a:hlinkClick r:id="rId4" action="ppaction://hlinksldjump"/>
              </a:rPr>
              <a:t>Assign</a:t>
            </a:r>
            <a:endParaRPr lang="en-US" sz="1400">
              <a:latin typeface="Georgia" panose="02040502050405020303" pitchFamily="18" charset="0"/>
            </a:endParaRPr>
          </a:p>
          <a:p>
            <a:pPr lvl="2"/>
            <a:endParaRPr lang="en-US" sz="1400">
              <a:latin typeface="Georgia" panose="020405020504050203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>
                <a:latin typeface="Georgia" panose="02040502050405020303" pitchFamily="18" charset="0"/>
              </a:rPr>
              <a:t>Key Ticket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400">
                <a:latin typeface="Georgia" panose="02040502050405020303" pitchFamily="18" charset="0"/>
                <a:hlinkClick r:id="rId5" action="ppaction://hlinksldjump"/>
              </a:rPr>
              <a:t>Create</a:t>
            </a:r>
            <a:endParaRPr lang="en-US" sz="1400">
              <a:latin typeface="Georgia" panose="02040502050405020303" pitchFamily="18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400">
                <a:latin typeface="Georgia" panose="02040502050405020303" pitchFamily="18" charset="0"/>
                <a:hlinkClick r:id="rId6" action="ppaction://hlinksldjump"/>
              </a:rPr>
              <a:t>Update Status</a:t>
            </a:r>
            <a:endParaRPr lang="en-US" sz="1400">
              <a:latin typeface="Georgia" panose="02040502050405020303" pitchFamily="18" charset="0"/>
            </a:endParaRPr>
          </a:p>
          <a:p>
            <a:pPr lvl="2"/>
            <a:endParaRPr lang="en-US" sz="1400">
              <a:latin typeface="Georgia" panose="020405020504050203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>
                <a:latin typeface="Georgia" panose="02040502050405020303" pitchFamily="18" charset="0"/>
                <a:hlinkClick r:id="rId7" action="ppaction://hlinksldjump"/>
              </a:rPr>
              <a:t>Key Release</a:t>
            </a:r>
            <a:endParaRPr lang="en-US" sz="1400">
              <a:latin typeface="Georgia" panose="02040502050405020303" pitchFamily="18" charset="0"/>
            </a:endParaRPr>
          </a:p>
          <a:p>
            <a:pPr lvl="1"/>
            <a:endParaRPr lang="en-US" sz="1400">
              <a:latin typeface="Georgia" panose="020405020504050203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>
                <a:latin typeface="Georgia" panose="02040502050405020303" pitchFamily="18" charset="0"/>
              </a:rPr>
              <a:t>Key Return/Renewal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400">
                <a:latin typeface="Georgia" panose="02040502050405020303" pitchFamily="18" charset="0"/>
                <a:hlinkClick r:id="rId8" action="ppaction://hlinksldjump"/>
              </a:rPr>
              <a:t>Return</a:t>
            </a:r>
            <a:endParaRPr lang="en-US" sz="1400">
              <a:latin typeface="Georgia" panose="02040502050405020303" pitchFamily="18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400">
                <a:latin typeface="Georgia" panose="02040502050405020303" pitchFamily="18" charset="0"/>
                <a:hlinkClick r:id="rId9" action="ppaction://hlinksldjump"/>
              </a:rPr>
              <a:t>Renewal</a:t>
            </a:r>
            <a:endParaRPr lang="en-US" sz="1400">
              <a:latin typeface="Georgia" panose="02040502050405020303" pitchFamily="18" charset="0"/>
            </a:endParaRPr>
          </a:p>
          <a:p>
            <a:pPr lvl="2"/>
            <a:endParaRPr lang="en-US" sz="1400">
              <a:latin typeface="Georgia" panose="020405020504050203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>
                <a:latin typeface="Georgia" panose="02040502050405020303" pitchFamily="18" charset="0"/>
                <a:hlinkClick r:id="rId10" action="ppaction://hlinksldjump"/>
              </a:rPr>
              <a:t>Key Ring</a:t>
            </a:r>
            <a:endParaRPr lang="en-US" sz="1400">
              <a:latin typeface="Georgia" panose="020405020504050203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>
                <a:latin typeface="Georgia" panose="02040502050405020303" pitchFamily="18" charset="0"/>
                <a:hlinkClick r:id="rId11" action="ppaction://hlinksldjump"/>
              </a:rPr>
              <a:t>Key Ring Release</a:t>
            </a:r>
            <a:endParaRPr lang="en-US" sz="1400">
              <a:latin typeface="Georgia" panose="020405020504050203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>
                <a:latin typeface="Georgia" panose="02040502050405020303" pitchFamily="18" charset="0"/>
                <a:hlinkClick r:id="rId12" action="ppaction://hlinksldjump"/>
              </a:rPr>
              <a:t>Key Ring Return</a:t>
            </a:r>
            <a:endParaRPr lang="en-US" sz="1400">
              <a:latin typeface="Georgia" panose="02040502050405020303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E8FC75D-21F2-48BC-A8B2-3C7ABC104E10}" type="slidenum">
              <a:rPr lang="en-US" smtClean="0"/>
              <a:t>2</a:t>
            </a:fld>
            <a:r>
              <a:rPr lang="en-US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6812" y="1066800"/>
            <a:ext cx="44196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>
                <a:latin typeface="Georgia" panose="02040502050405020303" pitchFamily="18" charset="0"/>
                <a:hlinkClick r:id="rId13" action="ppaction://hlinksldjump"/>
              </a:rPr>
              <a:t>Add Access Points</a:t>
            </a:r>
            <a:endParaRPr lang="en-US" sz="140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>
                <a:latin typeface="Georgia" panose="02040502050405020303" pitchFamily="18" charset="0"/>
                <a:hlinkClick r:id="rId14" action="ppaction://hlinksldjump"/>
              </a:rPr>
              <a:t>Add Cores</a:t>
            </a:r>
            <a:endParaRPr lang="en-US" sz="140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>
                <a:latin typeface="Georgia" panose="02040502050405020303" pitchFamily="18" charset="0"/>
                <a:hlinkClick r:id="rId15" action="ppaction://hlinksldjump"/>
              </a:rPr>
              <a:t>Add New Key </a:t>
            </a:r>
            <a:endParaRPr lang="en-US" sz="140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>
                <a:latin typeface="Georgia" panose="02040502050405020303" pitchFamily="18" charset="0"/>
                <a:hlinkClick r:id="rId16" action="ppaction://hlinksldjump"/>
              </a:rPr>
              <a:t>New Schedule</a:t>
            </a:r>
            <a:endParaRPr lang="en-US" sz="140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>
                <a:latin typeface="Georgia" panose="02040502050405020303" pitchFamily="18" charset="0"/>
                <a:hlinkClick r:id="rId17" action="ppaction://hlinksldjump"/>
              </a:rPr>
              <a:t>New Key Copy</a:t>
            </a:r>
            <a:endParaRPr lang="en-US" sz="140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>
                <a:solidFill>
                  <a:srgbClr val="002060"/>
                </a:solidFill>
                <a:latin typeface="Georgia" panose="02040502050405020303" pitchFamily="18" charset="0"/>
                <a:hlinkClick r:id="rId18" action="ppaction://hlinksldjump"/>
              </a:rPr>
              <a:t>Inactivating Key Original &amp; Copy</a:t>
            </a:r>
            <a:endParaRPr lang="en-US" sz="140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en-US" sz="1400"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98645"/>
            <a:ext cx="1872029" cy="71437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62705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7726" y="5665657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79412" y="360930"/>
            <a:ext cx="8229600" cy="5334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3145128" y="3180330"/>
            <a:ext cx="18288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103812" y="3404265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90012" y="280029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 Lock field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61681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200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1812" y="27432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Copy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6" name="Footer Placeholder 2"/>
          <p:cNvSpPr txBox="1">
            <a:spLocks/>
          </p:cNvSpPr>
          <p:nvPr/>
        </p:nvSpPr>
        <p:spPr>
          <a:xfrm>
            <a:off x="4951412" y="633458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342533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Copy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475" y="1485900"/>
            <a:ext cx="2667000" cy="3581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875" y="1485900"/>
            <a:ext cx="2628900" cy="3581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629675" y="3874536"/>
            <a:ext cx="1295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33269" y="2992202"/>
            <a:ext cx="1233618" cy="2550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77475" y="3950736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735325" y="311972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46612" y="2516473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On </a:t>
            </a:r>
            <a:r>
              <a:rPr lang="en-US" sz="2000" i="1" err="1">
                <a:latin typeface="Georgia" panose="02040502050405020303" pitchFamily="18" charset="0"/>
              </a:rPr>
              <a:t>WorkDesk</a:t>
            </a:r>
            <a:r>
              <a:rPr lang="en-US" sz="2000">
                <a:latin typeface="Georgia" panose="02040502050405020303" pitchFamily="18" charset="0"/>
              </a:rPr>
              <a:t>,</a:t>
            </a:r>
          </a:p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u="sng">
                <a:latin typeface="Georgia" panose="02040502050405020303" pitchFamily="18" charset="0"/>
              </a:rPr>
              <a:t>Key &amp; Access Control</a:t>
            </a:r>
            <a:r>
              <a:rPr lang="en-US" sz="2000">
                <a:latin typeface="Georgia" panose="02040502050405020303" pitchFamily="18" charset="0"/>
              </a:rPr>
              <a:t>, then click Key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201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4" name="Footer Placeholder 2"/>
          <p:cNvSpPr txBox="1">
            <a:spLocks/>
          </p:cNvSpPr>
          <p:nvPr/>
        </p:nvSpPr>
        <p:spPr>
          <a:xfrm>
            <a:off x="4951412" y="6347473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61475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202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73" y="918165"/>
            <a:ext cx="5410200" cy="24309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Copy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3210" y="1705546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Search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7124" y="4085591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Enter search criteria, set Serialized to </a:t>
            </a:r>
            <a:r>
              <a:rPr lang="en-US" sz="2000" i="1">
                <a:latin typeface="Georgia" panose="02040502050405020303" pitchFamily="18" charset="0"/>
              </a:rPr>
              <a:t>Yes</a:t>
            </a:r>
            <a:r>
              <a:rPr lang="en-US" sz="2000">
                <a:latin typeface="Georgia" panose="02040502050405020303" pitchFamily="18" charset="0"/>
              </a:rPr>
              <a:t>, then click </a:t>
            </a:r>
            <a:r>
              <a:rPr lang="en-US" sz="2000" b="1" i="1">
                <a:latin typeface="Georgia" panose="02040502050405020303" pitchFamily="18" charset="0"/>
              </a:rPr>
              <a:t>Execute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550" y="3505200"/>
            <a:ext cx="5246527" cy="26045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0" name="Straight Arrow Connector 9"/>
          <p:cNvCxnSpPr/>
          <p:nvPr/>
        </p:nvCxnSpPr>
        <p:spPr>
          <a:xfrm flipV="1">
            <a:off x="1141412" y="13716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89012" y="1066800"/>
            <a:ext cx="381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55550" y="3657600"/>
            <a:ext cx="567131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727281" y="3848100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5" name="Footer Placeholder 2"/>
          <p:cNvSpPr txBox="1">
            <a:spLocks/>
          </p:cNvSpPr>
          <p:nvPr/>
        </p:nvSpPr>
        <p:spPr>
          <a:xfrm>
            <a:off x="4914947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21907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203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Copy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" y="685800"/>
            <a:ext cx="5373429" cy="2228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612" y="2638425"/>
            <a:ext cx="4980699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6704012" y="136049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Key ID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8526" y="415284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Edit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5412" y="1695510"/>
            <a:ext cx="609600" cy="209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08212" y="1800225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170612" y="2819400"/>
            <a:ext cx="533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627812" y="3124200"/>
            <a:ext cx="2286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5" name="Footer Placeholder 2"/>
          <p:cNvSpPr txBox="1">
            <a:spLocks/>
          </p:cNvSpPr>
          <p:nvPr/>
        </p:nvSpPr>
        <p:spPr>
          <a:xfrm>
            <a:off x="4913312" y="6351587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08291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204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Copy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1381155"/>
            <a:ext cx="9906000" cy="312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1141412" y="2219355"/>
            <a:ext cx="4572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674812" y="2295555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80012" y="47244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Key Copies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2" name="Footer Placeholder 2"/>
          <p:cNvSpPr txBox="1">
            <a:spLocks/>
          </p:cNvSpPr>
          <p:nvPr/>
        </p:nvSpPr>
        <p:spPr>
          <a:xfrm>
            <a:off x="48752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70821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205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1676400"/>
            <a:ext cx="9172575" cy="27589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Copy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6200" y="4862233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Add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514012" y="2286000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27600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54166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206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2" y="1363043"/>
            <a:ext cx="9058275" cy="23217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Copy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7118" y="4191000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The system populate a sequence number automatically </a:t>
            </a:r>
          </a:p>
          <a:p>
            <a:pPr algn="ctr"/>
            <a:endParaRPr lang="en-US" sz="2000">
              <a:latin typeface="Georgia" panose="02040502050405020303" pitchFamily="18" charset="0"/>
            </a:endParaRPr>
          </a:p>
          <a:p>
            <a:pPr algn="ctr"/>
            <a:r>
              <a:rPr lang="en-US" sz="2000">
                <a:latin typeface="Georgia" panose="02040502050405020303" pitchFamily="18" charset="0"/>
              </a:rPr>
              <a:t>Enter description, add more copies if desired, then click </a:t>
            </a:r>
            <a:r>
              <a:rPr lang="en-US" sz="2000" b="1">
                <a:latin typeface="Georgia" panose="02040502050405020303" pitchFamily="18" charset="0"/>
              </a:rPr>
              <a:t>Done</a:t>
            </a:r>
            <a:endParaRPr lang="en-US" sz="2000">
              <a:latin typeface="Georgia" panose="020405020504050203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3812" y="1549063"/>
            <a:ext cx="1143000" cy="2797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132012" y="1905000"/>
            <a:ext cx="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08549" y="635324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6903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207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26" y="1447800"/>
            <a:ext cx="9993371" cy="31013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Copy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9626" y="1600200"/>
            <a:ext cx="5334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669226" y="1905000"/>
            <a:ext cx="310386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27612" y="490224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93367" y="636257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82990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208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354" y="1371600"/>
            <a:ext cx="9601915" cy="30409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Copy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7612" y="4724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5354" y="1572211"/>
            <a:ext cx="53340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45754" y="1648411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133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27400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209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24" y="1600200"/>
            <a:ext cx="9858375" cy="35093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Copy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875212" y="636257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05808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2" y="838200"/>
            <a:ext cx="8305800" cy="373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9294812" y="24384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Lock ID</a:t>
            </a:r>
            <a:endParaRPr lang="en-US" sz="2000" b="1" i="1">
              <a:latin typeface="Georgia" panose="02040502050405020303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7012" y="54864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84212" y="1935307"/>
            <a:ext cx="609600" cy="5295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60812" y="6356350"/>
            <a:ext cx="3859795" cy="365125"/>
          </a:xfrm>
        </p:spPr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78018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210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1812" y="27432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Inactivating Key Original &amp; Copy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6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37465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211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9412" y="556260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Inactivating Key Original &amp; Copy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762000"/>
            <a:ext cx="3771900" cy="1466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569" y="2971800"/>
            <a:ext cx="7477125" cy="2227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6323012" y="1219200"/>
            <a:ext cx="1955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Search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9012" y="3733800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Enter search criteria, then click </a:t>
            </a:r>
            <a:r>
              <a:rPr lang="en-US" sz="2000" b="1" i="1">
                <a:latin typeface="Georgia" panose="02040502050405020303" pitchFamily="18" charset="0"/>
              </a:rPr>
              <a:t>Execute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2" name="Footer Placeholder 2"/>
          <p:cNvSpPr txBox="1">
            <a:spLocks/>
          </p:cNvSpPr>
          <p:nvPr/>
        </p:nvSpPr>
        <p:spPr>
          <a:xfrm>
            <a:off x="5027612" y="635324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50113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" y="609600"/>
            <a:ext cx="5029200" cy="20530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2436812" y="2466372"/>
            <a:ext cx="838200" cy="196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598612" y="2542572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812" y="3124200"/>
            <a:ext cx="7010400" cy="21251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1446212" y="38636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Edit</a:t>
            </a:r>
            <a:endParaRPr lang="en-US" sz="2000">
              <a:latin typeface="Georgia" panose="02040502050405020303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037012" y="3352800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722812" y="3276600"/>
            <a:ext cx="45720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79412" y="5653445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Inactivating Key Original &amp; Copy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6" name="Footer Placeholder 2"/>
          <p:cNvSpPr txBox="1">
            <a:spLocks/>
          </p:cNvSpPr>
          <p:nvPr/>
        </p:nvSpPr>
        <p:spPr>
          <a:xfrm>
            <a:off x="4979371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1889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3" y="1371600"/>
            <a:ext cx="10281658" cy="32234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/>
          <p:cNvSpPr/>
          <p:nvPr/>
        </p:nvSpPr>
        <p:spPr>
          <a:xfrm>
            <a:off x="4875212" y="4953000"/>
            <a:ext cx="1874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Click Key Copies</a:t>
            </a:r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5584" y="5670551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Inactivating Key Original &amp; Copy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53583" y="2209800"/>
            <a:ext cx="45720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486983" y="2286000"/>
            <a:ext cx="22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4" name="Footer Placeholder 2"/>
          <p:cNvSpPr txBox="1">
            <a:spLocks/>
          </p:cNvSpPr>
          <p:nvPr/>
        </p:nvSpPr>
        <p:spPr>
          <a:xfrm>
            <a:off x="4988084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200315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1752600"/>
            <a:ext cx="10415587" cy="220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817812" y="451194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Click on each available Key Copy to inactivate it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7505" y="565811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Inactivating Key Original &amp; Copy</a:t>
            </a:r>
          </a:p>
        </p:txBody>
      </p:sp>
      <p:sp>
        <p:nvSpPr>
          <p:cNvPr id="7" name="Rectangle 6"/>
          <p:cNvSpPr/>
          <p:nvPr/>
        </p:nvSpPr>
        <p:spPr>
          <a:xfrm>
            <a:off x="836613" y="3619700"/>
            <a:ext cx="533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103313" y="4153100"/>
            <a:ext cx="0" cy="4193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1412" y="635324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22091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1524000"/>
            <a:ext cx="9823515" cy="13934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404" y="3932580"/>
            <a:ext cx="3781732" cy="1295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7505" y="565811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Inactivating Key Original &amp; Copy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71969" y="318754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on the Key Copy status</a:t>
            </a:r>
          </a:p>
        </p:txBody>
      </p:sp>
      <p:sp>
        <p:nvSpPr>
          <p:cNvPr id="9" name="Rectangle 8"/>
          <p:cNvSpPr/>
          <p:nvPr/>
        </p:nvSpPr>
        <p:spPr>
          <a:xfrm>
            <a:off x="9752012" y="1981200"/>
            <a:ext cx="1060515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9828212" y="2438400"/>
            <a:ext cx="0" cy="8204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952404" y="4816956"/>
            <a:ext cx="3368384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636596" y="5005327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380412" y="4493046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Inactive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3" name="Footer Placeholder 2"/>
          <p:cNvSpPr txBox="1">
            <a:spLocks/>
          </p:cNvSpPr>
          <p:nvPr/>
        </p:nvSpPr>
        <p:spPr>
          <a:xfrm>
            <a:off x="4928870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50819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20" y="1172588"/>
            <a:ext cx="9002383" cy="13747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076" y="3490715"/>
            <a:ext cx="9358672" cy="16250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5484812" y="2804915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5665" y="534452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7505" y="565811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Inactivating Key Original &amp; Copy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06925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1524000"/>
            <a:ext cx="10031254" cy="30821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103812" y="51054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Status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0412" y="1905000"/>
            <a:ext cx="12192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9675812" y="2057400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67505" y="565811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Inactivating Key Original &amp; Copy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50276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3485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" y="762000"/>
            <a:ext cx="4236717" cy="167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012" y="2971800"/>
            <a:ext cx="7324725" cy="2230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7505" y="565811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Inactivating Key Original &amp; Copy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6774" y="12954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Inactive</a:t>
            </a:r>
          </a:p>
        </p:txBody>
      </p:sp>
      <p:sp>
        <p:nvSpPr>
          <p:cNvPr id="8" name="Rectangle 7"/>
          <p:cNvSpPr/>
          <p:nvPr/>
        </p:nvSpPr>
        <p:spPr>
          <a:xfrm>
            <a:off x="608012" y="2057400"/>
            <a:ext cx="3810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41812" y="3124200"/>
            <a:ext cx="609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11970" y="3708786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2" name="Footer Placeholder 2"/>
          <p:cNvSpPr txBox="1">
            <a:spLocks/>
          </p:cNvSpPr>
          <p:nvPr/>
        </p:nvSpPr>
        <p:spPr>
          <a:xfrm>
            <a:off x="4917167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73404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1600200"/>
            <a:ext cx="10292570" cy="32372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7505" y="5658110"/>
            <a:ext cx="1135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Inactivating Key Original &amp; Copy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9415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03212" y="381000"/>
            <a:ext cx="8229600" cy="4953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8828" y="5538289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4" name="Rectangle 3"/>
          <p:cNvSpPr/>
          <p:nvPr/>
        </p:nvSpPr>
        <p:spPr>
          <a:xfrm>
            <a:off x="5786072" y="1551614"/>
            <a:ext cx="12954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237412" y="18288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42412" y="1866900"/>
            <a:ext cx="2436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* Click </a:t>
            </a:r>
            <a:r>
              <a:rPr lang="en-US" sz="2000" b="1" i="1">
                <a:latin typeface="Georgia" panose="02040502050405020303" pitchFamily="18" charset="0"/>
              </a:rPr>
              <a:t>Add</a:t>
            </a:r>
            <a:r>
              <a:rPr lang="en-US" sz="2000">
                <a:latin typeface="Georgia" panose="02040502050405020303" pitchFamily="18" charset="0"/>
              </a:rPr>
              <a:t> to add more locations as needed. </a:t>
            </a:r>
          </a:p>
          <a:p>
            <a:pPr algn="ctr"/>
            <a:endParaRPr lang="en-US" sz="2000">
              <a:latin typeface="Georgia" panose="02040502050405020303" pitchFamily="18" charset="0"/>
            </a:endParaRPr>
          </a:p>
          <a:p>
            <a:pPr algn="ctr"/>
            <a:r>
              <a:rPr lang="en-US" sz="2000">
                <a:latin typeface="Georgia" panose="02040502050405020303" pitchFamily="18" charset="0"/>
              </a:rPr>
              <a:t>Enter Quantity, then 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  <a:r>
              <a:rPr lang="en-US" sz="2000">
                <a:latin typeface="Georgia" panose="02040502050405020303" pitchFamily="18" charset="0"/>
              </a:rPr>
              <a:t>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60412" y="1828800"/>
            <a:ext cx="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61644" y="1365262"/>
            <a:ext cx="533400" cy="2592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71244" y="1365262"/>
            <a:ext cx="533400" cy="2592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315084" y="1828800"/>
            <a:ext cx="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99844" y="192460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48897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79412" y="533400"/>
            <a:ext cx="8105159" cy="4724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6985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42147" y="2743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  <a:r>
              <a:rPr lang="en-US" sz="2000">
                <a:latin typeface="Georgia" panose="02040502050405020303" pitchFamily="18" charset="0"/>
              </a:rPr>
              <a:t>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217612" y="1728959"/>
            <a:ext cx="304800" cy="3576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55612" y="1447800"/>
            <a:ext cx="685800" cy="278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504005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1812" y="27432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>
                <a:solidFill>
                  <a:srgbClr val="002060"/>
                </a:solidFill>
                <a:latin typeface="Georgia" panose="02040502050405020303" pitchFamily="18" charset="0"/>
              </a:rPr>
              <a:t>Step 2: Approve</a:t>
            </a:r>
            <a:r>
              <a:rPr lang="en-US">
                <a:solidFill>
                  <a:srgbClr val="002060"/>
                </a:solidFill>
                <a:latin typeface="Georgia" panose="02040502050405020303" pitchFamily="18" charset="0"/>
              </a:rPr>
              <a:t> Key Request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63568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12" y="1295400"/>
            <a:ext cx="7315200" cy="2911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1689946" y="4711452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Georgia" panose="02040502050405020303" pitchFamily="18" charset="0"/>
              </a:rPr>
              <a:t>On </a:t>
            </a:r>
            <a:r>
              <a:rPr lang="en-US" sz="2000" err="1">
                <a:solidFill>
                  <a:srgbClr val="000000"/>
                </a:solidFill>
                <a:latin typeface="Georgia" panose="02040502050405020303" pitchFamily="18" charset="0"/>
              </a:rPr>
              <a:t>WorkDesk</a:t>
            </a:r>
            <a:r>
              <a:rPr lang="en-US" sz="2000">
                <a:solidFill>
                  <a:srgbClr val="000000"/>
                </a:solidFill>
                <a:latin typeface="Georgia" panose="02040502050405020303" pitchFamily="18" charset="0"/>
              </a:rPr>
              <a:t> under your Personal Query Count, click “Key Requests Awaiting Lockshop Approval” </a:t>
            </a:r>
            <a:endParaRPr lang="en-US" sz="2000"/>
          </a:p>
        </p:txBody>
      </p:sp>
      <p:sp>
        <p:nvSpPr>
          <p:cNvPr id="5" name="Rectangle 4"/>
          <p:cNvSpPr/>
          <p:nvPr/>
        </p:nvSpPr>
        <p:spPr>
          <a:xfrm>
            <a:off x="4570412" y="2621474"/>
            <a:ext cx="4800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9828212" y="2733408"/>
            <a:ext cx="457200" cy="15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27012" y="5608279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Approve Key Request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91123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95" y="2286000"/>
            <a:ext cx="11285834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4722812" y="1427738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Key Request ID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737497" y="3505200"/>
            <a:ext cx="7620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3032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Approve Key Request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69755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2" y="304800"/>
            <a:ext cx="8305800" cy="5257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7012" y="5740659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Approve Key Request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94812" y="22860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Edit</a:t>
            </a:r>
            <a:r>
              <a:rPr lang="en-US" sz="2000">
                <a:latin typeface="Georgia" panose="02040502050405020303" pitchFamily="18" charset="0"/>
              </a:rPr>
              <a:t>, then click on Status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18212" y="990600"/>
            <a:ext cx="10668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161212" y="11430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9412" y="825759"/>
            <a:ext cx="609600" cy="3079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217612" y="959497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44317" y="6356350"/>
            <a:ext cx="3859795" cy="365125"/>
          </a:xfrm>
        </p:spPr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90918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7012" y="5692425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Approve Key Request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2412" y="2438400"/>
            <a:ext cx="2259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Update Status to “</a:t>
            </a:r>
            <a:r>
              <a:rPr lang="en-US" sz="2000" i="1">
                <a:latin typeface="Georgia" panose="02040502050405020303" pitchFamily="18" charset="0"/>
              </a:rPr>
              <a:t>Approved”</a:t>
            </a:r>
            <a:endParaRPr lang="en-US" sz="2000">
              <a:latin typeface="Georgia" panose="02040502050405020303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406054" y="533400"/>
            <a:ext cx="8101979" cy="5105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470507" y="2095500"/>
            <a:ext cx="3682379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265612" y="22098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Page </a:t>
            </a:r>
            <a:fld id="{A3F31473-23EB-4724-8B59-FE6D21D89FA4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36707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1201426"/>
            <a:ext cx="10208901" cy="32165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5265176" y="474345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7012" y="5400835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Approve Key Request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567544" y="1750463"/>
            <a:ext cx="335868" cy="3685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36612" y="1371600"/>
            <a:ext cx="609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00250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612" y="1981200"/>
            <a:ext cx="10971372" cy="198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</a:t>
            </a:r>
          </a:p>
          <a:p>
            <a:pPr algn="ctr"/>
            <a:endParaRPr lang="en-US">
              <a:solidFill>
                <a:srgbClr val="002060"/>
              </a:solidFill>
              <a:latin typeface="Britannic Bold" panose="020B0903060703020204" pitchFamily="34" charset="0"/>
            </a:endParaRPr>
          </a:p>
          <a:p>
            <a:pPr algn="ctr"/>
            <a:r>
              <a:rPr lang="en-US" i="1">
                <a:solidFill>
                  <a:srgbClr val="002060"/>
                </a:solidFill>
                <a:latin typeface="Britannic Bold" panose="020B0903060703020204" pitchFamily="34" charset="0"/>
              </a:rPr>
              <a:t>*Key Request*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35356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2" y="1447800"/>
            <a:ext cx="9425047" cy="3294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9412" y="54864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Approve Key Request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87220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1812" y="2895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>
                <a:solidFill>
                  <a:srgbClr val="002060"/>
                </a:solidFill>
                <a:latin typeface="Georgia" panose="02040502050405020303" pitchFamily="18" charset="0"/>
              </a:rPr>
              <a:t>Step 3: </a:t>
            </a:r>
            <a:r>
              <a:rPr lang="en-US">
                <a:solidFill>
                  <a:srgbClr val="002060"/>
                </a:solidFill>
                <a:latin typeface="Georgia" panose="02040502050405020303" pitchFamily="18" charset="0"/>
              </a:rPr>
              <a:t>Assign Key Request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58867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0812" y="5546586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Assign Key Request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295400"/>
            <a:ext cx="10668001" cy="2514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2360613" y="2895600"/>
            <a:ext cx="358140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170613" y="29718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501060" y="4495800"/>
            <a:ext cx="9034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Georgia" panose="02040502050405020303" pitchFamily="18" charset="0"/>
              </a:rPr>
              <a:t>On </a:t>
            </a:r>
            <a:r>
              <a:rPr lang="en-US" sz="2000" err="1">
                <a:solidFill>
                  <a:srgbClr val="000000"/>
                </a:solidFill>
                <a:latin typeface="Georgia" panose="02040502050405020303" pitchFamily="18" charset="0"/>
              </a:rPr>
              <a:t>WorkDesk</a:t>
            </a:r>
            <a:r>
              <a:rPr lang="en-US" sz="2000">
                <a:solidFill>
                  <a:srgbClr val="000000"/>
                </a:solidFill>
                <a:latin typeface="Georgia" panose="02040502050405020303" pitchFamily="18" charset="0"/>
              </a:rPr>
              <a:t>, under your Personal Query Count, click “Key Requests Lockshop Assignment” </a:t>
            </a:r>
            <a:endParaRPr lang="en-US" sz="20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/>
        </p:nvSpPr>
        <p:spPr>
          <a:xfrm>
            <a:off x="5027612" y="6349224"/>
            <a:ext cx="175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9819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2" y="1371600"/>
            <a:ext cx="10896600" cy="2685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589212" y="2867000"/>
            <a:ext cx="457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41098" y="4581904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Key Request ID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3212" y="5478327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Assign Key Request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/>
        </p:nvSpPr>
        <p:spPr>
          <a:xfrm>
            <a:off x="4951412" y="6295315"/>
            <a:ext cx="175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08885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198" y="1584319"/>
            <a:ext cx="9067800" cy="31758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060459" y="4999763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Edit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7612" y="1742811"/>
            <a:ext cx="760397" cy="23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978009" y="2053314"/>
            <a:ext cx="228600" cy="2240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79412" y="5639449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Assign Key Request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/>
        </p:nvSpPr>
        <p:spPr>
          <a:xfrm>
            <a:off x="5065156" y="6370996"/>
            <a:ext cx="17912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5157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12" y="1285168"/>
            <a:ext cx="9906000" cy="35115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265612" y="51054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status to update it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7012" y="5568927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Assign Key Request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35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770812" y="1752600"/>
            <a:ext cx="1617306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002591" y="2057400"/>
            <a:ext cx="692021" cy="1912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782800" y="6356350"/>
            <a:ext cx="3859795" cy="365125"/>
          </a:xfrm>
        </p:spPr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12184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212" y="1489516"/>
            <a:ext cx="6861590" cy="28433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296107" y="4625027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“Assigned”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2948408" y="2895599"/>
            <a:ext cx="4898604" cy="3233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3212" y="5490605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Assign Key Request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5408612" y="3352800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57077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" y="1219200"/>
            <a:ext cx="11125200" cy="39114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4570412" y="5346669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i="1" u="sng">
                <a:latin typeface="Georgia" panose="02040502050405020303" pitchFamily="18" charset="0"/>
              </a:rPr>
              <a:t>Notes Log</a:t>
            </a:r>
            <a:r>
              <a:rPr lang="en-US" sz="2000" i="1">
                <a:latin typeface="Georgia" panose="02040502050405020303" pitchFamily="18" charset="0"/>
              </a:rPr>
              <a:t> </a:t>
            </a:r>
            <a:r>
              <a:rPr lang="en-US" sz="2000">
                <a:latin typeface="Georgia" panose="02040502050405020303" pitchFamily="18" charset="0"/>
              </a:rPr>
              <a:t>link</a:t>
            </a:r>
          </a:p>
        </p:txBody>
      </p:sp>
      <p:sp>
        <p:nvSpPr>
          <p:cNvPr id="4" name="Rectangle 3"/>
          <p:cNvSpPr/>
          <p:nvPr/>
        </p:nvSpPr>
        <p:spPr>
          <a:xfrm>
            <a:off x="455612" y="2057400"/>
            <a:ext cx="762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293812" y="21336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150812" y="5670551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Assign Key Request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78490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" y="1279526"/>
            <a:ext cx="10820400" cy="297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5408612" y="4586959"/>
            <a:ext cx="1562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Add</a:t>
            </a:r>
            <a:r>
              <a:rPr lang="en-US" sz="2000">
                <a:latin typeface="Georgia" panose="02040502050405020303" pitchFamily="18" charset="0"/>
              </a:rPr>
              <a:t>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0175094" y="3733800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303212" y="5715001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Assign Key Request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60894" y="3581400"/>
            <a:ext cx="643718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38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40734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2" y="1158884"/>
            <a:ext cx="11277600" cy="4443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293812" y="4078144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 name of the assignee in Notes box, then 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827212" y="3140084"/>
            <a:ext cx="3810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370012" y="1832930"/>
            <a:ext cx="3810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227012" y="5602151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Assign Key Request</a:t>
            </a:r>
          </a:p>
        </p:txBody>
      </p:sp>
      <p:sp>
        <p:nvSpPr>
          <p:cNvPr id="3" name="Rectangle 2"/>
          <p:cNvSpPr/>
          <p:nvPr/>
        </p:nvSpPr>
        <p:spPr>
          <a:xfrm>
            <a:off x="455612" y="1463684"/>
            <a:ext cx="8382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39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29621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612" y="26670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>
                <a:solidFill>
                  <a:srgbClr val="002060"/>
                </a:solidFill>
                <a:latin typeface="Georgia" panose="02040502050405020303" pitchFamily="18" charset="0"/>
              </a:rPr>
              <a:t>Step 1: </a:t>
            </a:r>
            <a:r>
              <a:rPr lang="en-US">
                <a:solidFill>
                  <a:srgbClr val="002060"/>
                </a:solidFill>
                <a:latin typeface="Georgia" panose="02040502050405020303" pitchFamily="18" charset="0"/>
              </a:rPr>
              <a:t>Create a Key Request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994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2" y="1447800"/>
            <a:ext cx="11344275" cy="25659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180012" y="47244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141412" y="2006078"/>
            <a:ext cx="457200" cy="4323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03212" y="5492297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Assign Key Request</a:t>
            </a:r>
          </a:p>
        </p:txBody>
      </p:sp>
      <p:sp>
        <p:nvSpPr>
          <p:cNvPr id="2" name="Rectangle 1"/>
          <p:cNvSpPr/>
          <p:nvPr/>
        </p:nvSpPr>
        <p:spPr>
          <a:xfrm>
            <a:off x="455612" y="1676400"/>
            <a:ext cx="685800" cy="2923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76522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96" y="1152545"/>
            <a:ext cx="10195343" cy="37095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184319" y="5161449"/>
            <a:ext cx="1562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  <a:endParaRPr lang="en-US" sz="2000">
              <a:latin typeface="Georgia" panose="020405020504050203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3212" y="5644047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Assign Key Request</a:t>
            </a:r>
          </a:p>
        </p:txBody>
      </p:sp>
      <p:sp>
        <p:nvSpPr>
          <p:cNvPr id="2" name="Rectangle 1"/>
          <p:cNvSpPr/>
          <p:nvPr/>
        </p:nvSpPr>
        <p:spPr>
          <a:xfrm>
            <a:off x="841226" y="1295400"/>
            <a:ext cx="6858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575234" y="1676400"/>
            <a:ext cx="4572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41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22016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" y="1219200"/>
            <a:ext cx="9683991" cy="34800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32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Assign Key Request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6012" y="6356350"/>
            <a:ext cx="3859795" cy="365125"/>
          </a:xfrm>
        </p:spPr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3539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612" y="1981200"/>
            <a:ext cx="10971372" cy="198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</a:t>
            </a:r>
          </a:p>
          <a:p>
            <a:pPr algn="ctr"/>
            <a:endParaRPr lang="en-US">
              <a:solidFill>
                <a:srgbClr val="002060"/>
              </a:solidFill>
              <a:latin typeface="Britannic Bold" panose="020B0903060703020204" pitchFamily="34" charset="0"/>
            </a:endParaRPr>
          </a:p>
          <a:p>
            <a:pPr algn="ctr"/>
            <a:r>
              <a:rPr lang="en-US" i="1">
                <a:solidFill>
                  <a:srgbClr val="002060"/>
                </a:solidFill>
                <a:latin typeface="Britannic Bold" panose="020B0903060703020204" pitchFamily="34" charset="0"/>
              </a:rPr>
              <a:t>*Key Ticket*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24506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612" y="26670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>
                <a:solidFill>
                  <a:srgbClr val="002060"/>
                </a:solidFill>
                <a:latin typeface="Georgia" panose="02040502050405020303" pitchFamily="18" charset="0"/>
              </a:rPr>
              <a:t>Step 1: </a:t>
            </a:r>
            <a:r>
              <a:rPr lang="en-US">
                <a:solidFill>
                  <a:srgbClr val="002060"/>
                </a:solidFill>
                <a:latin typeface="Georgia" panose="02040502050405020303" pitchFamily="18" charset="0"/>
              </a:rPr>
              <a:t>Create a Key Ticket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58988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3212" y="5487182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Ticket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12" y="1219324"/>
            <a:ext cx="8355329" cy="3276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4799012" y="2438400"/>
            <a:ext cx="4724400" cy="2701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77838" y="2590800"/>
            <a:ext cx="58122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370012" y="4984875"/>
            <a:ext cx="1009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Georgia" panose="02040502050405020303" pitchFamily="18" charset="0"/>
              </a:rPr>
              <a:t>On </a:t>
            </a:r>
            <a:r>
              <a:rPr lang="en-US" err="1">
                <a:solidFill>
                  <a:srgbClr val="000000"/>
                </a:solidFill>
                <a:latin typeface="Georgia" panose="02040502050405020303" pitchFamily="18" charset="0"/>
              </a:rPr>
              <a:t>WorkDesk</a:t>
            </a:r>
            <a:r>
              <a:rPr lang="en-US">
                <a:solidFill>
                  <a:srgbClr val="000000"/>
                </a:solidFill>
                <a:latin typeface="Georgia" panose="02040502050405020303" pitchFamily="18" charset="0"/>
              </a:rPr>
              <a:t>, under your Personal Query Count, click “Key Requests Assigned to (your name)”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45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9" name="Footer Placeholder 5"/>
          <p:cNvSpPr txBox="1">
            <a:spLocks/>
          </p:cNvSpPr>
          <p:nvPr/>
        </p:nvSpPr>
        <p:spPr>
          <a:xfrm>
            <a:off x="4775652" y="6356350"/>
            <a:ext cx="177595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80052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00987" y="5704763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Ticket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34" y="1078296"/>
            <a:ext cx="9145556" cy="1381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2885447"/>
            <a:ext cx="10506109" cy="220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108442" y="5320454"/>
            <a:ext cx="10820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Key Request ID, take note of the number, then click on the hamburger menu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665412" y="1816725"/>
            <a:ext cx="228600" cy="2406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91996" y="2809247"/>
            <a:ext cx="381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00987" y="2923547"/>
            <a:ext cx="482317" cy="23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46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12" name="Footer Placeholder 5"/>
          <p:cNvSpPr txBox="1">
            <a:spLocks/>
          </p:cNvSpPr>
          <p:nvPr/>
        </p:nvSpPr>
        <p:spPr>
          <a:xfrm>
            <a:off x="4875212" y="6409747"/>
            <a:ext cx="1905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24409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2" y="457200"/>
            <a:ext cx="8763000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0812" y="57150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Ticket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47212" y="2211174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>
              <a:latin typeface="Georgia" panose="02040502050405020303" pitchFamily="18" charset="0"/>
            </a:endParaRPr>
          </a:p>
          <a:p>
            <a:r>
              <a:rPr lang="en-US" sz="2000">
                <a:solidFill>
                  <a:srgbClr val="000000"/>
                </a:solidFill>
                <a:latin typeface="Georgia" panose="02040502050405020303" pitchFamily="18" charset="0"/>
              </a:rPr>
              <a:t>On </a:t>
            </a:r>
            <a:r>
              <a:rPr lang="en-US" sz="2000" err="1">
                <a:solidFill>
                  <a:srgbClr val="000000"/>
                </a:solidFill>
                <a:latin typeface="Georgia" panose="02040502050405020303" pitchFamily="18" charset="0"/>
              </a:rPr>
              <a:t>WorkDesk</a:t>
            </a:r>
            <a:r>
              <a:rPr lang="en-US" sz="2000">
                <a:solidFill>
                  <a:srgbClr val="000000"/>
                </a:solidFill>
                <a:latin typeface="Georgia" panose="02040502050405020303" pitchFamily="18" charset="0"/>
              </a:rPr>
              <a:t> c</a:t>
            </a:r>
            <a:r>
              <a:rPr lang="en-US" sz="2000">
                <a:latin typeface="Georgia" panose="02040502050405020303" pitchFamily="18" charset="0"/>
              </a:rPr>
              <a:t>lick Key Ticket</a:t>
            </a:r>
          </a:p>
        </p:txBody>
      </p:sp>
      <p:sp>
        <p:nvSpPr>
          <p:cNvPr id="5" name="Rectangle 4"/>
          <p:cNvSpPr/>
          <p:nvPr/>
        </p:nvSpPr>
        <p:spPr>
          <a:xfrm>
            <a:off x="379411" y="3048001"/>
            <a:ext cx="1374677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827212" y="3200400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47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34756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12" y="1284515"/>
            <a:ext cx="8174498" cy="30942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4971431" y="4813817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New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845" y="5760547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Ticket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096212" y="1828800"/>
            <a:ext cx="3810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410412" y="1433804"/>
            <a:ext cx="609600" cy="3187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48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13789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3212" y="56388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Ticket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1768" y="4767494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Enter/search Key Request number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2" y="1295400"/>
            <a:ext cx="9510712" cy="31744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7770812" y="1953038"/>
            <a:ext cx="1281112" cy="1805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204324" y="2061895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49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64450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62584" y="457200"/>
            <a:ext cx="8913878" cy="4800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9675812" y="2540169"/>
            <a:ext cx="2133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Georgia" panose="02040502050405020303" pitchFamily="18" charset="0"/>
              </a:rPr>
              <a:t>On WorkDesk click </a:t>
            </a:r>
            <a:r>
              <a:rPr lang="en-US" sz="2000" i="1" u="sng">
                <a:solidFill>
                  <a:srgbClr val="000000"/>
                </a:solidFill>
                <a:latin typeface="Georgia" panose="02040502050405020303" pitchFamily="18" charset="0"/>
              </a:rPr>
              <a:t>Key &amp; Access Control </a:t>
            </a:r>
            <a:r>
              <a:rPr lang="en-US" sz="2000">
                <a:solidFill>
                  <a:srgbClr val="000000"/>
                </a:solidFill>
                <a:latin typeface="Georgia" panose="02040502050405020303" pitchFamily="18" charset="0"/>
              </a:rPr>
              <a:t>module</a:t>
            </a:r>
            <a:endParaRPr lang="en-US" sz="2000">
              <a:latin typeface="Georgia" panose="020405020504050203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7012" y="5566942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7" name="Rectangle 6"/>
          <p:cNvSpPr/>
          <p:nvPr/>
        </p:nvSpPr>
        <p:spPr>
          <a:xfrm>
            <a:off x="455612" y="2531780"/>
            <a:ext cx="99060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522412" y="2633846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3" name="Footer Placeholder 5"/>
          <p:cNvSpPr txBox="1">
            <a:spLocks/>
          </p:cNvSpPr>
          <p:nvPr/>
        </p:nvSpPr>
        <p:spPr>
          <a:xfrm>
            <a:off x="4814825" y="6379321"/>
            <a:ext cx="18891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 Operations</a:t>
            </a:r>
          </a:p>
        </p:txBody>
      </p:sp>
    </p:spTree>
    <p:extLst>
      <p:ext uri="{BB962C8B-B14F-4D97-AF65-F5344CB8AC3E}">
        <p14:creationId xmlns:p14="http://schemas.microsoft.com/office/powerpoint/2010/main" val="175634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0997" y="5386733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Ticket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8377" y="4473117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Georgia" panose="02040502050405020303" pitchFamily="18" charset="0"/>
              </a:rPr>
              <a:t>Note: </a:t>
            </a:r>
            <a:r>
              <a:rPr lang="en-US" sz="2000">
                <a:latin typeface="Georgia" panose="02040502050405020303" pitchFamily="18" charset="0"/>
              </a:rPr>
              <a:t>Location information is automatically populated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2412" y="4958048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Add</a:t>
            </a:r>
            <a:r>
              <a:rPr lang="en-US" sz="2000" b="1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78" y="1149229"/>
            <a:ext cx="10902399" cy="30437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8024310" y="2365557"/>
            <a:ext cx="1676400" cy="14181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104777" y="3815495"/>
            <a:ext cx="497600" cy="1968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331949" y="3250345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50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1334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7012" y="5659665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Ticket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94" y="875681"/>
            <a:ext cx="9186082" cy="26606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94" y="3962400"/>
            <a:ext cx="4019550" cy="16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6246812" y="436239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Search/Select Key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5869" y="2219290"/>
            <a:ext cx="1143000" cy="3715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60612" y="23622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522412" y="51054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51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13" name="Footer Placeholder 5"/>
          <p:cNvSpPr txBox="1">
            <a:spLocks/>
          </p:cNvSpPr>
          <p:nvPr/>
        </p:nvSpPr>
        <p:spPr>
          <a:xfrm>
            <a:off x="4646612" y="641013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7678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" y="1143000"/>
            <a:ext cx="8964213" cy="2532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00" y="3971337"/>
            <a:ext cx="3581400" cy="13525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7012" y="5670551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Ticket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5812" y="4247502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Search/Select Key Copy</a:t>
            </a:r>
          </a:p>
        </p:txBody>
      </p:sp>
      <p:sp>
        <p:nvSpPr>
          <p:cNvPr id="2" name="Rectangle 1"/>
          <p:cNvSpPr/>
          <p:nvPr/>
        </p:nvSpPr>
        <p:spPr>
          <a:xfrm>
            <a:off x="4037012" y="2342496"/>
            <a:ext cx="16002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789612" y="2590800"/>
            <a:ext cx="4953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065212" y="5181600"/>
            <a:ext cx="5334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52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5"/>
          <p:cNvSpPr txBox="1">
            <a:spLocks/>
          </p:cNvSpPr>
          <p:nvPr/>
        </p:nvSpPr>
        <p:spPr>
          <a:xfrm>
            <a:off x="4575608" y="6337890"/>
            <a:ext cx="182360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 Operations</a:t>
            </a:r>
          </a:p>
        </p:txBody>
      </p:sp>
    </p:spTree>
    <p:extLst>
      <p:ext uri="{BB962C8B-B14F-4D97-AF65-F5344CB8AC3E}">
        <p14:creationId xmlns:p14="http://schemas.microsoft.com/office/powerpoint/2010/main" val="13455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12" y="1328155"/>
            <a:ext cx="10846921" cy="31834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7012" y="57150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Ticket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56" y="4833829"/>
            <a:ext cx="657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Add</a:t>
            </a:r>
            <a:r>
              <a:rPr lang="en-US" sz="2000">
                <a:latin typeface="Georgia" panose="02040502050405020303" pitchFamily="18" charset="0"/>
              </a:rPr>
              <a:t> to add more keys as needed, then 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9004" y="1524000"/>
            <a:ext cx="786808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53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0657" y="1524000"/>
            <a:ext cx="698347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11904" y="20574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964204" y="20574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14" name="Footer Placeholder 5"/>
          <p:cNvSpPr txBox="1">
            <a:spLocks/>
          </p:cNvSpPr>
          <p:nvPr/>
        </p:nvSpPr>
        <p:spPr>
          <a:xfrm>
            <a:off x="4799012" y="640080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58190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37" y="1152597"/>
            <a:ext cx="10802565" cy="3439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7012" y="5506227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Ticket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0965" y="4802480"/>
            <a:ext cx="2659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i="1" u="sng">
                <a:latin typeface="Georgia" panose="02040502050405020303" pitchFamily="18" charset="0"/>
              </a:rPr>
              <a:t>Notes Log</a:t>
            </a:r>
            <a:r>
              <a:rPr lang="en-US" sz="2000">
                <a:latin typeface="Georgia" panose="02040502050405020303" pitchFamily="18" charset="0"/>
              </a:rPr>
              <a:t> link</a:t>
            </a:r>
          </a:p>
        </p:txBody>
      </p:sp>
      <p:sp>
        <p:nvSpPr>
          <p:cNvPr id="2" name="Rectangle 1"/>
          <p:cNvSpPr/>
          <p:nvPr/>
        </p:nvSpPr>
        <p:spPr>
          <a:xfrm>
            <a:off x="608010" y="1990796"/>
            <a:ext cx="533400" cy="2190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178700" y="2066997"/>
            <a:ext cx="41991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54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5"/>
          <p:cNvSpPr txBox="1">
            <a:spLocks/>
          </p:cNvSpPr>
          <p:nvPr/>
        </p:nvSpPr>
        <p:spPr>
          <a:xfrm>
            <a:off x="4680964" y="6313101"/>
            <a:ext cx="179444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5925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69" y="1524000"/>
            <a:ext cx="10610850" cy="2514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7947" y="5499041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Ticket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6494" y="44958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Add to enter assignee name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1014951" y="3886200"/>
            <a:ext cx="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0688215" y="3429000"/>
            <a:ext cx="631535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55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5"/>
          <p:cNvSpPr txBox="1">
            <a:spLocks/>
          </p:cNvSpPr>
          <p:nvPr/>
        </p:nvSpPr>
        <p:spPr>
          <a:xfrm>
            <a:off x="47228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64067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1143000"/>
            <a:ext cx="10018930" cy="40822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9412" y="5568182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Ticket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2661" y="3488941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Enter assignee name,</a:t>
            </a:r>
          </a:p>
          <a:p>
            <a:pPr algn="ctr"/>
            <a:r>
              <a:rPr lang="en-US" sz="2000">
                <a:latin typeface="Georgia" panose="02040502050405020303" pitchFamily="18" charset="0"/>
              </a:rPr>
              <a:t>then 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142931" y="2879341"/>
            <a:ext cx="5334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23731" y="1355341"/>
            <a:ext cx="8382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761931" y="1706175"/>
            <a:ext cx="381000" cy="6650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56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5"/>
          <p:cNvSpPr txBox="1">
            <a:spLocks/>
          </p:cNvSpPr>
          <p:nvPr/>
        </p:nvSpPr>
        <p:spPr>
          <a:xfrm>
            <a:off x="4950698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92594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77" y="1476405"/>
            <a:ext cx="10395069" cy="2552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32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Ticket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2412" y="46482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sp>
        <p:nvSpPr>
          <p:cNvPr id="6" name="Rectangle 5"/>
          <p:cNvSpPr/>
          <p:nvPr/>
        </p:nvSpPr>
        <p:spPr>
          <a:xfrm>
            <a:off x="896876" y="1676400"/>
            <a:ext cx="549335" cy="190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522412" y="1752600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57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5"/>
          <p:cNvSpPr txBox="1">
            <a:spLocks/>
          </p:cNvSpPr>
          <p:nvPr/>
        </p:nvSpPr>
        <p:spPr>
          <a:xfrm>
            <a:off x="4799012" y="6356351"/>
            <a:ext cx="175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712474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16" y="1524000"/>
            <a:ext cx="9713373" cy="31208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3212" y="57150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Key Ticket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7" name="Footer Placeholder 5"/>
          <p:cNvSpPr txBox="1">
            <a:spLocks/>
          </p:cNvSpPr>
          <p:nvPr/>
        </p:nvSpPr>
        <p:spPr>
          <a:xfrm>
            <a:off x="4951412" y="6387907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64628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612" y="26670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i="1">
                <a:solidFill>
                  <a:srgbClr val="002060"/>
                </a:solidFill>
                <a:latin typeface="Georgia" panose="02040502050405020303" pitchFamily="18" charset="0"/>
              </a:rPr>
              <a:t>Step 2: </a:t>
            </a:r>
            <a:r>
              <a:rPr lang="en-US">
                <a:solidFill>
                  <a:srgbClr val="002060"/>
                </a:solidFill>
                <a:latin typeface="Georgia" panose="02040502050405020303" pitchFamily="18" charset="0"/>
              </a:rPr>
              <a:t>Update Key Ticket Status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73474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" y="1143000"/>
            <a:ext cx="7848600" cy="4114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0812" y="5547721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0012" y="2754868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Key Request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92428" y="3070711"/>
            <a:ext cx="1447800" cy="2058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132012" y="3200400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Page </a:t>
            </a:r>
            <a:fld id="{A3F31473-23EB-4724-8B59-FE6D21D89FA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80129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5612" y="5392554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Update Key Ticket Status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629" y="1324094"/>
            <a:ext cx="7742771" cy="29765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4960647" y="2608259"/>
            <a:ext cx="4181765" cy="2111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218612" y="27432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60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0012" y="4636055"/>
            <a:ext cx="10096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Georgia" panose="02040502050405020303" pitchFamily="18" charset="0"/>
              </a:rPr>
              <a:t>On </a:t>
            </a:r>
            <a:r>
              <a:rPr lang="en-US" err="1">
                <a:solidFill>
                  <a:srgbClr val="000000"/>
                </a:solidFill>
                <a:latin typeface="Georgia" panose="02040502050405020303" pitchFamily="18" charset="0"/>
              </a:rPr>
              <a:t>WorkDesk</a:t>
            </a:r>
            <a:r>
              <a:rPr lang="en-US">
                <a:solidFill>
                  <a:srgbClr val="000000"/>
                </a:solidFill>
                <a:latin typeface="Georgia" panose="02040502050405020303" pitchFamily="18" charset="0"/>
              </a:rPr>
              <a:t>, under your Personal Query Count, click “Key Ticket Assigned to (your name)” 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72438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2" y="1752600"/>
            <a:ext cx="10202878" cy="182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119126" y="2999340"/>
            <a:ext cx="232086" cy="2010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46612" y="4377962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Key Ticket ID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9412" y="5435938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Update Key Ticket Status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61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4950698" y="6267485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47475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1282879"/>
            <a:ext cx="10372725" cy="33214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256212" y="490846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Edit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9412" y="5428256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Update Key Ticket Status</a:t>
            </a:r>
          </a:p>
        </p:txBody>
      </p:sp>
      <p:sp>
        <p:nvSpPr>
          <p:cNvPr id="2" name="Rectangle 1"/>
          <p:cNvSpPr/>
          <p:nvPr/>
        </p:nvSpPr>
        <p:spPr>
          <a:xfrm>
            <a:off x="836612" y="1508674"/>
            <a:ext cx="615077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451689" y="1889674"/>
            <a:ext cx="2286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62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0698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44191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1295400"/>
            <a:ext cx="9599772" cy="31251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7618412" y="1698171"/>
            <a:ext cx="1600200" cy="2830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9294812" y="1828800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46612" y="48768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on New Status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32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Update Key Ticket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63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1412" y="6351527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56423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037" y="1441129"/>
            <a:ext cx="7524750" cy="29813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4570412" y="4669133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Key Ticket Status</a:t>
            </a:r>
          </a:p>
        </p:txBody>
      </p:sp>
      <p:sp>
        <p:nvSpPr>
          <p:cNvPr id="7" name="Rectangle 6"/>
          <p:cNvSpPr/>
          <p:nvPr/>
        </p:nvSpPr>
        <p:spPr>
          <a:xfrm>
            <a:off x="2332037" y="3279260"/>
            <a:ext cx="726686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32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Update Key Ticket Status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636497" y="3660260"/>
            <a:ext cx="0" cy="5334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64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1412" y="635324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54131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037" y="1321746"/>
            <a:ext cx="10112749" cy="32284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103812" y="4780159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634346" y="1828800"/>
            <a:ext cx="3048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12812" y="1524000"/>
            <a:ext cx="6858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32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Update Key Ticket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65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7322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2" y="1295400"/>
            <a:ext cx="10337053" cy="381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32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Update Key Ticket Status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5014538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942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612" y="1981200"/>
            <a:ext cx="10971372" cy="198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</a:t>
            </a:r>
          </a:p>
          <a:p>
            <a:pPr algn="ctr"/>
            <a:endParaRPr lang="en-US">
              <a:solidFill>
                <a:srgbClr val="002060"/>
              </a:solidFill>
              <a:latin typeface="Britannic Bold" panose="020B0903060703020204" pitchFamily="34" charset="0"/>
            </a:endParaRPr>
          </a:p>
          <a:p>
            <a:pPr algn="ctr"/>
            <a:r>
              <a:rPr lang="en-US" i="1">
                <a:solidFill>
                  <a:srgbClr val="002060"/>
                </a:solidFill>
                <a:latin typeface="Britannic Bold" panose="020B0903060703020204" pitchFamily="34" charset="0"/>
              </a:rPr>
              <a:t>*Key Release*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40115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32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669" y="1195282"/>
            <a:ext cx="7749285" cy="3276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2741612" y="4815631"/>
            <a:ext cx="586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Georgia" panose="02040502050405020303" pitchFamily="18" charset="0"/>
              </a:rPr>
              <a:t>On WorkDesk click </a:t>
            </a:r>
            <a:r>
              <a:rPr lang="en-US" sz="2000" i="1" u="sng">
                <a:solidFill>
                  <a:srgbClr val="000000"/>
                </a:solidFill>
                <a:latin typeface="Georgia" panose="02040502050405020303" pitchFamily="18" charset="0"/>
              </a:rPr>
              <a:t>Key &amp; Access Control</a:t>
            </a:r>
            <a:r>
              <a:rPr lang="en-US" sz="2000" i="1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Georgia" panose="02040502050405020303" pitchFamily="18" charset="0"/>
              </a:rPr>
              <a:t>module</a:t>
            </a:r>
            <a:endParaRPr lang="en-US" sz="2000">
              <a:latin typeface="Georgia" panose="020405020504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7310" y="3238500"/>
            <a:ext cx="1258014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111524" y="3352800"/>
            <a:ext cx="46828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68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35534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412" y="1068356"/>
            <a:ext cx="6819900" cy="34956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665412" y="3659156"/>
            <a:ext cx="1295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113212" y="3735356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03812" y="48006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Key Release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69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4950698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15876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7012" y="57150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2" y="1005801"/>
            <a:ext cx="8153400" cy="44056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9369584" y="2991453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New</a:t>
            </a:r>
          </a:p>
        </p:txBody>
      </p:sp>
      <p:sp>
        <p:nvSpPr>
          <p:cNvPr id="2" name="Rectangle 1"/>
          <p:cNvSpPr/>
          <p:nvPr/>
        </p:nvSpPr>
        <p:spPr>
          <a:xfrm>
            <a:off x="760412" y="1464907"/>
            <a:ext cx="38100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950912" y="1724075"/>
            <a:ext cx="0" cy="274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2" name="Footer Placeholder 5"/>
          <p:cNvSpPr txBox="1">
            <a:spLocks/>
          </p:cNvSpPr>
          <p:nvPr/>
        </p:nvSpPr>
        <p:spPr>
          <a:xfrm>
            <a:off x="4646612" y="6410131"/>
            <a:ext cx="1752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32599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301" y="1587759"/>
            <a:ext cx="8955593" cy="29273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5256212" y="4651921"/>
            <a:ext cx="1448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New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055812" y="2133600"/>
            <a:ext cx="3048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329819" y="1752600"/>
            <a:ext cx="649793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70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875928" y="635324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39715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80" y="1327151"/>
            <a:ext cx="10640212" cy="32248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951412" y="48006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 Shop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3212" y="1752600"/>
            <a:ext cx="16002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9599612" y="1905000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71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4950698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85963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470526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–Key Ticket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12" y="1752600"/>
            <a:ext cx="3886200" cy="1876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951412" y="4149665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“Locksmith”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4037012" y="3048000"/>
            <a:ext cx="2705814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047626" y="3238500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72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5065712" y="6381233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59393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54" y="1219200"/>
            <a:ext cx="10683146" cy="31525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732212" y="4746763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Enter/search Net ID on Release By field</a:t>
            </a:r>
          </a:p>
        </p:txBody>
      </p:sp>
      <p:sp>
        <p:nvSpPr>
          <p:cNvPr id="2" name="Rectangle 1"/>
          <p:cNvSpPr/>
          <p:nvPr/>
        </p:nvSpPr>
        <p:spPr>
          <a:xfrm>
            <a:off x="7972975" y="1981200"/>
            <a:ext cx="12954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9420775" y="2133600"/>
            <a:ext cx="48363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73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4950698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9283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98" y="1319667"/>
            <a:ext cx="10363200" cy="33072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941406" y="4825892"/>
            <a:ext cx="4001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Enter/Search Requestor (Net ID)</a:t>
            </a:r>
          </a:p>
        </p:txBody>
      </p:sp>
      <p:sp>
        <p:nvSpPr>
          <p:cNvPr id="5" name="Rectangle 4"/>
          <p:cNvSpPr/>
          <p:nvPr/>
        </p:nvSpPr>
        <p:spPr>
          <a:xfrm>
            <a:off x="7770097" y="3529467"/>
            <a:ext cx="15240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9446497" y="3681867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74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0698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58946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" y="1295400"/>
            <a:ext cx="11054265" cy="32028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027612" y="4884351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Net ID</a:t>
            </a:r>
          </a:p>
        </p:txBody>
      </p:sp>
      <p:sp>
        <p:nvSpPr>
          <p:cNvPr id="5" name="Rectangle 4"/>
          <p:cNvSpPr/>
          <p:nvPr/>
        </p:nvSpPr>
        <p:spPr>
          <a:xfrm>
            <a:off x="608012" y="2667000"/>
            <a:ext cx="109728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275012" y="3124200"/>
            <a:ext cx="0" cy="6464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75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0698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09567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109413"/>
            <a:ext cx="10570935" cy="3264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855912" y="4514157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Georgia" panose="02040502050405020303" pitchFamily="18" charset="0"/>
              </a:rPr>
              <a:t>Note: </a:t>
            </a:r>
            <a:r>
              <a:rPr lang="en-US" sz="2000">
                <a:latin typeface="Georgia" panose="02040502050405020303" pitchFamily="18" charset="0"/>
              </a:rPr>
              <a:t>Location information is automatically populated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3098" y="5022218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Load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85412" y="3909705"/>
            <a:ext cx="533400" cy="205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514012" y="3429000"/>
            <a:ext cx="0" cy="3633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935225" y="2412052"/>
            <a:ext cx="1600200" cy="152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76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2" name="Footer Placeholder 2"/>
          <p:cNvSpPr txBox="1">
            <a:spLocks/>
          </p:cNvSpPr>
          <p:nvPr/>
        </p:nvSpPr>
        <p:spPr>
          <a:xfrm>
            <a:off x="4950698" y="635324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38008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36" y="1978864"/>
            <a:ext cx="10906125" cy="1295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732212" y="41910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Key Ticket ID, then 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285936" y="3173093"/>
            <a:ext cx="609600" cy="5583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00136" y="2283664"/>
            <a:ext cx="7620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77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0698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5473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84" y="1235803"/>
            <a:ext cx="10402628" cy="32538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817812" y="4826085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Under Line Items section, click on the key to be released</a:t>
            </a:r>
          </a:p>
        </p:txBody>
      </p:sp>
      <p:sp>
        <p:nvSpPr>
          <p:cNvPr id="5" name="Rectangle 4"/>
          <p:cNvSpPr/>
          <p:nvPr/>
        </p:nvSpPr>
        <p:spPr>
          <a:xfrm>
            <a:off x="1730584" y="4283803"/>
            <a:ext cx="609600" cy="2058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035384" y="4588603"/>
            <a:ext cx="0" cy="6774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78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0698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57610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38" y="1295400"/>
            <a:ext cx="10596748" cy="29998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351212" y="480060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 Expiration Date and Cost if applicable</a:t>
            </a:r>
          </a:p>
        </p:txBody>
      </p:sp>
      <p:sp>
        <p:nvSpPr>
          <p:cNvPr id="5" name="Rectangle 4"/>
          <p:cNvSpPr/>
          <p:nvPr/>
        </p:nvSpPr>
        <p:spPr>
          <a:xfrm>
            <a:off x="8255273" y="1905000"/>
            <a:ext cx="3023213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264673" y="2133600"/>
            <a:ext cx="76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79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0698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85709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303212" y="838200"/>
            <a:ext cx="8229600" cy="4724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1526" y="5582174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37612" y="2489537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Enter Date Needed, then search Requestor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2012" y="2258272"/>
            <a:ext cx="2362200" cy="114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75212" y="2829772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875212" y="3733800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942012" y="3581400"/>
            <a:ext cx="2362200" cy="304800"/>
          </a:xfrm>
          <a:prstGeom prst="rect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03677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83" y="1447800"/>
            <a:ext cx="10744201" cy="28731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903412" y="464820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>
                <a:latin typeface="Georgia" panose="02040502050405020303" pitchFamily="18" charset="0"/>
              </a:rPr>
              <a:t>If there is a cost, go to </a:t>
            </a:r>
            <a:r>
              <a:rPr lang="en-US" sz="2000" i="1">
                <a:latin typeface="Georgia" panose="02040502050405020303" pitchFamily="18" charset="0"/>
              </a:rPr>
              <a:t>Account Set-Up</a:t>
            </a:r>
            <a:r>
              <a:rPr lang="en-US" sz="2000">
                <a:latin typeface="Georgia" panose="02040502050405020303" pitchFamily="18" charset="0"/>
              </a:rPr>
              <a:t> link, select Account and click </a:t>
            </a:r>
            <a:r>
              <a:rPr lang="en-US" sz="2000" b="1" i="1">
                <a:latin typeface="Georgia" panose="02040502050405020303" pitchFamily="18" charset="0"/>
              </a:rPr>
              <a:t>Done</a:t>
            </a:r>
            <a:r>
              <a:rPr lang="en-US" sz="200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80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6583" y="2124612"/>
            <a:ext cx="533401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35184" y="2353212"/>
            <a:ext cx="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875212" y="636257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48042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36" y="1211954"/>
            <a:ext cx="10806285" cy="33801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2646084" y="4862293"/>
            <a:ext cx="6438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>
                <a:latin typeface="Georgia" panose="02040502050405020303" pitchFamily="18" charset="0"/>
              </a:rPr>
              <a:t>You can load more keys and add signature images</a:t>
            </a:r>
          </a:p>
          <a:p>
            <a:pPr lvl="0" algn="ctr"/>
            <a:r>
              <a:rPr lang="en-US">
                <a:latin typeface="Georgia" panose="02040502050405020303" pitchFamily="18" charset="0"/>
              </a:rPr>
              <a:t> on </a:t>
            </a:r>
            <a:r>
              <a:rPr lang="en-US" i="1" u="sng">
                <a:latin typeface="Georgia" panose="02040502050405020303" pitchFamily="18" charset="0"/>
              </a:rPr>
              <a:t>Related Document</a:t>
            </a:r>
            <a:r>
              <a:rPr lang="en-US" u="sng">
                <a:latin typeface="Georgia" panose="02040502050405020303" pitchFamily="18" charset="0"/>
              </a:rPr>
              <a:t> </a:t>
            </a:r>
            <a:r>
              <a:rPr lang="en-US">
                <a:latin typeface="Georgia" panose="02040502050405020303" pitchFamily="18" charset="0"/>
              </a:rPr>
              <a:t>section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825702" y="2057400"/>
            <a:ext cx="620509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174079" y="2438399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81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0697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74297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2" y="1981200"/>
            <a:ext cx="10439400" cy="17235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10209212" y="3276600"/>
            <a:ext cx="5334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437812" y="3581400"/>
            <a:ext cx="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12598" y="42672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Attach</a:t>
            </a:r>
            <a:r>
              <a:rPr lang="en-US" sz="200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82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4988798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36643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212" y="1314510"/>
            <a:ext cx="7926481" cy="3276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570412" y="48768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Search for attachment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83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4950698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8212" y="1676400"/>
            <a:ext cx="762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65412" y="1981200"/>
            <a:ext cx="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66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95" y="1690674"/>
            <a:ext cx="10442989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683998" y="44196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attachment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6995" y="2376474"/>
            <a:ext cx="2971800" cy="1752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84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48752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293812" y="32004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31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98" y="1975366"/>
            <a:ext cx="11247828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5332412" y="4572000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Click </a:t>
            </a:r>
            <a:r>
              <a:rPr lang="en-US" b="1" i="1">
                <a:latin typeface="Georgia" panose="02040502050405020303" pitchFamily="18" charset="0"/>
              </a:rPr>
              <a:t>Done</a:t>
            </a:r>
            <a:endParaRPr lang="en-US" i="1"/>
          </a:p>
        </p:txBody>
      </p:sp>
      <p:sp>
        <p:nvSpPr>
          <p:cNvPr id="5" name="Rectangle 4"/>
          <p:cNvSpPr/>
          <p:nvPr/>
        </p:nvSpPr>
        <p:spPr>
          <a:xfrm>
            <a:off x="470498" y="2180630"/>
            <a:ext cx="609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156298" y="2485430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85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879373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53451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69" y="1178460"/>
            <a:ext cx="10934700" cy="34356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4951412" y="4831464"/>
            <a:ext cx="132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Click </a:t>
            </a:r>
            <a:r>
              <a:rPr lang="en-US" b="1" i="1">
                <a:latin typeface="Georgia" panose="02040502050405020303" pitchFamily="18" charset="0"/>
              </a:rPr>
              <a:t>Save</a:t>
            </a:r>
            <a:endParaRPr lang="en-US" i="1"/>
          </a:p>
        </p:txBody>
      </p:sp>
      <p:sp>
        <p:nvSpPr>
          <p:cNvPr id="5" name="Rectangle 4"/>
          <p:cNvSpPr/>
          <p:nvPr/>
        </p:nvSpPr>
        <p:spPr>
          <a:xfrm>
            <a:off x="440869" y="1407060"/>
            <a:ext cx="63983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080699" y="1711860"/>
            <a:ext cx="3810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86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697610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87369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12" y="55626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Release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2" y="1600200"/>
            <a:ext cx="10742772" cy="34282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87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950698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02745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612" y="1981200"/>
            <a:ext cx="10971372" cy="198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</a:t>
            </a:r>
          </a:p>
          <a:p>
            <a:pPr algn="ctr"/>
            <a:endParaRPr lang="en-US">
              <a:solidFill>
                <a:srgbClr val="002060"/>
              </a:solidFill>
              <a:latin typeface="Britannic Bold" panose="020B0903060703020204" pitchFamily="34" charset="0"/>
            </a:endParaRPr>
          </a:p>
          <a:p>
            <a:pPr algn="ctr"/>
            <a:r>
              <a:rPr lang="en-US" i="1">
                <a:solidFill>
                  <a:srgbClr val="002060"/>
                </a:solidFill>
                <a:latin typeface="Britannic Bold" panose="020B0903060703020204" pitchFamily="34" charset="0"/>
              </a:rPr>
              <a:t>*Key Return/Renewal*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88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201899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612" y="26670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Georgia" panose="02040502050405020303" pitchFamily="18" charset="0"/>
              </a:rPr>
              <a:t>Key Return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89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18324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79412" y="988694"/>
            <a:ext cx="8229600" cy="40405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7012" y="5412105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Create a Key Request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66212" y="2057400"/>
            <a:ext cx="2760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Select the appropriate search operator to search by Requestor &amp; Name, then click </a:t>
            </a:r>
            <a:r>
              <a:rPr lang="en-US" sz="2000" b="1" i="1">
                <a:latin typeface="Georgia" panose="02040502050405020303" pitchFamily="18" charset="0"/>
              </a:rPr>
              <a:t>Execute.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5612" y="1821443"/>
            <a:ext cx="762000" cy="169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217612" y="2209800"/>
            <a:ext cx="381000" cy="5427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812" y="274320"/>
            <a:ext cx="1872029" cy="71437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96611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1143000"/>
            <a:ext cx="2477080" cy="33263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812" y="1143000"/>
            <a:ext cx="2441693" cy="33263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522412" y="3349690"/>
            <a:ext cx="1295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60840" y="3733800"/>
            <a:ext cx="1505372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970212" y="3429000"/>
            <a:ext cx="457200" cy="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221905" y="3886200"/>
            <a:ext cx="4539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94212" y="20293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On </a:t>
            </a:r>
            <a:r>
              <a:rPr lang="en-US" sz="2000" i="1" err="1">
                <a:latin typeface="Georgia" panose="02040502050405020303" pitchFamily="18" charset="0"/>
              </a:rPr>
              <a:t>WorkDesk</a:t>
            </a:r>
            <a:r>
              <a:rPr lang="en-US" sz="2000">
                <a:latin typeface="Georgia" panose="02040502050405020303" pitchFamily="18" charset="0"/>
              </a:rPr>
              <a:t>,</a:t>
            </a:r>
          </a:p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u="sng">
                <a:latin typeface="Georgia" panose="02040502050405020303" pitchFamily="18" charset="0"/>
              </a:rPr>
              <a:t>Key &amp; Access Control</a:t>
            </a:r>
            <a:r>
              <a:rPr lang="en-US" sz="2000">
                <a:latin typeface="Georgia" panose="02040502050405020303" pitchFamily="18" charset="0"/>
              </a:rPr>
              <a:t>, then click Key Return/Renewal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79412" y="55626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Return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90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4" name="Footer Placeholder 2"/>
          <p:cNvSpPr txBox="1">
            <a:spLocks/>
          </p:cNvSpPr>
          <p:nvPr/>
        </p:nvSpPr>
        <p:spPr>
          <a:xfrm>
            <a:off x="48752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89497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1562995"/>
            <a:ext cx="10369550" cy="28280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5180012" y="46482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New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9412" y="55626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Return</a:t>
            </a:r>
          </a:p>
        </p:txBody>
      </p:sp>
      <p:sp>
        <p:nvSpPr>
          <p:cNvPr id="4" name="Rectangle 3"/>
          <p:cNvSpPr/>
          <p:nvPr/>
        </p:nvSpPr>
        <p:spPr>
          <a:xfrm>
            <a:off x="989012" y="1753153"/>
            <a:ext cx="533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598612" y="2134153"/>
            <a:ext cx="3810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91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40493" y="635324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61175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83" y="1871237"/>
            <a:ext cx="10575658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4608512" y="47244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Enter/search Requestor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9412" y="55626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Return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0283" y="3319037"/>
            <a:ext cx="1524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9302883" y="3433337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92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951412" y="6356350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333801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93" y="1624165"/>
            <a:ext cx="10906125" cy="25075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817812" y="4374678"/>
            <a:ext cx="6471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Georgia" panose="02040502050405020303" pitchFamily="18" charset="0"/>
              </a:rPr>
              <a:t>Note:</a:t>
            </a:r>
            <a:r>
              <a:rPr lang="en-US" sz="2000">
                <a:latin typeface="Georgia" panose="02040502050405020303" pitchFamily="18" charset="0"/>
              </a:rPr>
              <a:t> Location information is automatically populated</a:t>
            </a:r>
          </a:p>
          <a:p>
            <a:endParaRPr lang="en-US" sz="2000">
              <a:latin typeface="Georgia" panose="02040502050405020303" pitchFamily="18" charset="0"/>
            </a:endParaRPr>
          </a:p>
          <a:p>
            <a:pPr algn="ctr"/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Load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25143" y="3687184"/>
            <a:ext cx="609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229943" y="3077584"/>
            <a:ext cx="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79412" y="55626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Return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93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8752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91964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8568" y="4876800"/>
            <a:ext cx="6471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Georgia" panose="02040502050405020303" pitchFamily="18" charset="0"/>
              </a:rPr>
              <a:t>Select key and click </a:t>
            </a:r>
            <a:r>
              <a:rPr lang="en-US" sz="2000" b="1" i="1">
                <a:latin typeface="Georgia" panose="02040502050405020303" pitchFamily="18" charset="0"/>
              </a:rPr>
              <a:t>Save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99" y="1299370"/>
            <a:ext cx="10617940" cy="32917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79412" y="55626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Return</a:t>
            </a:r>
          </a:p>
        </p:txBody>
      </p:sp>
      <p:sp>
        <p:nvSpPr>
          <p:cNvPr id="2" name="Rectangle 1"/>
          <p:cNvSpPr/>
          <p:nvPr/>
        </p:nvSpPr>
        <p:spPr>
          <a:xfrm>
            <a:off x="927199" y="1492355"/>
            <a:ext cx="579258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582657" y="1797155"/>
            <a:ext cx="3048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94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1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21334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05" y="1600200"/>
            <a:ext cx="10590213" cy="28343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9412" y="55626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Return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95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9514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47915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612" y="2667000"/>
            <a:ext cx="10971372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2060"/>
                </a:solidFill>
                <a:latin typeface="Georgia" panose="02040502050405020303" pitchFamily="18" charset="0"/>
              </a:rPr>
              <a:t>Key Renewal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96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31420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1355104"/>
            <a:ext cx="2319130" cy="31142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812" y="1355102"/>
            <a:ext cx="2286000" cy="31142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517442" y="3376127"/>
            <a:ext cx="1295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640" y="3810000"/>
            <a:ext cx="1505372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142412" y="3886200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20277" y="20674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On </a:t>
            </a:r>
            <a:r>
              <a:rPr lang="en-US" sz="2000" i="1" err="1">
                <a:latin typeface="Georgia" panose="02040502050405020303" pitchFamily="18" charset="0"/>
              </a:rPr>
              <a:t>WorkDesk</a:t>
            </a:r>
            <a:r>
              <a:rPr lang="en-US" sz="2000">
                <a:latin typeface="Georgia" panose="02040502050405020303" pitchFamily="18" charset="0"/>
              </a:rPr>
              <a:t>,</a:t>
            </a:r>
          </a:p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u="sng">
                <a:latin typeface="Georgia" panose="02040502050405020303" pitchFamily="18" charset="0"/>
              </a:rPr>
              <a:t>Key &amp; Access Control</a:t>
            </a:r>
            <a:r>
              <a:rPr lang="en-US" sz="2000">
                <a:latin typeface="Georgia" panose="02040502050405020303" pitchFamily="18" charset="0"/>
              </a:rPr>
              <a:t>, then click Key Return/Renewal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79412" y="55626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Renewal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97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2894012" y="3505200"/>
            <a:ext cx="3859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2"/>
          <p:cNvSpPr txBox="1">
            <a:spLocks/>
          </p:cNvSpPr>
          <p:nvPr/>
        </p:nvSpPr>
        <p:spPr>
          <a:xfrm>
            <a:off x="4951412" y="636257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259150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1472703"/>
            <a:ext cx="10369550" cy="28280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5103812" y="4731626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Click </a:t>
            </a:r>
            <a:r>
              <a:rPr lang="en-US" sz="2000" b="1" i="1">
                <a:latin typeface="Georgia" panose="02040502050405020303" pitchFamily="18" charset="0"/>
              </a:rPr>
              <a:t>New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9412" y="55626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Renewal</a:t>
            </a:r>
          </a:p>
        </p:txBody>
      </p:sp>
      <p:sp>
        <p:nvSpPr>
          <p:cNvPr id="4" name="Rectangle 3"/>
          <p:cNvSpPr/>
          <p:nvPr/>
        </p:nvSpPr>
        <p:spPr>
          <a:xfrm>
            <a:off x="989012" y="1662861"/>
            <a:ext cx="5334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598612" y="1967661"/>
            <a:ext cx="5334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98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10" name="Footer Placeholder 2"/>
          <p:cNvSpPr txBox="1">
            <a:spLocks/>
          </p:cNvSpPr>
          <p:nvPr/>
        </p:nvSpPr>
        <p:spPr>
          <a:xfrm>
            <a:off x="48752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424728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83" y="1520886"/>
            <a:ext cx="10575658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4608512" y="4445031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Enter/search Requestor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9412" y="5562600"/>
            <a:ext cx="11201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60"/>
                </a:solidFill>
                <a:latin typeface="Britannic Bold" panose="020B0903060703020204" pitchFamily="34" charset="0"/>
              </a:rPr>
              <a:t>New Key or Card Access Request – Key Ticket Renewal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0283" y="2968686"/>
            <a:ext cx="1524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9150483" y="3121086"/>
            <a:ext cx="372929" cy="31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35325" y="6356351"/>
            <a:ext cx="2844059" cy="365125"/>
          </a:xfrm>
        </p:spPr>
        <p:txBody>
          <a:bodyPr/>
          <a:lstStyle/>
          <a:p>
            <a:r>
              <a:rPr lang="en-US"/>
              <a:t>Page </a:t>
            </a:r>
            <a:fld id="{A3F31473-23EB-4724-8B59-FE6D21D89FA4}" type="slidenum">
              <a:rPr lang="en-US" smtClean="0"/>
              <a:t>99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72029" cy="714375"/>
          </a:xfrm>
          <a:prstGeom prst="rect">
            <a:avLst/>
          </a:prstGeom>
        </p:spPr>
      </p:pic>
      <p:sp>
        <p:nvSpPr>
          <p:cNvPr id="9" name="Footer Placeholder 2"/>
          <p:cNvSpPr txBox="1">
            <a:spLocks/>
          </p:cNvSpPr>
          <p:nvPr/>
        </p:nvSpPr>
        <p:spPr>
          <a:xfrm>
            <a:off x="4875212" y="6356351"/>
            <a:ext cx="1828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2">
                    <a:lumMod val="65000"/>
                    <a:lumOff val="35000"/>
                  </a:schemeClr>
                </a:solidFill>
              </a:rPr>
              <a:t>Facilities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06824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rketing 16x9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marketing glass cube presentation (widescreen).potx" id="{74DE7380-C30D-4469-ADD7-E6F9EE4B3B5B}" vid="{155E0FAD-96D2-43CD-8C5A-B2DD74F4492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B471F6386A5F47A4958EAA064494FA" ma:contentTypeVersion="4" ma:contentTypeDescription="Create a new document." ma:contentTypeScope="" ma:versionID="d43b81545be5a93955e3ca48b7fc73c2">
  <xsd:schema xmlns:xsd="http://www.w3.org/2001/XMLSchema" xmlns:xs="http://www.w3.org/2001/XMLSchema" xmlns:p="http://schemas.microsoft.com/office/2006/metadata/properties" xmlns:ns2="9d0ab077-0db7-4f6e-8a22-242b2e964830" xmlns:ns3="3697c6fe-cc79-43f5-ba2d-d13b2ff96508" targetNamespace="http://schemas.microsoft.com/office/2006/metadata/properties" ma:root="true" ma:fieldsID="93e165b42db22e96fbcb3a260d8e1b89" ns2:_="" ns3:_="">
    <xsd:import namespace="9d0ab077-0db7-4f6e-8a22-242b2e964830"/>
    <xsd:import namespace="3697c6fe-cc79-43f5-ba2d-d13b2ff9650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ab077-0db7-4f6e-8a22-242b2e96483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7c6fe-cc79-43f5-ba2d-d13b2ff965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AACE6D-8EB6-447A-8DFD-C2C0C52916AC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F9B8BCC-BF24-4800-92E1-9F891BBB27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DDD393-8E9A-4493-BD2B-50680C2509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ab077-0db7-4f6e-8a22-242b2e964830"/>
    <ds:schemaRef ds:uri="3697c6fe-cc79-43f5-ba2d-d13b2ff965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219</Slides>
  <Notes>7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219</vt:i4>
      </vt:variant>
    </vt:vector>
  </HeadingPairs>
  <TitlesOfParts>
    <vt:vector size="221" baseType="lpstr">
      <vt:lpstr>Marketing 16x9</vt:lpstr>
      <vt:lpstr>Custom Design</vt:lpstr>
      <vt:lpstr>KEY &amp; ACCESS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&amp; ACCESS CONTROL</dc:title>
  <cp:revision>1</cp:revision>
  <dcterms:modified xsi:type="dcterms:W3CDTF">2017-07-11T16:27:15Z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0x010100D0B471F6386A5F47A4958EAA064494FA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